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2.xml" ContentType="application/vnd.openxmlformats-officedocument.drawingml.chartshapes+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Override6.xml" ContentType="application/vnd.openxmlformats-officedocument.themeOverride+xml"/>
  <Override PartName="/ppt/charts/chart26.xml" ContentType="application/vnd.openxmlformats-officedocument.drawingml.chart+xml"/>
  <Override PartName="/ppt/theme/themeOverride7.xml" ContentType="application/vnd.openxmlformats-officedocument.themeOverride+xml"/>
  <Override PartName="/ppt/charts/chart27.xml" ContentType="application/vnd.openxmlformats-officedocument.drawingml.chart+xml"/>
  <Override PartName="/ppt/charts/chart28.xml" ContentType="application/vnd.openxmlformats-officedocument.drawingml.chart+xml"/>
  <Override PartName="/ppt/comments/comment1.xml" ContentType="application/vnd.openxmlformats-officedocument.presentationml.comments+xml"/>
  <Override PartName="/ppt/charts/chart29.xml" ContentType="application/vnd.openxmlformats-officedocument.drawingml.chart+xml"/>
  <Override PartName="/ppt/theme/themeOverride8.xml" ContentType="application/vnd.openxmlformats-officedocument.themeOverride+xml"/>
  <Override PartName="/ppt/charts/chart30.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39" r:id="rId2"/>
    <p:sldMasterId id="2147483741" r:id="rId3"/>
    <p:sldMasterId id="2147483765" r:id="rId4"/>
    <p:sldMasterId id="2147483769" r:id="rId5"/>
  </p:sldMasterIdLst>
  <p:notesMasterIdLst>
    <p:notesMasterId r:id="rId70"/>
  </p:notesMasterIdLst>
  <p:handoutMasterIdLst>
    <p:handoutMasterId r:id="rId71"/>
  </p:handoutMasterIdLst>
  <p:sldIdLst>
    <p:sldId id="347" r:id="rId6"/>
    <p:sldId id="627" r:id="rId7"/>
    <p:sldId id="559" r:id="rId8"/>
    <p:sldId id="560" r:id="rId9"/>
    <p:sldId id="562" r:id="rId10"/>
    <p:sldId id="564" r:id="rId11"/>
    <p:sldId id="565" r:id="rId12"/>
    <p:sldId id="566" r:id="rId13"/>
    <p:sldId id="571" r:id="rId14"/>
    <p:sldId id="569" r:id="rId15"/>
    <p:sldId id="570" r:id="rId16"/>
    <p:sldId id="572" r:id="rId17"/>
    <p:sldId id="617" r:id="rId18"/>
    <p:sldId id="618" r:id="rId19"/>
    <p:sldId id="619" r:id="rId20"/>
    <p:sldId id="628" r:id="rId21"/>
    <p:sldId id="621" r:id="rId22"/>
    <p:sldId id="622" r:id="rId23"/>
    <p:sldId id="623" r:id="rId24"/>
    <p:sldId id="624" r:id="rId25"/>
    <p:sldId id="625" r:id="rId26"/>
    <p:sldId id="573" r:id="rId27"/>
    <p:sldId id="626" r:id="rId28"/>
    <p:sldId id="574" r:id="rId29"/>
    <p:sldId id="575" r:id="rId30"/>
    <p:sldId id="576" r:id="rId31"/>
    <p:sldId id="577" r:id="rId32"/>
    <p:sldId id="578" r:id="rId33"/>
    <p:sldId id="579" r:id="rId34"/>
    <p:sldId id="580" r:id="rId35"/>
    <p:sldId id="581" r:id="rId36"/>
    <p:sldId id="582" r:id="rId37"/>
    <p:sldId id="583" r:id="rId38"/>
    <p:sldId id="584" r:id="rId39"/>
    <p:sldId id="585" r:id="rId40"/>
    <p:sldId id="586" r:id="rId41"/>
    <p:sldId id="587" r:id="rId42"/>
    <p:sldId id="588" r:id="rId43"/>
    <p:sldId id="589" r:id="rId44"/>
    <p:sldId id="590" r:id="rId45"/>
    <p:sldId id="591" r:id="rId46"/>
    <p:sldId id="592" r:id="rId47"/>
    <p:sldId id="593" r:id="rId48"/>
    <p:sldId id="594" r:id="rId49"/>
    <p:sldId id="616" r:id="rId50"/>
    <p:sldId id="595" r:id="rId51"/>
    <p:sldId id="596" r:id="rId52"/>
    <p:sldId id="613" r:id="rId53"/>
    <p:sldId id="598" r:id="rId54"/>
    <p:sldId id="599" r:id="rId55"/>
    <p:sldId id="600" r:id="rId56"/>
    <p:sldId id="601" r:id="rId57"/>
    <p:sldId id="602" r:id="rId58"/>
    <p:sldId id="603" r:id="rId59"/>
    <p:sldId id="604" r:id="rId60"/>
    <p:sldId id="605" r:id="rId61"/>
    <p:sldId id="606" r:id="rId62"/>
    <p:sldId id="607" r:id="rId63"/>
    <p:sldId id="608" r:id="rId64"/>
    <p:sldId id="609" r:id="rId65"/>
    <p:sldId id="610" r:id="rId66"/>
    <p:sldId id="615" r:id="rId67"/>
    <p:sldId id="611" r:id="rId68"/>
    <p:sldId id="61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tp" initials="a" lastIdx="7" clrIdx="0"/>
  <p:cmAuthor id="1" name="RUPAM" initials="R" lastIdx="2" clrIdx="1"/>
  <p:cmAuthor id="2" name="Nisha" initials="S"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F0"/>
    <a:srgbClr val="C4122F"/>
    <a:srgbClr val="E1F2FF"/>
    <a:srgbClr val="F15B55"/>
    <a:srgbClr val="EC7634"/>
    <a:srgbClr val="FCD3C1"/>
    <a:srgbClr val="EE6844"/>
    <a:srgbClr val="F48473"/>
    <a:srgbClr val="E3173E"/>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4075" autoAdjust="0"/>
  </p:normalViewPr>
  <p:slideViewPr>
    <p:cSldViewPr snapToGrid="0">
      <p:cViewPr varScale="1">
        <p:scale>
          <a:sx n="106" d="100"/>
          <a:sy n="106"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74"/>
    </p:cViewPr>
  </p:sorter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Prime%20focus\New%20folder\Q5%20Results%20update%20VER1%20-%20Cop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Pooja:Documents:work:Prime%20Focus:Corp%20ppt:Char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Pooja:Documents:work:Prime%20Focus:Corp%20ppt:Charts.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6.xml.rels><?xml version="1.0" encoding="UTF-8" standalone="yes"?>
<Relationships xmlns="http://schemas.openxmlformats.org/package/2006/relationships"><Relationship Id="rId1" Type="http://schemas.openxmlformats.org/officeDocument/2006/relationships/oleObject" Target="file:///E:\Prime%20focus\New%20folder\Q5%20Results%20update%20VER1%20-%20Copy.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Prime%20focus\New%20folder\Q5%20Results%20update%20VER1%20-%20Copy.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Prime%20focus\New%20folder\Q5%20Results%20update%20VER1%20-%20Copy.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E:\Prime%20focus\New%20folder\Q5%20Results%20update%20VER1%20-%20Copy.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Prime%20focus\New%20folder\Q5%20Results%20update%20VER1%20-%20Copy.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E:\Prime%20focus\New%20folder\Q5%20Results%20update%20VER1%20-%20Copy.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Prime%20focus\New%20folder\Q5%20Results%20update%20VER1%20-%20Copy.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Prime%20focus\Earnings%20call\Q5%20Results%20update%20VER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Prime%20focus\Earnings%20call\Q5%20Results%20update%20VER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Prime%20focus\Earnings%20call\Q5%20Results%20update%20VER1.xlsx" TargetMode="External"/></Relationships>
</file>

<file path=ppt/charts/_rels/chart25.xml.rels><?xml version="1.0" encoding="UTF-8" standalone="yes"?>
<Relationships xmlns="http://schemas.openxmlformats.org/package/2006/relationships"><Relationship Id="rId2" Type="http://schemas.openxmlformats.org/officeDocument/2006/relationships/oleObject" Target="file:///E:\Prime%20focus\Q1%20FY15\Financial%20data\Financial%20Excel.xlsx" TargetMode="External"/><Relationship Id="rId1" Type="http://schemas.openxmlformats.org/officeDocument/2006/relationships/themeOverride" Target="../theme/themeOverride6.xml"/></Relationships>
</file>

<file path=ppt/charts/_rels/chart26.xml.rels><?xml version="1.0" encoding="UTF-8" standalone="yes"?>
<Relationships xmlns="http://schemas.openxmlformats.org/package/2006/relationships"><Relationship Id="rId2" Type="http://schemas.openxmlformats.org/officeDocument/2006/relationships/oleObject" Target="file:///E:\Prime%20focus\Q1%20FY15\Financial%20data\Financial%20Excel.xlsx" TargetMode="External"/><Relationship Id="rId1" Type="http://schemas.openxmlformats.org/officeDocument/2006/relationships/themeOverride" Target="../theme/themeOverride7.xml"/></Relationships>
</file>

<file path=ppt/charts/_rels/chart27.xml.rels><?xml version="1.0" encoding="UTF-8" standalone="yes"?>
<Relationships xmlns="http://schemas.openxmlformats.org/package/2006/relationships"><Relationship Id="rId1" Type="http://schemas.openxmlformats.org/officeDocument/2006/relationships/oleObject" Target="file:///E:\Prime%20focus\Q1%20FY15\Financial%20data\Financial%20Excel.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E:\Prime%20focus\Q1%20FY15\Financial%20data\Financial%20Excel.xlsx" TargetMode="Externa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oleObject" Target="file:///E:\Prime%20focus\Q1%20FY15\Financial%20data\Financial%20Excel.xlsx" TargetMode="External"/><Relationship Id="rId1" Type="http://schemas.openxmlformats.org/officeDocument/2006/relationships/themeOverride" Target="../theme/themeOverride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ooja:Documents:work:Prime%20Focus:Corp%20ppt:Chart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Pooja:Documents:work:Prime%20Focus:Corp%20ppt:Charts.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Pooja:Documents:work:Prime%20Focus:Corp%20ppt:Chart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Pooja:Documents:work:Prime%20Focus:Corp%20ppt:Chart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percentStacked"/>
        <c:varyColors val="0"/>
        <c:ser>
          <c:idx val="1"/>
          <c:order val="0"/>
          <c:tx>
            <c:strRef>
              <c:f>'Charts for cp'!$A$16</c:f>
              <c:strCache>
                <c:ptCount val="1"/>
                <c:pt idx="0">
                  <c:v>New Business(Creative Service+Technology)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'Charts for cp'!$B$15:$E$15</c:f>
              <c:strCache>
                <c:ptCount val="4"/>
                <c:pt idx="0">
                  <c:v>FY11</c:v>
                </c:pt>
                <c:pt idx="1">
                  <c:v>FY12</c:v>
                </c:pt>
                <c:pt idx="2">
                  <c:v>FY13</c:v>
                </c:pt>
                <c:pt idx="3">
                  <c:v>FY14</c:v>
                </c:pt>
              </c:strCache>
            </c:strRef>
          </c:cat>
          <c:val>
            <c:numRef>
              <c:f>'Charts for cp'!$B$16:$E$16</c:f>
              <c:numCache>
                <c:formatCode>0%</c:formatCode>
                <c:ptCount val="4"/>
                <c:pt idx="0">
                  <c:v>0.51570576540755453</c:v>
                </c:pt>
                <c:pt idx="1">
                  <c:v>0.64248704663212441</c:v>
                </c:pt>
                <c:pt idx="2">
                  <c:v>0.69430595644187909</c:v>
                </c:pt>
                <c:pt idx="3">
                  <c:v>0.79637883295954781</c:v>
                </c:pt>
              </c:numCache>
            </c:numRef>
          </c:val>
        </c:ser>
        <c:ser>
          <c:idx val="2"/>
          <c:order val="1"/>
          <c:tx>
            <c:strRef>
              <c:f>'Charts for cp'!$A$17</c:f>
              <c:strCache>
                <c:ptCount val="1"/>
                <c:pt idx="0">
                  <c:v>Post Production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'Charts for cp'!$B$15:$E$15</c:f>
              <c:strCache>
                <c:ptCount val="4"/>
                <c:pt idx="0">
                  <c:v>FY11</c:v>
                </c:pt>
                <c:pt idx="1">
                  <c:v>FY12</c:v>
                </c:pt>
                <c:pt idx="2">
                  <c:v>FY13</c:v>
                </c:pt>
                <c:pt idx="3">
                  <c:v>FY14</c:v>
                </c:pt>
              </c:strCache>
            </c:strRef>
          </c:cat>
          <c:val>
            <c:numRef>
              <c:f>'Charts for cp'!$B$17:$E$17</c:f>
              <c:numCache>
                <c:formatCode>0%</c:formatCode>
                <c:ptCount val="4"/>
                <c:pt idx="0">
                  <c:v>0.48429423459244531</c:v>
                </c:pt>
                <c:pt idx="1">
                  <c:v>0.35751295336787581</c:v>
                </c:pt>
                <c:pt idx="2">
                  <c:v>0.30569404355812124</c:v>
                </c:pt>
                <c:pt idx="3">
                  <c:v>0.20362116704045241</c:v>
                </c:pt>
              </c:numCache>
            </c:numRef>
          </c:val>
        </c:ser>
        <c:dLbls>
          <c:showLegendKey val="0"/>
          <c:showVal val="0"/>
          <c:showCatName val="0"/>
          <c:showSerName val="0"/>
          <c:showPercent val="0"/>
          <c:showBubbleSize val="0"/>
        </c:dLbls>
        <c:gapWidth val="150"/>
        <c:overlap val="100"/>
        <c:axId val="45742592"/>
        <c:axId val="39023680"/>
      </c:barChart>
      <c:catAx>
        <c:axId val="45742592"/>
        <c:scaling>
          <c:orientation val="minMax"/>
        </c:scaling>
        <c:delete val="0"/>
        <c:axPos val="b"/>
        <c:numFmt formatCode="General" sourceLinked="1"/>
        <c:majorTickMark val="out"/>
        <c:minorTickMark val="none"/>
        <c:tickLblPos val="nextTo"/>
        <c:spPr>
          <a:ln>
            <a:noFill/>
          </a:ln>
        </c:spPr>
        <c:crossAx val="39023680"/>
        <c:crosses val="autoZero"/>
        <c:auto val="1"/>
        <c:lblAlgn val="ctr"/>
        <c:lblOffset val="100"/>
        <c:noMultiLvlLbl val="0"/>
      </c:catAx>
      <c:valAx>
        <c:axId val="39023680"/>
        <c:scaling>
          <c:orientation val="minMax"/>
        </c:scaling>
        <c:delete val="1"/>
        <c:axPos val="l"/>
        <c:numFmt formatCode="0%" sourceLinked="1"/>
        <c:majorTickMark val="out"/>
        <c:minorTickMark val="none"/>
        <c:tickLblPos val="none"/>
        <c:crossAx val="45742592"/>
        <c:crosses val="autoZero"/>
        <c:crossBetween val="between"/>
      </c:valAx>
    </c:plotArea>
    <c:legend>
      <c:legendPos val="b"/>
      <c:layout/>
      <c:overlay val="0"/>
    </c:legend>
    <c:plotVisOnly val="1"/>
    <c:dispBlanksAs val="gap"/>
    <c:showDLblsOverMax val="0"/>
  </c:chart>
  <c:spPr>
    <a:ln>
      <a:noFill/>
    </a:ln>
  </c:spPr>
  <c:txPr>
    <a:bodyPr/>
    <a:lstStyle/>
    <a:p>
      <a:pPr>
        <a:defRPr sz="900">
          <a:latin typeface="Verdana"/>
          <a:cs typeface="Verdan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invertIfNegative val="0"/>
          <c:dPt>
            <c:idx val="0"/>
            <c:invertIfNegative val="0"/>
            <c:bubble3D val="0"/>
            <c:spPr>
              <a:solidFill>
                <a:srgbClr val="F4847A"/>
              </a:solidFill>
            </c:spPr>
          </c:dPt>
          <c:dPt>
            <c:idx val="1"/>
            <c:invertIfNegative val="0"/>
            <c:bubble3D val="0"/>
            <c:spPr>
              <a:solidFill>
                <a:srgbClr val="F4847A"/>
              </a:solidFill>
            </c:spPr>
          </c:dPt>
          <c:dPt>
            <c:idx val="2"/>
            <c:invertIfNegative val="0"/>
            <c:bubble3D val="0"/>
            <c:spPr>
              <a:solidFill>
                <a:srgbClr val="F4847A"/>
              </a:solidFill>
            </c:spPr>
          </c:dPt>
          <c:dPt>
            <c:idx val="3"/>
            <c:invertIfNegative val="0"/>
            <c:bubble3D val="0"/>
            <c:spPr>
              <a:solidFill>
                <a:srgbClr val="F4847A"/>
              </a:solidFill>
            </c:spPr>
          </c:dPt>
          <c:dPt>
            <c:idx val="4"/>
            <c:invertIfNegative val="0"/>
            <c:bubble3D val="0"/>
            <c:spPr>
              <a:solidFill>
                <a:srgbClr val="F4847A"/>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Sheet2!$A$15:$A$20</c:f>
              <c:strCache>
                <c:ptCount val="6"/>
                <c:pt idx="0">
                  <c:v>2009</c:v>
                </c:pt>
                <c:pt idx="1">
                  <c:v>2010</c:v>
                </c:pt>
                <c:pt idx="2">
                  <c:v>2011</c:v>
                </c:pt>
                <c:pt idx="3">
                  <c:v>2012</c:v>
                </c:pt>
                <c:pt idx="4">
                  <c:v>2013</c:v>
                </c:pt>
                <c:pt idx="5">
                  <c:v>2018e</c:v>
                </c:pt>
              </c:strCache>
            </c:strRef>
          </c:cat>
          <c:val>
            <c:numRef>
              <c:f>Sheet2!$B$15:$B$20</c:f>
              <c:numCache>
                <c:formatCode>General</c:formatCode>
                <c:ptCount val="6"/>
                <c:pt idx="0">
                  <c:v>89.3</c:v>
                </c:pt>
                <c:pt idx="1">
                  <c:v>83.3</c:v>
                </c:pt>
                <c:pt idx="2">
                  <c:v>92.9</c:v>
                </c:pt>
                <c:pt idx="3">
                  <c:v>112.4</c:v>
                </c:pt>
                <c:pt idx="4">
                  <c:v>125.3</c:v>
                </c:pt>
                <c:pt idx="5">
                  <c:v>219.8</c:v>
                </c:pt>
              </c:numCache>
            </c:numRef>
          </c:val>
        </c:ser>
        <c:dLbls>
          <c:showLegendKey val="0"/>
          <c:showVal val="0"/>
          <c:showCatName val="0"/>
          <c:showSerName val="0"/>
          <c:showPercent val="0"/>
          <c:showBubbleSize val="0"/>
        </c:dLbls>
        <c:gapWidth val="150"/>
        <c:axId val="105340416"/>
        <c:axId val="102480640"/>
      </c:barChart>
      <c:catAx>
        <c:axId val="105340416"/>
        <c:scaling>
          <c:orientation val="minMax"/>
        </c:scaling>
        <c:delete val="0"/>
        <c:axPos val="b"/>
        <c:numFmt formatCode="General" sourceLinked="1"/>
        <c:majorTickMark val="out"/>
        <c:minorTickMark val="none"/>
        <c:tickLblPos val="nextTo"/>
        <c:crossAx val="102480640"/>
        <c:crosses val="autoZero"/>
        <c:auto val="1"/>
        <c:lblAlgn val="ctr"/>
        <c:lblOffset val="100"/>
        <c:noMultiLvlLbl val="0"/>
      </c:catAx>
      <c:valAx>
        <c:axId val="102480640"/>
        <c:scaling>
          <c:orientation val="minMax"/>
        </c:scaling>
        <c:delete val="0"/>
        <c:axPos val="l"/>
        <c:numFmt formatCode="General" sourceLinked="1"/>
        <c:majorTickMark val="out"/>
        <c:minorTickMark val="none"/>
        <c:tickLblPos val="nextTo"/>
        <c:crossAx val="105340416"/>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invertIfNegative val="0"/>
          <c:dPt>
            <c:idx val="0"/>
            <c:invertIfNegative val="0"/>
            <c:bubble3D val="0"/>
            <c:spPr>
              <a:solidFill>
                <a:srgbClr val="F4847A"/>
              </a:solidFill>
            </c:spPr>
          </c:dPt>
          <c:dPt>
            <c:idx val="1"/>
            <c:invertIfNegative val="0"/>
            <c:bubble3D val="0"/>
            <c:spPr>
              <a:solidFill>
                <a:srgbClr val="F4847A"/>
              </a:solidFill>
            </c:spPr>
          </c:dPt>
          <c:dPt>
            <c:idx val="2"/>
            <c:invertIfNegative val="0"/>
            <c:bubble3D val="0"/>
            <c:spPr>
              <a:solidFill>
                <a:srgbClr val="F4847A"/>
              </a:solidFill>
            </c:spPr>
          </c:dPt>
          <c:dPt>
            <c:idx val="3"/>
            <c:invertIfNegative val="0"/>
            <c:bubble3D val="0"/>
            <c:spPr>
              <a:solidFill>
                <a:srgbClr val="F4847A"/>
              </a:solidFill>
            </c:spPr>
          </c:dPt>
          <c:dPt>
            <c:idx val="4"/>
            <c:invertIfNegative val="0"/>
            <c:bubble3D val="0"/>
            <c:spPr>
              <a:solidFill>
                <a:srgbClr val="F4847A"/>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Sheet2!$A$4:$A$9</c:f>
              <c:strCache>
                <c:ptCount val="6"/>
                <c:pt idx="0">
                  <c:v>2009</c:v>
                </c:pt>
                <c:pt idx="1">
                  <c:v>2010</c:v>
                </c:pt>
                <c:pt idx="2">
                  <c:v>2011</c:v>
                </c:pt>
                <c:pt idx="3">
                  <c:v>2012</c:v>
                </c:pt>
                <c:pt idx="4">
                  <c:v>2013</c:v>
                </c:pt>
                <c:pt idx="5">
                  <c:v>2018e</c:v>
                </c:pt>
              </c:strCache>
            </c:strRef>
          </c:cat>
          <c:val>
            <c:numRef>
              <c:f>Sheet2!$B$4:$B$9</c:f>
              <c:numCache>
                <c:formatCode>0</c:formatCode>
                <c:ptCount val="6"/>
                <c:pt idx="0">
                  <c:v>587.4</c:v>
                </c:pt>
                <c:pt idx="1">
                  <c:v>652</c:v>
                </c:pt>
                <c:pt idx="2">
                  <c:v>728.4</c:v>
                </c:pt>
                <c:pt idx="3">
                  <c:v>820.3</c:v>
                </c:pt>
                <c:pt idx="4" formatCode="_-* #,##0_-;\-* #,##0_-;_-* &quot;-&quot;??_-;_-@_-">
                  <c:v>918</c:v>
                </c:pt>
                <c:pt idx="5" formatCode="_-* #,##0_-;\-* #,##0_-;_-* &quot;-&quot;??_-;_-@_-">
                  <c:v>1786</c:v>
                </c:pt>
              </c:numCache>
            </c:numRef>
          </c:val>
        </c:ser>
        <c:dLbls>
          <c:showLegendKey val="0"/>
          <c:showVal val="0"/>
          <c:showCatName val="0"/>
          <c:showSerName val="0"/>
          <c:showPercent val="0"/>
          <c:showBubbleSize val="0"/>
        </c:dLbls>
        <c:gapWidth val="150"/>
        <c:axId val="105373696"/>
        <c:axId val="41558592"/>
      </c:barChart>
      <c:catAx>
        <c:axId val="105373696"/>
        <c:scaling>
          <c:orientation val="minMax"/>
        </c:scaling>
        <c:delete val="0"/>
        <c:axPos val="b"/>
        <c:numFmt formatCode="General" sourceLinked="1"/>
        <c:majorTickMark val="out"/>
        <c:minorTickMark val="none"/>
        <c:tickLblPos val="nextTo"/>
        <c:crossAx val="41558592"/>
        <c:crosses val="autoZero"/>
        <c:auto val="1"/>
        <c:lblAlgn val="ctr"/>
        <c:lblOffset val="100"/>
        <c:noMultiLvlLbl val="0"/>
      </c:catAx>
      <c:valAx>
        <c:axId val="41558592"/>
        <c:scaling>
          <c:orientation val="minMax"/>
        </c:scaling>
        <c:delete val="0"/>
        <c:axPos val="l"/>
        <c:numFmt formatCode="0" sourceLinked="1"/>
        <c:majorTickMark val="out"/>
        <c:minorTickMark val="none"/>
        <c:tickLblPos val="nextTo"/>
        <c:crossAx val="105373696"/>
        <c:crosses val="autoZero"/>
        <c:crossBetween val="between"/>
        <c:majorUnit val="400"/>
      </c:valAx>
    </c:plotArea>
    <c:plotVisOnly val="1"/>
    <c:dispBlanksAs val="gap"/>
    <c:showDLblsOverMax val="0"/>
  </c:chart>
  <c:txPr>
    <a:bodyPr/>
    <a:lstStyle/>
    <a:p>
      <a:pPr>
        <a:defRPr sz="1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2746701017594925"/>
          <c:y val="0.10996485550156213"/>
          <c:w val="0.82877619247276701"/>
          <c:h val="0.645041527847661"/>
        </c:manualLayout>
      </c:layout>
      <c:barChart>
        <c:barDir val="col"/>
        <c:grouping val="clustered"/>
        <c:varyColors val="0"/>
        <c:ser>
          <c:idx val="0"/>
          <c:order val="0"/>
          <c:tx>
            <c:strRef>
              <c:f>Sheet1!$B$1</c:f>
              <c:strCache>
                <c:ptCount val="1"/>
                <c:pt idx="0">
                  <c:v>TAM</c:v>
                </c:pt>
              </c:strCache>
            </c:strRef>
          </c:tx>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0.0</c:formatCode>
                <c:ptCount val="5"/>
                <c:pt idx="0">
                  <c:v>10.58672147796408</c:v>
                </c:pt>
                <c:pt idx="1">
                  <c:v>11.114177633394368</c:v>
                </c:pt>
                <c:pt idx="2">
                  <c:v>11.669901041968252</c:v>
                </c:pt>
                <c:pt idx="3">
                  <c:v>12.256113960717567</c:v>
                </c:pt>
                <c:pt idx="4">
                  <c:v>12.87536817066654</c:v>
                </c:pt>
              </c:numCache>
            </c:numRef>
          </c:val>
        </c:ser>
        <c:dLbls>
          <c:showLegendKey val="0"/>
          <c:showVal val="1"/>
          <c:showCatName val="0"/>
          <c:showSerName val="0"/>
          <c:showPercent val="0"/>
          <c:showBubbleSize val="0"/>
        </c:dLbls>
        <c:gapWidth val="67"/>
        <c:axId val="122921472"/>
        <c:axId val="119052480"/>
      </c:barChart>
      <c:catAx>
        <c:axId val="122921472"/>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19052480"/>
        <c:crosses val="autoZero"/>
        <c:auto val="1"/>
        <c:lblAlgn val="ctr"/>
        <c:lblOffset val="100"/>
        <c:noMultiLvlLbl val="0"/>
      </c:catAx>
      <c:valAx>
        <c:axId val="119052480"/>
        <c:scaling>
          <c:orientation val="minMax"/>
          <c:max val="14"/>
          <c:min val="10"/>
        </c:scaling>
        <c:delete val="0"/>
        <c:axPos val="l"/>
        <c:numFmt formatCode="0.0" sourceLinked="1"/>
        <c:majorTickMark val="none"/>
        <c:minorTickMark val="none"/>
        <c:tickLblPos val="nextTo"/>
        <c:txPr>
          <a:bodyPr rot="-60000000" vert="horz"/>
          <a:lstStyle/>
          <a:p>
            <a:pPr>
              <a:defRPr/>
            </a:pPr>
            <a:endParaRPr lang="en-US"/>
          </a:p>
        </c:txPr>
        <c:crossAx val="122921472"/>
        <c:crosses val="autoZero"/>
        <c:crossBetween val="between"/>
        <c:majorUnit val="1"/>
      </c:valAx>
    </c:plotArea>
    <c:legend>
      <c:legendPos val="b"/>
      <c:layout>
        <c:manualLayout>
          <c:xMode val="edge"/>
          <c:yMode val="edge"/>
          <c:x val="0.41044734147169393"/>
          <c:y val="0.14920200919163831"/>
          <c:w val="0.15009861849299547"/>
          <c:h val="0.12991727140923431"/>
        </c:manualLayout>
      </c:layout>
      <c:overlay val="0"/>
      <c:txPr>
        <a:bodyPr rot="0" vert="horz"/>
        <a:lstStyle/>
        <a:p>
          <a:pPr>
            <a:defRPr/>
          </a:pPr>
          <a:endParaRPr lang="en-US"/>
        </a:p>
      </c:txPr>
    </c:legend>
    <c:plotVisOnly val="1"/>
    <c:dispBlanksAs val="gap"/>
    <c:showDLblsOverMax val="0"/>
  </c:chart>
  <c:txPr>
    <a:bodyPr/>
    <a:lstStyle/>
    <a:p>
      <a:pPr>
        <a:defRPr sz="1000" b="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93129121028163"/>
          <c:y val="4.7756667692561934E-2"/>
          <c:w val="0.47409977575551832"/>
          <c:h val="0.94553676654309504"/>
        </c:manualLayout>
      </c:layout>
      <c:pieChart>
        <c:varyColors val="1"/>
        <c:ser>
          <c:idx val="0"/>
          <c:order val="0"/>
          <c:tx>
            <c:strRef>
              <c:f>Sheet1!$B$1</c:f>
              <c:strCache>
                <c:ptCount val="1"/>
                <c:pt idx="0">
                  <c:v>Region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0594372891070845"/>
                  <c:y val="0.1014687100209218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dLblPos val="bestFit"/>
              <c:showLegendKey val="0"/>
              <c:showVal val="1"/>
              <c:showCatName val="1"/>
              <c:showSerName val="0"/>
              <c:showPercent val="0"/>
              <c:showBubbleSize val="0"/>
            </c:dLbl>
            <c:dLbl>
              <c:idx val="1"/>
              <c:layout>
                <c:manualLayout>
                  <c:x val="9.6536429579409194E-2"/>
                  <c:y val="-0.10795383257606547"/>
                </c:manualLayout>
              </c:layout>
              <c:dLblPos val="bestFit"/>
              <c:showLegendKey val="0"/>
              <c:showVal val="1"/>
              <c:showCatName val="1"/>
              <c:showSerName val="0"/>
              <c:showPercent val="0"/>
              <c:showBubbleSize val="0"/>
            </c:dLbl>
            <c:dLbl>
              <c:idx val="2"/>
              <c:layout>
                <c:manualLayout>
                  <c:x val="0.18070836092365822"/>
                  <c:y val="0.1104084742509267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North America</c:v>
                </c:pt>
                <c:pt idx="1">
                  <c:v>EMEA</c:v>
                </c:pt>
                <c:pt idx="2">
                  <c:v>Asia Pacific</c:v>
                </c:pt>
                <c:pt idx="3">
                  <c:v>Latin America</c:v>
                </c:pt>
              </c:strCache>
            </c:strRef>
          </c:cat>
          <c:val>
            <c:numRef>
              <c:f>Sheet1!$B$2:$B$5</c:f>
              <c:numCache>
                <c:formatCode>0%</c:formatCode>
                <c:ptCount val="4"/>
                <c:pt idx="0">
                  <c:v>0.41000000000000031</c:v>
                </c:pt>
                <c:pt idx="1">
                  <c:v>0.27</c:v>
                </c:pt>
                <c:pt idx="2">
                  <c:v>0.24000000000000021</c:v>
                </c:pt>
                <c:pt idx="3">
                  <c:v>8.0000000000000043E-2</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Value</c:v>
                </c:pt>
              </c:strCache>
            </c:strRef>
          </c:tx>
          <c:spPr>
            <a:solidFill>
              <a:schemeClr val="accent1"/>
            </a:solidFill>
            <a:ln>
              <a:noFill/>
            </a:ln>
            <a:effectLst/>
          </c:spPr>
          <c:invertIfNegative val="0"/>
          <c:dPt>
            <c:idx val="1"/>
            <c:invertIfNegative val="0"/>
            <c:bubble3D val="0"/>
            <c:spPr>
              <a:solidFill>
                <a:schemeClr val="accent3"/>
              </a:solidFill>
              <a:ln>
                <a:noFill/>
              </a:ln>
              <a:effectLst/>
            </c:spPr>
          </c:dPt>
          <c:cat>
            <c:strRef>
              <c:f>Sheet1!$B$1:$C$1</c:f>
              <c:strCache>
                <c:ptCount val="2"/>
                <c:pt idx="0">
                  <c:v>BO&amp;E US</c:v>
                </c:pt>
                <c:pt idx="1">
                  <c:v>BO&amp;E India</c:v>
                </c:pt>
              </c:strCache>
            </c:strRef>
          </c:cat>
          <c:val>
            <c:numRef>
              <c:f>Sheet1!$B$2:$C$2</c:f>
              <c:numCache>
                <c:formatCode>_(* #,##0_);_(* \(#,##0\);_(* "-"??_);_(@_)</c:formatCode>
                <c:ptCount val="2"/>
                <c:pt idx="0">
                  <c:v>447.63960000000031</c:v>
                </c:pt>
                <c:pt idx="1">
                  <c:v>220.93800000000024</c:v>
                </c:pt>
              </c:numCache>
            </c:numRef>
          </c:val>
        </c:ser>
        <c:dLbls>
          <c:showLegendKey val="0"/>
          <c:showVal val="0"/>
          <c:showCatName val="0"/>
          <c:showSerName val="0"/>
          <c:showPercent val="0"/>
          <c:showBubbleSize val="0"/>
        </c:dLbls>
        <c:gapWidth val="78"/>
        <c:axId val="122924032"/>
        <c:axId val="120729536"/>
      </c:barChart>
      <c:lineChart>
        <c:grouping val="standard"/>
        <c:varyColors val="0"/>
        <c:ser>
          <c:idx val="1"/>
          <c:order val="1"/>
          <c:tx>
            <c:strRef>
              <c:f>Sheet1!$A$3</c:f>
              <c:strCache>
                <c:ptCount val="1"/>
                <c:pt idx="0">
                  <c:v>Percentages</c:v>
                </c:pt>
              </c:strCache>
            </c:strRef>
          </c:tx>
          <c:spPr>
            <a:ln w="38100" cap="rnd">
              <a:solidFill>
                <a:schemeClr val="accent6"/>
              </a:solidFill>
              <a:round/>
            </a:ln>
            <a:effectLst/>
          </c:spPr>
          <c:marker>
            <c:symbol val="square"/>
            <c:size val="9"/>
            <c:spPr>
              <a:solidFill>
                <a:schemeClr val="accent6"/>
              </a:solidFill>
              <a:ln w="9525">
                <a:solidFill>
                  <a:schemeClr val="accent6"/>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BO&amp;E US</c:v>
                </c:pt>
                <c:pt idx="1">
                  <c:v>BO&amp;E India</c:v>
                </c:pt>
              </c:strCache>
            </c:strRef>
          </c:cat>
          <c:val>
            <c:numRef>
              <c:f>Sheet1!$B$3:$C$3</c:f>
              <c:numCache>
                <c:formatCode>0.0%</c:formatCode>
                <c:ptCount val="2"/>
                <c:pt idx="0">
                  <c:v>9.3200000000000047E-2</c:v>
                </c:pt>
                <c:pt idx="1">
                  <c:v>4.5000000000000012E-2</c:v>
                </c:pt>
              </c:numCache>
            </c:numRef>
          </c:val>
          <c:smooth val="0"/>
        </c:ser>
        <c:dLbls>
          <c:showLegendKey val="0"/>
          <c:showVal val="0"/>
          <c:showCatName val="0"/>
          <c:showSerName val="0"/>
          <c:showPercent val="0"/>
          <c:showBubbleSize val="0"/>
        </c:dLbls>
        <c:marker val="1"/>
        <c:smooth val="0"/>
        <c:axId val="123114496"/>
        <c:axId val="120730112"/>
      </c:lineChart>
      <c:catAx>
        <c:axId val="12292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0729536"/>
        <c:crosses val="autoZero"/>
        <c:auto val="1"/>
        <c:lblAlgn val="ctr"/>
        <c:lblOffset val="100"/>
        <c:noMultiLvlLbl val="0"/>
      </c:catAx>
      <c:valAx>
        <c:axId val="120729536"/>
        <c:scaling>
          <c:orientation val="minMax"/>
        </c:scaling>
        <c:delete val="0"/>
        <c:axPos val="l"/>
        <c:numFmt formatCode="_(* #,##0_);_(* \(#,##0\);_(* &quot;-&quot;??_);_(@_)" sourceLinked="1"/>
        <c:majorTickMark val="out"/>
        <c:minorTickMark val="none"/>
        <c:tickLblPos val="nextTo"/>
        <c:spPr>
          <a:noFill/>
          <a:ln>
            <a:noFill/>
          </a:ln>
          <a:effectLst/>
        </c:spPr>
        <c:txPr>
          <a:bodyPr rot="-60000000" vert="horz"/>
          <a:lstStyle/>
          <a:p>
            <a:pPr>
              <a:defRPr/>
            </a:pPr>
            <a:endParaRPr lang="en-US"/>
          </a:p>
        </c:txPr>
        <c:crossAx val="122924032"/>
        <c:crosses val="autoZero"/>
        <c:crossBetween val="between"/>
      </c:valAx>
      <c:valAx>
        <c:axId val="120730112"/>
        <c:scaling>
          <c:orientation val="minMax"/>
          <c:max val="0.1"/>
          <c:min val="0"/>
        </c:scaling>
        <c:delete val="0"/>
        <c:axPos val="r"/>
        <c:numFmt formatCode="0%" sourceLinked="0"/>
        <c:majorTickMark val="out"/>
        <c:minorTickMark val="none"/>
        <c:tickLblPos val="nextTo"/>
        <c:spPr>
          <a:noFill/>
          <a:ln>
            <a:noFill/>
          </a:ln>
          <a:effectLst/>
        </c:spPr>
        <c:txPr>
          <a:bodyPr rot="-60000000" vert="horz"/>
          <a:lstStyle/>
          <a:p>
            <a:pPr>
              <a:defRPr/>
            </a:pPr>
            <a:endParaRPr lang="en-US"/>
          </a:p>
        </c:txPr>
        <c:crossAx val="123114496"/>
        <c:crosses val="max"/>
        <c:crossBetween val="between"/>
        <c:majorUnit val="0.05"/>
      </c:valAx>
      <c:catAx>
        <c:axId val="123114496"/>
        <c:scaling>
          <c:orientation val="minMax"/>
        </c:scaling>
        <c:delete val="1"/>
        <c:axPos val="b"/>
        <c:numFmt formatCode="General" sourceLinked="1"/>
        <c:majorTickMark val="out"/>
        <c:minorTickMark val="none"/>
        <c:tickLblPos val="none"/>
        <c:crossAx val="120730112"/>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Cloud Services as percent of total market</c:v>
                </c:pt>
              </c:strCache>
            </c:strRef>
          </c:tx>
          <c:spPr>
            <a:ln>
              <a:solidFill>
                <a:schemeClr val="accent4"/>
              </a:solidFill>
            </a:ln>
          </c:spPr>
          <c:marker>
            <c:spPr>
              <a:solidFill>
                <a:schemeClr val="accent4"/>
              </a:solidFill>
              <a:ln>
                <a:solidFill>
                  <a:schemeClr val="accent4"/>
                </a:solidFill>
              </a:ln>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0%</c:formatCode>
                <c:ptCount val="5"/>
                <c:pt idx="0">
                  <c:v>5.3652115169202541E-2</c:v>
                </c:pt>
                <c:pt idx="1">
                  <c:v>7.6838793491478402E-2</c:v>
                </c:pt>
                <c:pt idx="2">
                  <c:v>0.10994094940359612</c:v>
                </c:pt>
                <c:pt idx="3">
                  <c:v>0.15739083417327043</c:v>
                </c:pt>
                <c:pt idx="4">
                  <c:v>0.22546928068541053</c:v>
                </c:pt>
              </c:numCache>
            </c:numRef>
          </c:val>
          <c:smooth val="0"/>
        </c:ser>
        <c:dLbls>
          <c:showLegendKey val="0"/>
          <c:showVal val="1"/>
          <c:showCatName val="0"/>
          <c:showSerName val="0"/>
          <c:showPercent val="0"/>
          <c:showBubbleSize val="0"/>
        </c:dLbls>
        <c:marker val="1"/>
        <c:smooth val="0"/>
        <c:axId val="122921984"/>
        <c:axId val="120731840"/>
      </c:lineChart>
      <c:catAx>
        <c:axId val="122921984"/>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20731840"/>
        <c:crosses val="autoZero"/>
        <c:auto val="1"/>
        <c:lblAlgn val="ctr"/>
        <c:lblOffset val="100"/>
        <c:noMultiLvlLbl val="0"/>
      </c:catAx>
      <c:valAx>
        <c:axId val="120731840"/>
        <c:scaling>
          <c:orientation val="minMax"/>
        </c:scaling>
        <c:delete val="0"/>
        <c:axPos val="l"/>
        <c:numFmt formatCode="0%" sourceLinked="1"/>
        <c:majorTickMark val="none"/>
        <c:minorTickMark val="none"/>
        <c:tickLblPos val="nextTo"/>
        <c:txPr>
          <a:bodyPr rot="-60000000" vert="horz"/>
          <a:lstStyle/>
          <a:p>
            <a:pPr>
              <a:defRPr/>
            </a:pPr>
            <a:endParaRPr lang="en-US"/>
          </a:p>
        </c:txPr>
        <c:crossAx val="122921984"/>
        <c:crosses val="autoZero"/>
        <c:crossBetween val="between"/>
      </c:valAx>
    </c:plotArea>
    <c:legend>
      <c:legendPos val="b"/>
      <c:layout>
        <c:manualLayout>
          <c:xMode val="edge"/>
          <c:yMode val="edge"/>
          <c:x val="5.9015159352596533E-2"/>
          <c:y val="0.8107449566329975"/>
          <c:w val="0.86799234878617304"/>
          <c:h val="0.11249804736896912"/>
        </c:manualLayout>
      </c:layout>
      <c:overlay val="0"/>
      <c:txPr>
        <a:bodyPr rot="0" vert="horz"/>
        <a:lstStyle/>
        <a:p>
          <a:pPr>
            <a:defRPr/>
          </a:pPr>
          <a:endParaRPr lang="en-US"/>
        </a:p>
      </c:txPr>
    </c:legend>
    <c:plotVisOnly val="1"/>
    <c:dispBlanksAs val="gap"/>
    <c:showDLblsOverMax val="0"/>
  </c:chart>
  <c:txPr>
    <a:bodyPr/>
    <a:lstStyle/>
    <a:p>
      <a:pPr>
        <a:defRPr sz="1000" b="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'Charts for cp'!$A$70</c:f>
              <c:strCache>
                <c:ptCount val="1"/>
                <c:pt idx="0">
                  <c:v>No of employee</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cp'!$B$69:$E$69</c:f>
              <c:strCache>
                <c:ptCount val="4"/>
                <c:pt idx="0">
                  <c:v>FY11</c:v>
                </c:pt>
                <c:pt idx="1">
                  <c:v>FY12</c:v>
                </c:pt>
                <c:pt idx="2">
                  <c:v>FY13</c:v>
                </c:pt>
                <c:pt idx="3">
                  <c:v>FY14</c:v>
                </c:pt>
              </c:strCache>
            </c:strRef>
          </c:cat>
          <c:val>
            <c:numRef>
              <c:f>'Charts for cp'!$B$70:$E$70</c:f>
              <c:numCache>
                <c:formatCode>_ * #,##0_ ;_ * \-#,##0_ ;_ * "-"??_ ;_ @_ </c:formatCode>
                <c:ptCount val="4"/>
                <c:pt idx="0">
                  <c:v>3500</c:v>
                </c:pt>
                <c:pt idx="1">
                  <c:v>4200</c:v>
                </c:pt>
                <c:pt idx="2">
                  <c:v>4300</c:v>
                </c:pt>
                <c:pt idx="3">
                  <c:v>4500</c:v>
                </c:pt>
              </c:numCache>
            </c:numRef>
          </c:val>
        </c:ser>
        <c:dLbls>
          <c:showLegendKey val="0"/>
          <c:showVal val="0"/>
          <c:showCatName val="0"/>
          <c:showSerName val="0"/>
          <c:showPercent val="0"/>
          <c:showBubbleSize val="0"/>
        </c:dLbls>
        <c:gapWidth val="150"/>
        <c:axId val="105640448"/>
        <c:axId val="41560896"/>
      </c:barChart>
      <c:lineChart>
        <c:grouping val="standard"/>
        <c:varyColors val="0"/>
        <c:ser>
          <c:idx val="1"/>
          <c:order val="1"/>
          <c:tx>
            <c:strRef>
              <c:f>'Charts for cp'!$A$71</c:f>
              <c:strCache>
                <c:ptCount val="1"/>
                <c:pt idx="0">
                  <c:v>Avg Revenue per employee</c:v>
                </c:pt>
              </c:strCache>
            </c:strRef>
          </c:tx>
          <c:marker>
            <c:symbol val="none"/>
          </c:marker>
          <c:dLbls>
            <c:dLbl>
              <c:idx val="0"/>
              <c:layout>
                <c:manualLayout>
                  <c:x val="-6.657748894525356E-2"/>
                  <c:y val="-6.505790013402770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cp'!$B$69:$E$69</c:f>
              <c:strCache>
                <c:ptCount val="4"/>
                <c:pt idx="0">
                  <c:v>FY11</c:v>
                </c:pt>
                <c:pt idx="1">
                  <c:v>FY12</c:v>
                </c:pt>
                <c:pt idx="2">
                  <c:v>FY13</c:v>
                </c:pt>
                <c:pt idx="3">
                  <c:v>FY14</c:v>
                </c:pt>
              </c:strCache>
            </c:strRef>
          </c:cat>
          <c:val>
            <c:numRef>
              <c:f>'Charts for cp'!$B$71:$E$71</c:f>
              <c:numCache>
                <c:formatCode>_(* #,##0.00_);_(* \(#,##0.00\);_(* "-"??_);_(@_)</c:formatCode>
                <c:ptCount val="4"/>
                <c:pt idx="0">
                  <c:v>1.4371428571428571</c:v>
                </c:pt>
                <c:pt idx="1">
                  <c:v>1.838095238095238</c:v>
                </c:pt>
                <c:pt idx="2">
                  <c:v>1.7725581395348837</c:v>
                </c:pt>
                <c:pt idx="3">
                  <c:v>1.8385443173276197</c:v>
                </c:pt>
              </c:numCache>
            </c:numRef>
          </c:val>
          <c:smooth val="0"/>
        </c:ser>
        <c:dLbls>
          <c:showLegendKey val="0"/>
          <c:showVal val="0"/>
          <c:showCatName val="0"/>
          <c:showSerName val="0"/>
          <c:showPercent val="0"/>
          <c:showBubbleSize val="0"/>
        </c:dLbls>
        <c:marker val="1"/>
        <c:smooth val="0"/>
        <c:axId val="105641984"/>
        <c:axId val="41561472"/>
      </c:lineChart>
      <c:catAx>
        <c:axId val="105640448"/>
        <c:scaling>
          <c:orientation val="minMax"/>
        </c:scaling>
        <c:delete val="0"/>
        <c:axPos val="b"/>
        <c:numFmt formatCode="General" sourceLinked="0"/>
        <c:majorTickMark val="none"/>
        <c:minorTickMark val="none"/>
        <c:tickLblPos val="nextTo"/>
        <c:crossAx val="41560896"/>
        <c:crosses val="autoZero"/>
        <c:auto val="1"/>
        <c:lblAlgn val="ctr"/>
        <c:lblOffset val="100"/>
        <c:noMultiLvlLbl val="0"/>
      </c:catAx>
      <c:valAx>
        <c:axId val="41560896"/>
        <c:scaling>
          <c:orientation val="minMax"/>
        </c:scaling>
        <c:delete val="0"/>
        <c:axPos val="l"/>
        <c:numFmt formatCode="_ * #,##0_ ;_ * \-#,##0_ ;_ * &quot;-&quot;??_ ;_ @_ " sourceLinked="1"/>
        <c:majorTickMark val="none"/>
        <c:minorTickMark val="none"/>
        <c:tickLblPos val="nextTo"/>
        <c:crossAx val="105640448"/>
        <c:crosses val="autoZero"/>
        <c:crossBetween val="between"/>
        <c:majorUnit val="1000"/>
      </c:valAx>
      <c:valAx>
        <c:axId val="41561472"/>
        <c:scaling>
          <c:orientation val="minMax"/>
        </c:scaling>
        <c:delete val="0"/>
        <c:axPos val="r"/>
        <c:numFmt formatCode="_(* #,##0.00_);_(* \(#,##0.00\);_(* &quot;-&quot;??_);_(@_)" sourceLinked="1"/>
        <c:majorTickMark val="none"/>
        <c:minorTickMark val="none"/>
        <c:tickLblPos val="nextTo"/>
        <c:crossAx val="105641984"/>
        <c:crosses val="max"/>
        <c:crossBetween val="between"/>
        <c:majorUnit val="0.5"/>
      </c:valAx>
      <c:catAx>
        <c:axId val="105641984"/>
        <c:scaling>
          <c:orientation val="minMax"/>
        </c:scaling>
        <c:delete val="1"/>
        <c:axPos val="b"/>
        <c:numFmt formatCode="General" sourceLinked="1"/>
        <c:majorTickMark val="out"/>
        <c:minorTickMark val="none"/>
        <c:tickLblPos val="none"/>
        <c:crossAx val="41561472"/>
        <c:crosses val="autoZero"/>
        <c:auto val="1"/>
        <c:lblAlgn val="ctr"/>
        <c:lblOffset val="100"/>
        <c:noMultiLvlLbl val="0"/>
      </c:catAx>
    </c:plotArea>
    <c:legend>
      <c:legendPos val="t"/>
      <c:layout/>
      <c:overlay val="0"/>
    </c:legend>
    <c:plotVisOnly val="1"/>
    <c:dispBlanksAs val="gap"/>
    <c:showDLblsOverMax val="0"/>
  </c:chart>
  <c:txPr>
    <a:bodyPr/>
    <a:lstStyle/>
    <a:p>
      <a:pPr>
        <a:defRPr sz="80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cp'!$B$57:$E$57</c:f>
              <c:strCache>
                <c:ptCount val="4"/>
                <c:pt idx="0">
                  <c:v>FY11</c:v>
                </c:pt>
                <c:pt idx="1">
                  <c:v>FY12</c:v>
                </c:pt>
                <c:pt idx="2">
                  <c:v>FY13</c:v>
                </c:pt>
                <c:pt idx="3">
                  <c:v>FY14</c:v>
                </c:pt>
              </c:strCache>
            </c:strRef>
          </c:cat>
          <c:val>
            <c:numRef>
              <c:f>'Charts for cp'!$B$58:$E$58</c:f>
              <c:numCache>
                <c:formatCode>_ * #,##0_ ;_ * \-#,##0_ ;_ * "-"??_ ;_ @_ </c:formatCode>
                <c:ptCount val="4"/>
                <c:pt idx="0">
                  <c:v>5030</c:v>
                </c:pt>
                <c:pt idx="1">
                  <c:v>7720</c:v>
                </c:pt>
                <c:pt idx="2">
                  <c:v>7622</c:v>
                </c:pt>
                <c:pt idx="3">
                  <c:v>10341.81178496786</c:v>
                </c:pt>
              </c:numCache>
            </c:numRef>
          </c:val>
        </c:ser>
        <c:dLbls>
          <c:showLegendKey val="0"/>
          <c:showVal val="0"/>
          <c:showCatName val="0"/>
          <c:showSerName val="0"/>
          <c:showPercent val="0"/>
          <c:showBubbleSize val="0"/>
        </c:dLbls>
        <c:gapWidth val="150"/>
        <c:axId val="105640960"/>
        <c:axId val="41563200"/>
      </c:barChart>
      <c:catAx>
        <c:axId val="105640960"/>
        <c:scaling>
          <c:orientation val="minMax"/>
        </c:scaling>
        <c:delete val="0"/>
        <c:axPos val="b"/>
        <c:numFmt formatCode="General" sourceLinked="0"/>
        <c:majorTickMark val="out"/>
        <c:minorTickMark val="none"/>
        <c:tickLblPos val="nextTo"/>
        <c:crossAx val="41563200"/>
        <c:crosses val="autoZero"/>
        <c:auto val="1"/>
        <c:lblAlgn val="ctr"/>
        <c:lblOffset val="100"/>
        <c:noMultiLvlLbl val="0"/>
      </c:catAx>
      <c:valAx>
        <c:axId val="41563200"/>
        <c:scaling>
          <c:orientation val="minMax"/>
        </c:scaling>
        <c:delete val="0"/>
        <c:axPos val="l"/>
        <c:numFmt formatCode="_ * #,##0_ ;_ * \-#,##0_ ;_ * &quot;-&quot;??_ ;_ @_ " sourceLinked="1"/>
        <c:majorTickMark val="none"/>
        <c:minorTickMark val="none"/>
        <c:tickLblPos val="nextTo"/>
        <c:crossAx val="105640960"/>
        <c:crosses val="autoZero"/>
        <c:crossBetween val="between"/>
        <c:majorUnit val="1000"/>
      </c:valAx>
    </c:plotArea>
    <c:plotVisOnly val="1"/>
    <c:dispBlanksAs val="gap"/>
    <c:showDLblsOverMax val="0"/>
  </c:chart>
  <c:txPr>
    <a:bodyPr/>
    <a:lstStyle/>
    <a:p>
      <a:pPr>
        <a:defRPr sz="900" b="1"/>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cp'!$B$40:$E$40</c:f>
              <c:strCache>
                <c:ptCount val="4"/>
                <c:pt idx="0">
                  <c:v>FY11</c:v>
                </c:pt>
                <c:pt idx="1">
                  <c:v>FY12</c:v>
                </c:pt>
                <c:pt idx="2">
                  <c:v>FY13</c:v>
                </c:pt>
                <c:pt idx="3">
                  <c:v>FY14</c:v>
                </c:pt>
              </c:strCache>
            </c:strRef>
          </c:cat>
          <c:val>
            <c:numRef>
              <c:f>'Charts for cp'!$B$41:$E$41</c:f>
              <c:numCache>
                <c:formatCode>_ * #,##0_ ;_ * \-#,##0_ ;_ * "-"??_ ;_ @_ </c:formatCode>
                <c:ptCount val="4"/>
                <c:pt idx="0">
                  <c:v>2594</c:v>
                </c:pt>
                <c:pt idx="1">
                  <c:v>4960</c:v>
                </c:pt>
                <c:pt idx="2">
                  <c:v>5292</c:v>
                </c:pt>
                <c:pt idx="3">
                  <c:v>8236</c:v>
                </c:pt>
              </c:numCache>
            </c:numRef>
          </c:val>
        </c:ser>
        <c:dLbls>
          <c:showLegendKey val="0"/>
          <c:showVal val="0"/>
          <c:showCatName val="0"/>
          <c:showSerName val="0"/>
          <c:showPercent val="0"/>
          <c:showBubbleSize val="0"/>
        </c:dLbls>
        <c:gapWidth val="150"/>
        <c:axId val="105642496"/>
        <c:axId val="41564928"/>
      </c:barChart>
      <c:catAx>
        <c:axId val="105642496"/>
        <c:scaling>
          <c:orientation val="minMax"/>
        </c:scaling>
        <c:delete val="0"/>
        <c:axPos val="b"/>
        <c:numFmt formatCode="General" sourceLinked="0"/>
        <c:majorTickMark val="out"/>
        <c:minorTickMark val="none"/>
        <c:tickLblPos val="nextTo"/>
        <c:crossAx val="41564928"/>
        <c:crosses val="autoZero"/>
        <c:auto val="1"/>
        <c:lblAlgn val="ctr"/>
        <c:lblOffset val="100"/>
        <c:noMultiLvlLbl val="0"/>
      </c:catAx>
      <c:valAx>
        <c:axId val="41564928"/>
        <c:scaling>
          <c:orientation val="minMax"/>
        </c:scaling>
        <c:delete val="0"/>
        <c:axPos val="l"/>
        <c:numFmt formatCode="_ * #,##0_ ;_ * \-#,##0_ ;_ * &quot;-&quot;??_ ;_ @_ " sourceLinked="1"/>
        <c:majorTickMark val="none"/>
        <c:minorTickMark val="none"/>
        <c:tickLblPos val="nextTo"/>
        <c:crossAx val="105642496"/>
        <c:crosses val="autoZero"/>
        <c:crossBetween val="between"/>
      </c:valAx>
    </c:plotArea>
    <c:plotVisOnly val="1"/>
    <c:dispBlanksAs val="gap"/>
    <c:showDLblsOverMax val="0"/>
  </c:chart>
  <c:txPr>
    <a:bodyPr/>
    <a:lstStyle/>
    <a:p>
      <a:pPr>
        <a:defRPr sz="900" b="1"/>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'Charts for cp'!$A$29</c:f>
              <c:strCache>
                <c:ptCount val="1"/>
                <c:pt idx="0">
                  <c:v>PFT</c:v>
                </c:pt>
              </c:strCache>
            </c:strRef>
          </c:tx>
          <c:invertIfNegative val="0"/>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for cp'!$B$28:$E$28</c:f>
              <c:strCache>
                <c:ptCount val="4"/>
                <c:pt idx="0">
                  <c:v>FY11</c:v>
                </c:pt>
                <c:pt idx="1">
                  <c:v>FY12</c:v>
                </c:pt>
                <c:pt idx="2">
                  <c:v>FY13</c:v>
                </c:pt>
                <c:pt idx="3">
                  <c:v>FY14</c:v>
                </c:pt>
              </c:strCache>
            </c:strRef>
          </c:cat>
          <c:val>
            <c:numRef>
              <c:f>'Charts for cp'!$B$29:$E$29</c:f>
              <c:numCache>
                <c:formatCode>0%</c:formatCode>
                <c:ptCount val="4"/>
                <c:pt idx="0">
                  <c:v>2.186878727634195E-2</c:v>
                </c:pt>
                <c:pt idx="1">
                  <c:v>4.3523316062176166E-2</c:v>
                </c:pt>
                <c:pt idx="2">
                  <c:v>0.10614012070322749</c:v>
                </c:pt>
                <c:pt idx="3">
                  <c:v>0.20193753700251568</c:v>
                </c:pt>
              </c:numCache>
            </c:numRef>
          </c:val>
        </c:ser>
        <c:ser>
          <c:idx val="1"/>
          <c:order val="1"/>
          <c:tx>
            <c:strRef>
              <c:f>'Charts for cp'!$A$30</c:f>
              <c:strCache>
                <c:ptCount val="1"/>
                <c:pt idx="0">
                  <c:v>ViewD+VFX</c:v>
                </c:pt>
              </c:strCache>
            </c:strRef>
          </c:tx>
          <c:invertIfNegative val="0"/>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for cp'!$B$28:$E$28</c:f>
              <c:strCache>
                <c:ptCount val="4"/>
                <c:pt idx="0">
                  <c:v>FY11</c:v>
                </c:pt>
                <c:pt idx="1">
                  <c:v>FY12</c:v>
                </c:pt>
                <c:pt idx="2">
                  <c:v>FY13</c:v>
                </c:pt>
                <c:pt idx="3">
                  <c:v>FY14</c:v>
                </c:pt>
              </c:strCache>
            </c:strRef>
          </c:cat>
          <c:val>
            <c:numRef>
              <c:f>'Charts for cp'!$B$30:$E$30</c:f>
              <c:numCache>
                <c:formatCode>0%</c:formatCode>
                <c:ptCount val="4"/>
                <c:pt idx="0">
                  <c:v>0.49383697813121274</c:v>
                </c:pt>
                <c:pt idx="1">
                  <c:v>0.59896373056994823</c:v>
                </c:pt>
                <c:pt idx="2">
                  <c:v>0.58816583573865122</c:v>
                </c:pt>
                <c:pt idx="3">
                  <c:v>0.59444129595703188</c:v>
                </c:pt>
              </c:numCache>
            </c:numRef>
          </c:val>
        </c:ser>
        <c:ser>
          <c:idx val="3"/>
          <c:order val="2"/>
          <c:tx>
            <c:strRef>
              <c:f>'Charts for cp'!$A$31</c:f>
              <c:strCache>
                <c:ptCount val="1"/>
                <c:pt idx="0">
                  <c:v>PP</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for cp'!$B$28:$E$28</c:f>
              <c:strCache>
                <c:ptCount val="4"/>
                <c:pt idx="0">
                  <c:v>FY11</c:v>
                </c:pt>
                <c:pt idx="1">
                  <c:v>FY12</c:v>
                </c:pt>
                <c:pt idx="2">
                  <c:v>FY13</c:v>
                </c:pt>
                <c:pt idx="3">
                  <c:v>FY14</c:v>
                </c:pt>
              </c:strCache>
            </c:strRef>
          </c:cat>
          <c:val>
            <c:numRef>
              <c:f>'Charts for cp'!$B$31:$E$31</c:f>
              <c:numCache>
                <c:formatCode>0%</c:formatCode>
                <c:ptCount val="4"/>
                <c:pt idx="0">
                  <c:v>0.48429423459244531</c:v>
                </c:pt>
                <c:pt idx="1">
                  <c:v>0.35751295336787564</c:v>
                </c:pt>
                <c:pt idx="2">
                  <c:v>0.30569404355812124</c:v>
                </c:pt>
                <c:pt idx="3">
                  <c:v>0.20362116704045244</c:v>
                </c:pt>
              </c:numCache>
            </c:numRef>
          </c:val>
        </c:ser>
        <c:dLbls>
          <c:showLegendKey val="0"/>
          <c:showVal val="1"/>
          <c:showCatName val="0"/>
          <c:showSerName val="0"/>
          <c:showPercent val="0"/>
          <c:showBubbleSize val="0"/>
        </c:dLbls>
        <c:gapWidth val="95"/>
        <c:overlap val="100"/>
        <c:axId val="105760256"/>
        <c:axId val="105793216"/>
      </c:barChart>
      <c:catAx>
        <c:axId val="105760256"/>
        <c:scaling>
          <c:orientation val="minMax"/>
        </c:scaling>
        <c:delete val="0"/>
        <c:axPos val="b"/>
        <c:numFmt formatCode="General" sourceLinked="0"/>
        <c:majorTickMark val="none"/>
        <c:minorTickMark val="none"/>
        <c:tickLblPos val="nextTo"/>
        <c:crossAx val="105793216"/>
        <c:crosses val="autoZero"/>
        <c:auto val="1"/>
        <c:lblAlgn val="ctr"/>
        <c:lblOffset val="100"/>
        <c:noMultiLvlLbl val="0"/>
      </c:catAx>
      <c:valAx>
        <c:axId val="105793216"/>
        <c:scaling>
          <c:orientation val="minMax"/>
        </c:scaling>
        <c:delete val="1"/>
        <c:axPos val="l"/>
        <c:numFmt formatCode="0%" sourceLinked="1"/>
        <c:majorTickMark val="out"/>
        <c:minorTickMark val="none"/>
        <c:tickLblPos val="none"/>
        <c:crossAx val="105760256"/>
        <c:crosses val="autoZero"/>
        <c:crossBetween val="between"/>
      </c:valAx>
    </c:plotArea>
    <c:legend>
      <c:legendPos val="t"/>
      <c:layout/>
      <c:overlay val="0"/>
    </c:legend>
    <c:plotVisOnly val="1"/>
    <c:dispBlanksAs val="gap"/>
    <c:showDLblsOverMax val="0"/>
  </c:chart>
  <c:txPr>
    <a:bodyPr/>
    <a:lstStyle/>
    <a:p>
      <a:pPr>
        <a:defRPr sz="900"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'Charts for cp'!$A$3</c:f>
              <c:strCache>
                <c:ptCount val="1"/>
                <c:pt idx="0">
                  <c:v>Revenue</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'Charts for cp'!$B$2:$F$2</c:f>
              <c:strCache>
                <c:ptCount val="5"/>
                <c:pt idx="0">
                  <c:v>FY11</c:v>
                </c:pt>
                <c:pt idx="1">
                  <c:v>FY12</c:v>
                </c:pt>
                <c:pt idx="2">
                  <c:v>FY13</c:v>
                </c:pt>
                <c:pt idx="3">
                  <c:v>FY14</c:v>
                </c:pt>
                <c:pt idx="4">
                  <c:v>Post-merger</c:v>
                </c:pt>
              </c:strCache>
            </c:strRef>
          </c:cat>
          <c:val>
            <c:numRef>
              <c:f>'Charts for cp'!$B$3:$F$3</c:f>
              <c:numCache>
                <c:formatCode>_ * #,##0.0_ ;_ * \-#,##0.0_ ;_ * "-"??_ ;_ @_ </c:formatCode>
                <c:ptCount val="5"/>
                <c:pt idx="0">
                  <c:v>5</c:v>
                </c:pt>
                <c:pt idx="1">
                  <c:v>7.7</c:v>
                </c:pt>
                <c:pt idx="2">
                  <c:v>7.6</c:v>
                </c:pt>
                <c:pt idx="3">
                  <c:v>10.3</c:v>
                </c:pt>
                <c:pt idx="4">
                  <c:v>18</c:v>
                </c:pt>
              </c:numCache>
            </c:numRef>
          </c:val>
        </c:ser>
        <c:ser>
          <c:idx val="1"/>
          <c:order val="1"/>
          <c:tx>
            <c:strRef>
              <c:f>'Charts for cp'!$A$4</c:f>
              <c:strCache>
                <c:ptCount val="1"/>
                <c:pt idx="0">
                  <c:v>EBITDA</c:v>
                </c:pt>
              </c:strCache>
            </c:strRef>
          </c:tx>
          <c:invertIfNegative val="0"/>
          <c:dLbls>
            <c:dLbl>
              <c:idx val="0"/>
              <c:layout>
                <c:manualLayout>
                  <c:x val="-1.6706569496698152E-2"/>
                  <c:y val="2.61667781845303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047883396037809E-2"/>
                  <c:y val="-6.541694546132596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365255597358584E-2"/>
                  <c:y val="6.5416945461324837E-3"/>
                </c:manualLayout>
              </c:layout>
              <c:spPr>
                <a:noFill/>
                <a:ln>
                  <a:noFill/>
                </a:ln>
                <a:effectLst/>
              </c:spPr>
              <c:txPr>
                <a:bodyPr wrap="square" lIns="38100" tIns="19050" rIns="38100" bIns="19050" anchor="ctr">
                  <a:noAutofit/>
                </a:bodyPr>
                <a:lstStyle/>
                <a:p>
                  <a:pPr>
                    <a:defRPr sz="8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4654423952221846E-2"/>
                      <c:h val="0.13210977890617717"/>
                    </c:manualLayout>
                  </c15:layout>
                </c:ext>
              </c:extLst>
            </c:dLbl>
            <c:dLbl>
              <c:idx val="3"/>
              <c:layout>
                <c:manualLayout>
                  <c:x val="-1.002394169801889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694598647688841E-2"/>
                  <c:y val="-2.0816681711721701E-17"/>
                </c:manualLayout>
              </c:layout>
              <c:spPr>
                <a:noFill/>
                <a:ln>
                  <a:noFill/>
                </a:ln>
                <a:effectLst/>
              </c:spPr>
              <c:txPr>
                <a:bodyPr wrap="square" lIns="38100" tIns="19050" rIns="38100" bIns="19050" anchor="ctr">
                  <a:noAutofit/>
                </a:bodyPr>
                <a:lstStyle/>
                <a:p>
                  <a:pPr>
                    <a:defRPr sz="8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1313110052882203E-2"/>
                      <c:h val="0.14519316799844231"/>
                    </c:manualLayout>
                  </c15:layout>
                </c:ext>
              </c:extLst>
            </c:dLbl>
            <c:spPr>
              <a:noFill/>
              <a:ln>
                <a:noFill/>
              </a:ln>
              <a:effectLst/>
            </c:spPr>
            <c:txPr>
              <a:bodyPr wrap="square" lIns="38100" tIns="19050" rIns="38100" bIns="19050" anchor="ctr">
                <a:spAutoFit/>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cp'!$B$2:$F$2</c:f>
              <c:strCache>
                <c:ptCount val="5"/>
                <c:pt idx="0">
                  <c:v>FY11</c:v>
                </c:pt>
                <c:pt idx="1">
                  <c:v>FY12</c:v>
                </c:pt>
                <c:pt idx="2">
                  <c:v>FY13</c:v>
                </c:pt>
                <c:pt idx="3">
                  <c:v>FY14</c:v>
                </c:pt>
                <c:pt idx="4">
                  <c:v>Post-merger</c:v>
                </c:pt>
              </c:strCache>
            </c:strRef>
          </c:cat>
          <c:val>
            <c:numRef>
              <c:f>'Charts for cp'!$B$4:$F$4</c:f>
              <c:numCache>
                <c:formatCode>_ * #,##0.0_ ;_ * \-#,##0.0_ ;_ * "-"??_ ;_ @_ </c:formatCode>
                <c:ptCount val="5"/>
                <c:pt idx="0">
                  <c:v>1.7</c:v>
                </c:pt>
                <c:pt idx="1">
                  <c:v>2.2000000000000002</c:v>
                </c:pt>
                <c:pt idx="2">
                  <c:v>1.8</c:v>
                </c:pt>
                <c:pt idx="3">
                  <c:v>2.4</c:v>
                </c:pt>
                <c:pt idx="4">
                  <c:v>3</c:v>
                </c:pt>
              </c:numCache>
            </c:numRef>
          </c:val>
        </c:ser>
        <c:dLbls>
          <c:showLegendKey val="0"/>
          <c:showVal val="0"/>
          <c:showCatName val="0"/>
          <c:showSerName val="0"/>
          <c:showPercent val="0"/>
          <c:showBubbleSize val="0"/>
        </c:dLbls>
        <c:gapWidth val="150"/>
        <c:overlap val="71"/>
        <c:axId val="102385152"/>
        <c:axId val="44177024"/>
      </c:barChart>
      <c:catAx>
        <c:axId val="102385152"/>
        <c:scaling>
          <c:orientation val="minMax"/>
        </c:scaling>
        <c:delete val="0"/>
        <c:axPos val="b"/>
        <c:numFmt formatCode="General" sourceLinked="0"/>
        <c:majorTickMark val="out"/>
        <c:minorTickMark val="none"/>
        <c:tickLblPos val="nextTo"/>
        <c:spPr>
          <a:ln>
            <a:noFill/>
          </a:ln>
        </c:spPr>
        <c:txPr>
          <a:bodyPr/>
          <a:lstStyle/>
          <a:p>
            <a:pPr>
              <a:defRPr sz="800" b="1"/>
            </a:pPr>
            <a:endParaRPr lang="en-US"/>
          </a:p>
        </c:txPr>
        <c:crossAx val="44177024"/>
        <c:crosses val="autoZero"/>
        <c:auto val="1"/>
        <c:lblAlgn val="ctr"/>
        <c:lblOffset val="100"/>
        <c:noMultiLvlLbl val="0"/>
      </c:catAx>
      <c:valAx>
        <c:axId val="44177024"/>
        <c:scaling>
          <c:orientation val="minMax"/>
        </c:scaling>
        <c:delete val="1"/>
        <c:axPos val="l"/>
        <c:numFmt formatCode="_ * #,##0.0_ ;_ * \-#,##0.0_ ;_ * &quot;-&quot;??_ ;_ @_ " sourceLinked="1"/>
        <c:majorTickMark val="out"/>
        <c:minorTickMark val="none"/>
        <c:tickLblPos val="none"/>
        <c:crossAx val="102385152"/>
        <c:crosses val="autoZero"/>
        <c:crossBetween val="between"/>
      </c:valAx>
    </c:plotArea>
    <c:legend>
      <c:legendPos val="t"/>
      <c:layout>
        <c:manualLayout>
          <c:xMode val="edge"/>
          <c:yMode val="edge"/>
          <c:x val="0.31371175247967586"/>
          <c:y val="0.10466711273812157"/>
          <c:w val="0.38594148754242436"/>
          <c:h val="0.11162242781343092"/>
        </c:manualLayout>
      </c:layout>
      <c:overlay val="0"/>
      <c:txPr>
        <a:bodyPr/>
        <a:lstStyle/>
        <a:p>
          <a:pPr>
            <a:defRPr sz="800"/>
          </a:pPr>
          <a:endParaRPr lang="en-US"/>
        </a:p>
      </c:txPr>
    </c:legend>
    <c:plotVisOnly val="1"/>
    <c:dispBlanksAs val="gap"/>
    <c:showDLblsOverMax val="0"/>
  </c:chart>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'Charts for cp'!$A$85</c:f>
              <c:strCache>
                <c:ptCount val="1"/>
                <c:pt idx="0">
                  <c:v>EBITDA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cp'!$B$84:$E$84</c:f>
              <c:strCache>
                <c:ptCount val="4"/>
                <c:pt idx="0">
                  <c:v>FY11</c:v>
                </c:pt>
                <c:pt idx="1">
                  <c:v>FY12</c:v>
                </c:pt>
                <c:pt idx="2">
                  <c:v>FY13</c:v>
                </c:pt>
                <c:pt idx="3">
                  <c:v>FY14</c:v>
                </c:pt>
              </c:strCache>
            </c:strRef>
          </c:cat>
          <c:val>
            <c:numRef>
              <c:f>'Charts for cp'!$B$85:$E$85</c:f>
              <c:numCache>
                <c:formatCode>_(* #,##0_);_(* \(#,##0\);_(* "-"??_);_(@_)</c:formatCode>
                <c:ptCount val="4"/>
                <c:pt idx="0">
                  <c:v>1671</c:v>
                </c:pt>
                <c:pt idx="1">
                  <c:v>2359</c:v>
                </c:pt>
                <c:pt idx="2">
                  <c:v>1820.527</c:v>
                </c:pt>
                <c:pt idx="3">
                  <c:v>2363.2490000000016</c:v>
                </c:pt>
              </c:numCache>
            </c:numRef>
          </c:val>
        </c:ser>
        <c:dLbls>
          <c:showLegendKey val="0"/>
          <c:showVal val="0"/>
          <c:showCatName val="0"/>
          <c:showSerName val="0"/>
          <c:showPercent val="0"/>
          <c:showBubbleSize val="0"/>
        </c:dLbls>
        <c:gapWidth val="150"/>
        <c:axId val="106388992"/>
        <c:axId val="105794944"/>
      </c:barChart>
      <c:lineChart>
        <c:grouping val="standard"/>
        <c:varyColors val="0"/>
        <c:ser>
          <c:idx val="1"/>
          <c:order val="1"/>
          <c:tx>
            <c:strRef>
              <c:f>'Charts for cp'!$A$86</c:f>
              <c:strCache>
                <c:ptCount val="1"/>
                <c:pt idx="0">
                  <c:v>EBITDA Margin</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cp'!$B$84:$E$84</c:f>
              <c:strCache>
                <c:ptCount val="4"/>
                <c:pt idx="0">
                  <c:v>FY11</c:v>
                </c:pt>
                <c:pt idx="1">
                  <c:v>FY12</c:v>
                </c:pt>
                <c:pt idx="2">
                  <c:v>FY13</c:v>
                </c:pt>
                <c:pt idx="3">
                  <c:v>FY14</c:v>
                </c:pt>
              </c:strCache>
            </c:strRef>
          </c:cat>
          <c:val>
            <c:numRef>
              <c:f>'Charts for cp'!$B$86:$E$86</c:f>
              <c:numCache>
                <c:formatCode>0%</c:formatCode>
                <c:ptCount val="4"/>
                <c:pt idx="0">
                  <c:v>0.33220675944333994</c:v>
                </c:pt>
                <c:pt idx="1">
                  <c:v>0.30556994818652849</c:v>
                </c:pt>
                <c:pt idx="2">
                  <c:v>0.23885161374967201</c:v>
                </c:pt>
                <c:pt idx="3">
                  <c:v>0.22850986269580367</c:v>
                </c:pt>
              </c:numCache>
            </c:numRef>
          </c:val>
          <c:smooth val="0"/>
        </c:ser>
        <c:dLbls>
          <c:showLegendKey val="0"/>
          <c:showVal val="0"/>
          <c:showCatName val="0"/>
          <c:showSerName val="0"/>
          <c:showPercent val="0"/>
          <c:showBubbleSize val="0"/>
        </c:dLbls>
        <c:marker val="1"/>
        <c:smooth val="0"/>
        <c:axId val="106415104"/>
        <c:axId val="105792064"/>
      </c:lineChart>
      <c:catAx>
        <c:axId val="106388992"/>
        <c:scaling>
          <c:orientation val="minMax"/>
        </c:scaling>
        <c:delete val="0"/>
        <c:axPos val="b"/>
        <c:numFmt formatCode="General" sourceLinked="0"/>
        <c:majorTickMark val="none"/>
        <c:minorTickMark val="none"/>
        <c:tickLblPos val="nextTo"/>
        <c:crossAx val="105794944"/>
        <c:crosses val="autoZero"/>
        <c:auto val="1"/>
        <c:lblAlgn val="ctr"/>
        <c:lblOffset val="100"/>
        <c:noMultiLvlLbl val="0"/>
      </c:catAx>
      <c:valAx>
        <c:axId val="105794944"/>
        <c:scaling>
          <c:orientation val="minMax"/>
        </c:scaling>
        <c:delete val="0"/>
        <c:axPos val="l"/>
        <c:numFmt formatCode="_(* #,##0_);_(* \(#,##0\);_(* &quot;-&quot;??_);_(@_)" sourceLinked="1"/>
        <c:majorTickMark val="none"/>
        <c:minorTickMark val="none"/>
        <c:tickLblPos val="nextTo"/>
        <c:crossAx val="106388992"/>
        <c:crosses val="autoZero"/>
        <c:crossBetween val="between"/>
        <c:majorUnit val="500"/>
      </c:valAx>
      <c:valAx>
        <c:axId val="105792064"/>
        <c:scaling>
          <c:orientation val="minMax"/>
        </c:scaling>
        <c:delete val="0"/>
        <c:axPos val="r"/>
        <c:numFmt formatCode="0%" sourceLinked="1"/>
        <c:majorTickMark val="out"/>
        <c:minorTickMark val="none"/>
        <c:tickLblPos val="nextTo"/>
        <c:crossAx val="106415104"/>
        <c:crosses val="max"/>
        <c:crossBetween val="between"/>
        <c:majorUnit val="0.1"/>
      </c:valAx>
      <c:catAx>
        <c:axId val="106415104"/>
        <c:scaling>
          <c:orientation val="minMax"/>
        </c:scaling>
        <c:delete val="1"/>
        <c:axPos val="b"/>
        <c:numFmt formatCode="General" sourceLinked="1"/>
        <c:majorTickMark val="out"/>
        <c:minorTickMark val="none"/>
        <c:tickLblPos val="none"/>
        <c:crossAx val="105792064"/>
        <c:crosses val="autoZero"/>
        <c:auto val="1"/>
        <c:lblAlgn val="ctr"/>
        <c:lblOffset val="100"/>
        <c:noMultiLvlLbl val="0"/>
      </c:catAx>
    </c:plotArea>
    <c:legend>
      <c:legendPos val="t"/>
      <c:layout/>
      <c:overlay val="0"/>
    </c:legend>
    <c:plotVisOnly val="1"/>
    <c:dispBlanksAs val="gap"/>
    <c:showDLblsOverMax val="0"/>
  </c:chart>
  <c:txPr>
    <a:bodyPr/>
    <a:lstStyle/>
    <a:p>
      <a:pPr>
        <a:defRPr sz="800" b="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'Charts for cp'!$A$104</c:f>
              <c:strCache>
                <c:ptCount val="1"/>
                <c:pt idx="0">
                  <c:v>PAT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cp'!$B$103:$E$103</c:f>
              <c:strCache>
                <c:ptCount val="4"/>
                <c:pt idx="0">
                  <c:v>FY11</c:v>
                </c:pt>
                <c:pt idx="1">
                  <c:v>FY12</c:v>
                </c:pt>
                <c:pt idx="2">
                  <c:v>FY13</c:v>
                </c:pt>
                <c:pt idx="3">
                  <c:v>FY14</c:v>
                </c:pt>
              </c:strCache>
            </c:strRef>
          </c:cat>
          <c:val>
            <c:numRef>
              <c:f>'Charts for cp'!$B$104:$E$104</c:f>
              <c:numCache>
                <c:formatCode>_(* #,##0_);_(* \(#,##0\);_(* "-"??_);_(@_)</c:formatCode>
                <c:ptCount val="4"/>
                <c:pt idx="0">
                  <c:v>761</c:v>
                </c:pt>
                <c:pt idx="1">
                  <c:v>993</c:v>
                </c:pt>
                <c:pt idx="2">
                  <c:v>-203</c:v>
                </c:pt>
                <c:pt idx="3">
                  <c:v>243</c:v>
                </c:pt>
              </c:numCache>
            </c:numRef>
          </c:val>
        </c:ser>
        <c:dLbls>
          <c:showLegendKey val="0"/>
          <c:showVal val="0"/>
          <c:showCatName val="0"/>
          <c:showSerName val="0"/>
          <c:showPercent val="0"/>
          <c:showBubbleSize val="0"/>
        </c:dLbls>
        <c:gapWidth val="150"/>
        <c:axId val="106414080"/>
        <c:axId val="105796672"/>
      </c:barChart>
      <c:lineChart>
        <c:grouping val="standard"/>
        <c:varyColors val="0"/>
        <c:ser>
          <c:idx val="1"/>
          <c:order val="1"/>
          <c:tx>
            <c:strRef>
              <c:f>'Charts for cp'!$A$105</c:f>
              <c:strCache>
                <c:ptCount val="1"/>
                <c:pt idx="0">
                  <c:v>PAT Margin</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for cp'!$B$103:$E$103</c:f>
              <c:strCache>
                <c:ptCount val="4"/>
                <c:pt idx="0">
                  <c:v>FY11</c:v>
                </c:pt>
                <c:pt idx="1">
                  <c:v>FY12</c:v>
                </c:pt>
                <c:pt idx="2">
                  <c:v>FY13</c:v>
                </c:pt>
                <c:pt idx="3">
                  <c:v>FY14</c:v>
                </c:pt>
              </c:strCache>
            </c:strRef>
          </c:cat>
          <c:val>
            <c:numRef>
              <c:f>'Charts for cp'!$B$105:$E$105</c:f>
              <c:numCache>
                <c:formatCode>0%</c:formatCode>
                <c:ptCount val="4"/>
                <c:pt idx="0">
                  <c:v>0.15129224652087475</c:v>
                </c:pt>
                <c:pt idx="1">
                  <c:v>0.12862694300518135</c:v>
                </c:pt>
                <c:pt idx="2">
                  <c:v>-2.6633429546050906E-2</c:v>
                </c:pt>
                <c:pt idx="3">
                  <c:v>2.349642235544382E-2</c:v>
                </c:pt>
              </c:numCache>
            </c:numRef>
          </c:val>
          <c:smooth val="0"/>
        </c:ser>
        <c:dLbls>
          <c:showLegendKey val="0"/>
          <c:showVal val="0"/>
          <c:showCatName val="0"/>
          <c:showSerName val="0"/>
          <c:showPercent val="0"/>
          <c:showBubbleSize val="0"/>
        </c:dLbls>
        <c:marker val="1"/>
        <c:smooth val="0"/>
        <c:axId val="106416128"/>
        <c:axId val="105797248"/>
      </c:lineChart>
      <c:catAx>
        <c:axId val="106414080"/>
        <c:scaling>
          <c:orientation val="minMax"/>
        </c:scaling>
        <c:delete val="0"/>
        <c:axPos val="b"/>
        <c:numFmt formatCode="General" sourceLinked="0"/>
        <c:majorTickMark val="none"/>
        <c:minorTickMark val="none"/>
        <c:tickLblPos val="nextTo"/>
        <c:crossAx val="105796672"/>
        <c:crosses val="autoZero"/>
        <c:auto val="1"/>
        <c:lblAlgn val="ctr"/>
        <c:lblOffset val="100"/>
        <c:noMultiLvlLbl val="0"/>
      </c:catAx>
      <c:valAx>
        <c:axId val="105796672"/>
        <c:scaling>
          <c:orientation val="minMax"/>
        </c:scaling>
        <c:delete val="0"/>
        <c:axPos val="l"/>
        <c:numFmt formatCode="_(* #,##0_);_(* \(#,##0\);_(* &quot;-&quot;??_);_(@_)" sourceLinked="1"/>
        <c:majorTickMark val="none"/>
        <c:minorTickMark val="none"/>
        <c:tickLblPos val="nextTo"/>
        <c:crossAx val="106414080"/>
        <c:crosses val="autoZero"/>
        <c:crossBetween val="between"/>
        <c:majorUnit val="200"/>
      </c:valAx>
      <c:valAx>
        <c:axId val="105797248"/>
        <c:scaling>
          <c:orientation val="minMax"/>
        </c:scaling>
        <c:delete val="0"/>
        <c:axPos val="r"/>
        <c:numFmt formatCode="0%" sourceLinked="1"/>
        <c:majorTickMark val="out"/>
        <c:minorTickMark val="none"/>
        <c:tickLblPos val="nextTo"/>
        <c:crossAx val="106416128"/>
        <c:crosses val="max"/>
        <c:crossBetween val="between"/>
        <c:majorUnit val="5.000000000000001E-2"/>
      </c:valAx>
      <c:catAx>
        <c:axId val="106416128"/>
        <c:scaling>
          <c:orientation val="minMax"/>
        </c:scaling>
        <c:delete val="1"/>
        <c:axPos val="b"/>
        <c:numFmt formatCode="General" sourceLinked="1"/>
        <c:majorTickMark val="out"/>
        <c:minorTickMark val="none"/>
        <c:tickLblPos val="none"/>
        <c:crossAx val="105797248"/>
        <c:crosses val="autoZero"/>
        <c:auto val="1"/>
        <c:lblAlgn val="ctr"/>
        <c:lblOffset val="100"/>
        <c:noMultiLvlLbl val="0"/>
      </c:catAx>
    </c:plotArea>
    <c:legend>
      <c:legendPos val="t"/>
      <c:layout/>
      <c:overlay val="0"/>
    </c:legend>
    <c:plotVisOnly val="1"/>
    <c:dispBlanksAs val="gap"/>
    <c:showDLblsOverMax val="0"/>
  </c:chart>
  <c:txPr>
    <a:bodyPr/>
    <a:lstStyle/>
    <a:p>
      <a:pPr>
        <a:defRPr sz="800" b="1"/>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'15 segmental'!$B$14</c:f>
              <c:strCache>
                <c:ptCount val="1"/>
                <c:pt idx="0">
                  <c:v>FY13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 segmental'!$A$15:$A$17</c:f>
              <c:strCache>
                <c:ptCount val="3"/>
                <c:pt idx="0">
                  <c:v>ViewD+VFX</c:v>
                </c:pt>
                <c:pt idx="1">
                  <c:v>PFT</c:v>
                </c:pt>
                <c:pt idx="2">
                  <c:v>PP</c:v>
                </c:pt>
              </c:strCache>
            </c:strRef>
          </c:cat>
          <c:val>
            <c:numRef>
              <c:f>'15 segmental'!$B$15:$B$17</c:f>
              <c:numCache>
                <c:formatCode>_ * #,##0_ ;_ * \-#,##0_ ;_ * "-"??_ ;_ @_ </c:formatCode>
                <c:ptCount val="3"/>
                <c:pt idx="0">
                  <c:v>4483</c:v>
                </c:pt>
                <c:pt idx="1">
                  <c:v>809</c:v>
                </c:pt>
                <c:pt idx="2">
                  <c:v>2330</c:v>
                </c:pt>
              </c:numCache>
            </c:numRef>
          </c:val>
        </c:ser>
        <c:ser>
          <c:idx val="1"/>
          <c:order val="1"/>
          <c:tx>
            <c:strRef>
              <c:f>'15 segmental'!$C$14</c:f>
              <c:strCache>
                <c:ptCount val="1"/>
                <c:pt idx="0">
                  <c:v>FY14*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 segmental'!$A$15:$A$17</c:f>
              <c:strCache>
                <c:ptCount val="3"/>
                <c:pt idx="0">
                  <c:v>ViewD+VFX</c:v>
                </c:pt>
                <c:pt idx="1">
                  <c:v>PFT</c:v>
                </c:pt>
                <c:pt idx="2">
                  <c:v>PP</c:v>
                </c:pt>
              </c:strCache>
            </c:strRef>
          </c:cat>
          <c:val>
            <c:numRef>
              <c:f>'15 segmental'!$C$15:$C$17</c:f>
              <c:numCache>
                <c:formatCode>_ * #,##0_ ;_ * \-#,##0_ ;_ * "-"??_ ;_ @_ </c:formatCode>
                <c:ptCount val="3"/>
                <c:pt idx="0">
                  <c:v>6147.6</c:v>
                </c:pt>
                <c:pt idx="1">
                  <c:v>2088.4</c:v>
                </c:pt>
                <c:pt idx="2">
                  <c:v>2105.8117849678601</c:v>
                </c:pt>
              </c:numCache>
            </c:numRef>
          </c:val>
        </c:ser>
        <c:dLbls>
          <c:showLegendKey val="0"/>
          <c:showVal val="1"/>
          <c:showCatName val="0"/>
          <c:showSerName val="0"/>
          <c:showPercent val="0"/>
          <c:showBubbleSize val="0"/>
        </c:dLbls>
        <c:gapWidth val="150"/>
        <c:overlap val="-25"/>
        <c:axId val="106067456"/>
        <c:axId val="39510016"/>
      </c:barChart>
      <c:catAx>
        <c:axId val="106067456"/>
        <c:scaling>
          <c:orientation val="minMax"/>
        </c:scaling>
        <c:delete val="0"/>
        <c:axPos val="b"/>
        <c:numFmt formatCode="General" sourceLinked="0"/>
        <c:majorTickMark val="none"/>
        <c:minorTickMark val="none"/>
        <c:tickLblPos val="nextTo"/>
        <c:txPr>
          <a:bodyPr/>
          <a:lstStyle/>
          <a:p>
            <a:pPr>
              <a:defRPr lang="en-US"/>
            </a:pPr>
            <a:endParaRPr lang="en-US"/>
          </a:p>
        </c:txPr>
        <c:crossAx val="39510016"/>
        <c:crosses val="autoZero"/>
        <c:auto val="1"/>
        <c:lblAlgn val="ctr"/>
        <c:lblOffset val="100"/>
        <c:noMultiLvlLbl val="0"/>
      </c:catAx>
      <c:valAx>
        <c:axId val="39510016"/>
        <c:scaling>
          <c:orientation val="minMax"/>
        </c:scaling>
        <c:delete val="1"/>
        <c:axPos val="l"/>
        <c:numFmt formatCode="_ * #,##0_ ;_ * \-#,##0_ ;_ * &quot;-&quot;??_ ;_ @_ " sourceLinked="1"/>
        <c:majorTickMark val="out"/>
        <c:minorTickMark val="none"/>
        <c:tickLblPos val="none"/>
        <c:crossAx val="106067456"/>
        <c:crosses val="autoZero"/>
        <c:crossBetween val="between"/>
      </c:valAx>
    </c:plotArea>
    <c:legend>
      <c:legendPos val="t"/>
      <c:layout/>
      <c:overlay val="0"/>
      <c:txPr>
        <a:bodyPr/>
        <a:lstStyle/>
        <a:p>
          <a:pPr>
            <a:defRPr lang="en-US"/>
          </a:pPr>
          <a:endParaRPr lang="en-US"/>
        </a:p>
      </c:txPr>
    </c:legend>
    <c:plotVisOnly val="1"/>
    <c:dispBlanksAs val="gap"/>
    <c:showDLblsOverMax val="0"/>
  </c:chart>
  <c:txPr>
    <a:bodyPr/>
    <a:lstStyle/>
    <a:p>
      <a:pPr>
        <a:defRPr sz="1000" b="1"/>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'15 segmental'!$B$26</c:f>
              <c:strCache>
                <c:ptCount val="1"/>
                <c:pt idx="0">
                  <c:v>FY13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 segmental'!$A$27:$A$29</c:f>
              <c:strCache>
                <c:ptCount val="3"/>
                <c:pt idx="0">
                  <c:v>ViewD+VFX</c:v>
                </c:pt>
                <c:pt idx="1">
                  <c:v>PFT</c:v>
                </c:pt>
                <c:pt idx="2">
                  <c:v>PP</c:v>
                </c:pt>
              </c:strCache>
            </c:strRef>
          </c:cat>
          <c:val>
            <c:numRef>
              <c:f>'15 segmental'!$B$27:$B$29</c:f>
              <c:numCache>
                <c:formatCode>_ * #,##0_ ;_ * \-#,##0_ ;_ * "-"??_ ;_ @_ </c:formatCode>
                <c:ptCount val="3"/>
                <c:pt idx="0">
                  <c:v>797.2</c:v>
                </c:pt>
                <c:pt idx="1">
                  <c:v>230</c:v>
                </c:pt>
                <c:pt idx="2">
                  <c:v>793</c:v>
                </c:pt>
              </c:numCache>
            </c:numRef>
          </c:val>
        </c:ser>
        <c:ser>
          <c:idx val="1"/>
          <c:order val="1"/>
          <c:tx>
            <c:strRef>
              <c:f>'15 segmental'!$C$26</c:f>
              <c:strCache>
                <c:ptCount val="1"/>
                <c:pt idx="0">
                  <c:v>FY14**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 segmental'!$A$27:$A$29</c:f>
              <c:strCache>
                <c:ptCount val="3"/>
                <c:pt idx="0">
                  <c:v>ViewD+VFX</c:v>
                </c:pt>
                <c:pt idx="1">
                  <c:v>PFT</c:v>
                </c:pt>
                <c:pt idx="2">
                  <c:v>PP</c:v>
                </c:pt>
              </c:strCache>
            </c:strRef>
          </c:cat>
          <c:val>
            <c:numRef>
              <c:f>'15 segmental'!$C$27:$C$29</c:f>
              <c:numCache>
                <c:formatCode>_ * #,##0_ ;_ * \-#,##0_ ;_ * "-"??_ ;_ @_ </c:formatCode>
                <c:ptCount val="3"/>
                <c:pt idx="0">
                  <c:v>1249.3</c:v>
                </c:pt>
                <c:pt idx="1">
                  <c:v>633.99</c:v>
                </c:pt>
                <c:pt idx="2">
                  <c:v>480.98999999999995</c:v>
                </c:pt>
              </c:numCache>
            </c:numRef>
          </c:val>
        </c:ser>
        <c:dLbls>
          <c:showLegendKey val="0"/>
          <c:showVal val="1"/>
          <c:showCatName val="0"/>
          <c:showSerName val="0"/>
          <c:showPercent val="0"/>
          <c:showBubbleSize val="0"/>
        </c:dLbls>
        <c:gapWidth val="150"/>
        <c:overlap val="-25"/>
        <c:axId val="106067968"/>
        <c:axId val="39511744"/>
      </c:barChart>
      <c:catAx>
        <c:axId val="106067968"/>
        <c:scaling>
          <c:orientation val="minMax"/>
        </c:scaling>
        <c:delete val="0"/>
        <c:axPos val="b"/>
        <c:numFmt formatCode="General" sourceLinked="0"/>
        <c:majorTickMark val="none"/>
        <c:minorTickMark val="none"/>
        <c:tickLblPos val="nextTo"/>
        <c:txPr>
          <a:bodyPr/>
          <a:lstStyle/>
          <a:p>
            <a:pPr>
              <a:defRPr lang="en-US"/>
            </a:pPr>
            <a:endParaRPr lang="en-US"/>
          </a:p>
        </c:txPr>
        <c:crossAx val="39511744"/>
        <c:crosses val="autoZero"/>
        <c:auto val="1"/>
        <c:lblAlgn val="ctr"/>
        <c:lblOffset val="100"/>
        <c:noMultiLvlLbl val="0"/>
      </c:catAx>
      <c:valAx>
        <c:axId val="39511744"/>
        <c:scaling>
          <c:orientation val="minMax"/>
        </c:scaling>
        <c:delete val="1"/>
        <c:axPos val="l"/>
        <c:numFmt formatCode="_ * #,##0_ ;_ * \-#,##0_ ;_ * &quot;-&quot;??_ ;_ @_ " sourceLinked="1"/>
        <c:majorTickMark val="out"/>
        <c:minorTickMark val="none"/>
        <c:tickLblPos val="none"/>
        <c:crossAx val="106067968"/>
        <c:crosses val="autoZero"/>
        <c:crossBetween val="between"/>
      </c:valAx>
    </c:plotArea>
    <c:legend>
      <c:legendPos val="t"/>
      <c:layout/>
      <c:overlay val="0"/>
      <c:txPr>
        <a:bodyPr/>
        <a:lstStyle/>
        <a:p>
          <a:pPr>
            <a:defRPr lang="en-US"/>
          </a:pPr>
          <a:endParaRPr lang="en-US"/>
        </a:p>
      </c:txPr>
    </c:legend>
    <c:plotVisOnly val="1"/>
    <c:dispBlanksAs val="gap"/>
    <c:showDLblsOverMax val="0"/>
  </c:chart>
  <c:txPr>
    <a:bodyPr/>
    <a:lstStyle/>
    <a:p>
      <a:pPr>
        <a:defRPr sz="1000" b="1"/>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'15 segmental'!$A$36</c:f>
              <c:strCache>
                <c:ptCount val="1"/>
                <c:pt idx="0">
                  <c:v>ViewD+VFX</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'15 segmental'!$B$35:$C$35</c:f>
              <c:strCache>
                <c:ptCount val="2"/>
                <c:pt idx="0">
                  <c:v>FY13</c:v>
                </c:pt>
                <c:pt idx="1">
                  <c:v>FY14</c:v>
                </c:pt>
              </c:strCache>
            </c:strRef>
          </c:cat>
          <c:val>
            <c:numRef>
              <c:f>'15 segmental'!$B$36:$C$36</c:f>
              <c:numCache>
                <c:formatCode>0%</c:formatCode>
                <c:ptCount val="2"/>
                <c:pt idx="0">
                  <c:v>0.17782734775819767</c:v>
                </c:pt>
                <c:pt idx="1">
                  <c:v>0.20321751577851518</c:v>
                </c:pt>
              </c:numCache>
            </c:numRef>
          </c:val>
          <c:smooth val="0"/>
        </c:ser>
        <c:ser>
          <c:idx val="1"/>
          <c:order val="1"/>
          <c:tx>
            <c:strRef>
              <c:f>'15 segmental'!$A$37</c:f>
              <c:strCache>
                <c:ptCount val="1"/>
                <c:pt idx="0">
                  <c:v>PFT</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'15 segmental'!$B$35:$C$35</c:f>
              <c:strCache>
                <c:ptCount val="2"/>
                <c:pt idx="0">
                  <c:v>FY13</c:v>
                </c:pt>
                <c:pt idx="1">
                  <c:v>FY14</c:v>
                </c:pt>
              </c:strCache>
            </c:strRef>
          </c:cat>
          <c:val>
            <c:numRef>
              <c:f>'15 segmental'!$B$37:$C$37</c:f>
              <c:numCache>
                <c:formatCode>0%</c:formatCode>
                <c:ptCount val="2"/>
                <c:pt idx="0">
                  <c:v>0.28430160692212608</c:v>
                </c:pt>
                <c:pt idx="1">
                  <c:v>0.30357690097682444</c:v>
                </c:pt>
              </c:numCache>
            </c:numRef>
          </c:val>
          <c:smooth val="0"/>
        </c:ser>
        <c:ser>
          <c:idx val="2"/>
          <c:order val="2"/>
          <c:tx>
            <c:strRef>
              <c:f>'15 segmental'!$A$38</c:f>
              <c:strCache>
                <c:ptCount val="1"/>
                <c:pt idx="0">
                  <c:v>PP</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'15 segmental'!$B$35:$C$35</c:f>
              <c:strCache>
                <c:ptCount val="2"/>
                <c:pt idx="0">
                  <c:v>FY13</c:v>
                </c:pt>
                <c:pt idx="1">
                  <c:v>FY14</c:v>
                </c:pt>
              </c:strCache>
            </c:strRef>
          </c:cat>
          <c:val>
            <c:numRef>
              <c:f>'15 segmental'!$B$38:$C$38</c:f>
              <c:numCache>
                <c:formatCode>0%</c:formatCode>
                <c:ptCount val="2"/>
                <c:pt idx="0">
                  <c:v>0.34034334763948498</c:v>
                </c:pt>
                <c:pt idx="1">
                  <c:v>0.22841072665349391</c:v>
                </c:pt>
              </c:numCache>
            </c:numRef>
          </c:val>
          <c:smooth val="0"/>
        </c:ser>
        <c:dLbls>
          <c:showLegendKey val="0"/>
          <c:showVal val="0"/>
          <c:showCatName val="0"/>
          <c:showSerName val="0"/>
          <c:showPercent val="0"/>
          <c:showBubbleSize val="0"/>
        </c:dLbls>
        <c:marker val="1"/>
        <c:smooth val="0"/>
        <c:axId val="106068480"/>
        <c:axId val="39513472"/>
      </c:lineChart>
      <c:catAx>
        <c:axId val="106068480"/>
        <c:scaling>
          <c:orientation val="minMax"/>
        </c:scaling>
        <c:delete val="0"/>
        <c:axPos val="b"/>
        <c:numFmt formatCode="General" sourceLinked="0"/>
        <c:majorTickMark val="out"/>
        <c:minorTickMark val="none"/>
        <c:tickLblPos val="nextTo"/>
        <c:txPr>
          <a:bodyPr/>
          <a:lstStyle/>
          <a:p>
            <a:pPr>
              <a:defRPr lang="en-US"/>
            </a:pPr>
            <a:endParaRPr lang="en-US"/>
          </a:p>
        </c:txPr>
        <c:crossAx val="39513472"/>
        <c:crosses val="autoZero"/>
        <c:auto val="1"/>
        <c:lblAlgn val="ctr"/>
        <c:lblOffset val="100"/>
        <c:noMultiLvlLbl val="0"/>
      </c:catAx>
      <c:valAx>
        <c:axId val="39513472"/>
        <c:scaling>
          <c:orientation val="minMax"/>
        </c:scaling>
        <c:delete val="1"/>
        <c:axPos val="l"/>
        <c:numFmt formatCode="0%" sourceLinked="1"/>
        <c:majorTickMark val="out"/>
        <c:minorTickMark val="none"/>
        <c:tickLblPos val="none"/>
        <c:crossAx val="106068480"/>
        <c:crosses val="autoZero"/>
        <c:crossBetween val="between"/>
      </c:valAx>
    </c:plotArea>
    <c:legend>
      <c:legendPos val="t"/>
      <c:layout/>
      <c:overlay val="0"/>
      <c:txPr>
        <a:bodyPr/>
        <a:lstStyle/>
        <a:p>
          <a:pPr>
            <a:defRPr lang="en-US"/>
          </a:pPr>
          <a:endParaRPr lang="en-US"/>
        </a:p>
      </c:txPr>
    </c:legend>
    <c:plotVisOnly val="1"/>
    <c:dispBlanksAs val="gap"/>
    <c:showDLblsOverMax val="0"/>
  </c:chart>
  <c:txPr>
    <a:bodyPr/>
    <a:lstStyle/>
    <a:p>
      <a:pPr>
        <a:defRPr sz="1000" b="1"/>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Charts!$J$12</c:f>
              <c:strCache>
                <c:ptCount val="1"/>
                <c:pt idx="0">
                  <c:v>Qtr Sep 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Charts!$I$13:$I$15</c:f>
              <c:strCache>
                <c:ptCount val="3"/>
                <c:pt idx="0">
                  <c:v>ViewD+VFX</c:v>
                </c:pt>
                <c:pt idx="1">
                  <c:v>PFT</c:v>
                </c:pt>
                <c:pt idx="2">
                  <c:v>PP</c:v>
                </c:pt>
              </c:strCache>
            </c:strRef>
          </c:cat>
          <c:val>
            <c:numRef>
              <c:f>Charts!$J$13:$J$15</c:f>
              <c:numCache>
                <c:formatCode>_ * #,##0_ ;_ * \-#,##0_ ;_ * "-"??_ ;_ @_ </c:formatCode>
                <c:ptCount val="3"/>
                <c:pt idx="0">
                  <c:v>1152</c:v>
                </c:pt>
                <c:pt idx="1">
                  <c:v>398</c:v>
                </c:pt>
                <c:pt idx="2">
                  <c:v>411</c:v>
                </c:pt>
              </c:numCache>
            </c:numRef>
          </c:val>
        </c:ser>
        <c:ser>
          <c:idx val="1"/>
          <c:order val="1"/>
          <c:tx>
            <c:strRef>
              <c:f>Charts!$K$12</c:f>
              <c:strCache>
                <c:ptCount val="1"/>
                <c:pt idx="0">
                  <c:v>Qtr Sep 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Charts!$I$13:$I$15</c:f>
              <c:strCache>
                <c:ptCount val="3"/>
                <c:pt idx="0">
                  <c:v>ViewD+VFX</c:v>
                </c:pt>
                <c:pt idx="1">
                  <c:v>PFT</c:v>
                </c:pt>
                <c:pt idx="2">
                  <c:v>PP</c:v>
                </c:pt>
              </c:strCache>
            </c:strRef>
          </c:cat>
          <c:val>
            <c:numRef>
              <c:f>Charts!$K$13:$K$15</c:f>
              <c:numCache>
                <c:formatCode>_ * #,##0_ ;_ * \-#,##0_ ;_ * "-"??_ ;_ @_ </c:formatCode>
                <c:ptCount val="3"/>
                <c:pt idx="0">
                  <c:v>2683.7436168687918</c:v>
                </c:pt>
                <c:pt idx="1">
                  <c:v>468.06591448645202</c:v>
                </c:pt>
                <c:pt idx="2">
                  <c:v>349.87254264475587</c:v>
                </c:pt>
              </c:numCache>
            </c:numRef>
          </c:val>
        </c:ser>
        <c:dLbls>
          <c:showLegendKey val="0"/>
          <c:showVal val="1"/>
          <c:showCatName val="0"/>
          <c:showSerName val="0"/>
          <c:showPercent val="0"/>
          <c:showBubbleSize val="0"/>
        </c:dLbls>
        <c:gapWidth val="150"/>
        <c:overlap val="-25"/>
        <c:axId val="107368448"/>
        <c:axId val="39517504"/>
      </c:barChart>
      <c:catAx>
        <c:axId val="107368448"/>
        <c:scaling>
          <c:orientation val="minMax"/>
        </c:scaling>
        <c:delete val="0"/>
        <c:axPos val="b"/>
        <c:numFmt formatCode="General" sourceLinked="0"/>
        <c:majorTickMark val="none"/>
        <c:minorTickMark val="none"/>
        <c:tickLblPos val="nextTo"/>
        <c:txPr>
          <a:bodyPr/>
          <a:lstStyle/>
          <a:p>
            <a:pPr>
              <a:defRPr lang="en-US"/>
            </a:pPr>
            <a:endParaRPr lang="en-US"/>
          </a:p>
        </c:txPr>
        <c:crossAx val="39517504"/>
        <c:crosses val="autoZero"/>
        <c:auto val="1"/>
        <c:lblAlgn val="ctr"/>
        <c:lblOffset val="100"/>
        <c:noMultiLvlLbl val="0"/>
      </c:catAx>
      <c:valAx>
        <c:axId val="39517504"/>
        <c:scaling>
          <c:orientation val="minMax"/>
        </c:scaling>
        <c:delete val="1"/>
        <c:axPos val="l"/>
        <c:numFmt formatCode="_ * #,##0_ ;_ * \-#,##0_ ;_ * &quot;-&quot;??_ ;_ @_ " sourceLinked="1"/>
        <c:majorTickMark val="out"/>
        <c:minorTickMark val="none"/>
        <c:tickLblPos val="none"/>
        <c:crossAx val="107368448"/>
        <c:crosses val="autoZero"/>
        <c:crossBetween val="between"/>
      </c:valAx>
    </c:plotArea>
    <c:legend>
      <c:legendPos val="t"/>
      <c:layout>
        <c:manualLayout>
          <c:xMode val="edge"/>
          <c:yMode val="edge"/>
          <c:x val="0.65076423987609344"/>
          <c:y val="0.18571749590422276"/>
          <c:w val="0.30641680220121414"/>
          <c:h val="0.10563133468486269"/>
        </c:manualLayout>
      </c:layout>
      <c:overlay val="0"/>
      <c:txPr>
        <a:bodyPr/>
        <a:lstStyle/>
        <a:p>
          <a:pPr>
            <a:defRPr lang="en-US"/>
          </a:pPr>
          <a:endParaRPr lang="en-US"/>
        </a:p>
      </c:txPr>
    </c:legend>
    <c:plotVisOnly val="1"/>
    <c:dispBlanksAs val="gap"/>
    <c:showDLblsOverMax val="0"/>
  </c:chart>
  <c:txPr>
    <a:bodyPr/>
    <a:lstStyle/>
    <a:p>
      <a:pPr>
        <a:defRPr sz="1000" b="1"/>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Charts!$J$18</c:f>
              <c:strCache>
                <c:ptCount val="1"/>
                <c:pt idx="0">
                  <c:v>Qtr Sep 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Charts!$I$19:$I$21</c:f>
              <c:strCache>
                <c:ptCount val="3"/>
                <c:pt idx="0">
                  <c:v>ViewD+VFX</c:v>
                </c:pt>
                <c:pt idx="1">
                  <c:v>PFT</c:v>
                </c:pt>
                <c:pt idx="2">
                  <c:v>PP</c:v>
                </c:pt>
              </c:strCache>
            </c:strRef>
          </c:cat>
          <c:val>
            <c:numRef>
              <c:f>Charts!$J$19:$J$21</c:f>
              <c:numCache>
                <c:formatCode>_ * #,##0_ ;_ * \-#,##0_ ;_ * "-"??_ ;_ @_ </c:formatCode>
                <c:ptCount val="3"/>
                <c:pt idx="0">
                  <c:v>361.21999999999997</c:v>
                </c:pt>
                <c:pt idx="1">
                  <c:v>150.74</c:v>
                </c:pt>
                <c:pt idx="2">
                  <c:v>142.74</c:v>
                </c:pt>
              </c:numCache>
            </c:numRef>
          </c:val>
        </c:ser>
        <c:ser>
          <c:idx val="1"/>
          <c:order val="1"/>
          <c:tx>
            <c:strRef>
              <c:f>Charts!$K$18</c:f>
              <c:strCache>
                <c:ptCount val="1"/>
                <c:pt idx="0">
                  <c:v>Qtr Sep 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Charts!$I$19:$I$21</c:f>
              <c:strCache>
                <c:ptCount val="3"/>
                <c:pt idx="0">
                  <c:v>ViewD+VFX</c:v>
                </c:pt>
                <c:pt idx="1">
                  <c:v>PFT</c:v>
                </c:pt>
                <c:pt idx="2">
                  <c:v>PP</c:v>
                </c:pt>
              </c:strCache>
            </c:strRef>
          </c:cat>
          <c:val>
            <c:numRef>
              <c:f>Charts!$K$19:$K$21</c:f>
              <c:numCache>
                <c:formatCode>_ * #,##0_ ;_ * \-#,##0_ ;_ * "-"??_ ;_ @_ </c:formatCode>
                <c:ptCount val="3"/>
                <c:pt idx="0">
                  <c:v>111</c:v>
                </c:pt>
                <c:pt idx="1">
                  <c:v>100</c:v>
                </c:pt>
                <c:pt idx="2">
                  <c:v>57</c:v>
                </c:pt>
              </c:numCache>
            </c:numRef>
          </c:val>
        </c:ser>
        <c:dLbls>
          <c:showLegendKey val="0"/>
          <c:showVal val="1"/>
          <c:showCatName val="0"/>
          <c:showSerName val="0"/>
          <c:showPercent val="0"/>
          <c:showBubbleSize val="0"/>
        </c:dLbls>
        <c:gapWidth val="150"/>
        <c:overlap val="-25"/>
        <c:axId val="107369984"/>
        <c:axId val="39516352"/>
      </c:barChart>
      <c:catAx>
        <c:axId val="107369984"/>
        <c:scaling>
          <c:orientation val="minMax"/>
        </c:scaling>
        <c:delete val="0"/>
        <c:axPos val="b"/>
        <c:numFmt formatCode="General" sourceLinked="0"/>
        <c:majorTickMark val="none"/>
        <c:minorTickMark val="none"/>
        <c:tickLblPos val="nextTo"/>
        <c:txPr>
          <a:bodyPr/>
          <a:lstStyle/>
          <a:p>
            <a:pPr>
              <a:defRPr lang="en-US"/>
            </a:pPr>
            <a:endParaRPr lang="en-US"/>
          </a:p>
        </c:txPr>
        <c:crossAx val="39516352"/>
        <c:crosses val="autoZero"/>
        <c:auto val="1"/>
        <c:lblAlgn val="ctr"/>
        <c:lblOffset val="100"/>
        <c:noMultiLvlLbl val="0"/>
      </c:catAx>
      <c:valAx>
        <c:axId val="39516352"/>
        <c:scaling>
          <c:orientation val="minMax"/>
        </c:scaling>
        <c:delete val="1"/>
        <c:axPos val="l"/>
        <c:numFmt formatCode="_ * #,##0_ ;_ * \-#,##0_ ;_ * &quot;-&quot;??_ ;_ @_ " sourceLinked="1"/>
        <c:majorTickMark val="out"/>
        <c:minorTickMark val="none"/>
        <c:tickLblPos val="none"/>
        <c:crossAx val="107369984"/>
        <c:crosses val="autoZero"/>
        <c:crossBetween val="between"/>
      </c:valAx>
    </c:plotArea>
    <c:legend>
      <c:legendPos val="t"/>
      <c:layout>
        <c:manualLayout>
          <c:xMode val="edge"/>
          <c:yMode val="edge"/>
          <c:x val="0.63965443581318726"/>
          <c:y val="0.10755152161242597"/>
          <c:w val="0.28804267124054783"/>
          <c:h val="0.10795153954598213"/>
        </c:manualLayout>
      </c:layout>
      <c:overlay val="0"/>
      <c:txPr>
        <a:bodyPr/>
        <a:lstStyle/>
        <a:p>
          <a:pPr>
            <a:defRPr lang="en-US"/>
          </a:pPr>
          <a:endParaRPr lang="en-US"/>
        </a:p>
      </c:txPr>
    </c:legend>
    <c:plotVisOnly val="1"/>
    <c:dispBlanksAs val="gap"/>
    <c:showDLblsOverMax val="0"/>
  </c:chart>
  <c:txPr>
    <a:bodyPr/>
    <a:lstStyle/>
    <a:p>
      <a:pPr>
        <a:defRPr sz="1000" b="1"/>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srgbClr val="6D6E71"/>
                    </a:solidFill>
                    <a:latin typeface="+mn-lt"/>
                    <a:ea typeface="+mn-ea"/>
                    <a:cs typeface="+mn-cs"/>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Charts!$C$92:$C$94</c:f>
              <c:strCache>
                <c:ptCount val="3"/>
                <c:pt idx="0">
                  <c:v>India $ Linked</c:v>
                </c:pt>
                <c:pt idx="1">
                  <c:v>Overseas debt</c:v>
                </c:pt>
                <c:pt idx="2">
                  <c:v>India INR debt</c:v>
                </c:pt>
              </c:strCache>
            </c:strRef>
          </c:cat>
          <c:val>
            <c:numRef>
              <c:f>Charts!$D$92:$D$94</c:f>
              <c:numCache>
                <c:formatCode>General</c:formatCode>
                <c:ptCount val="3"/>
                <c:pt idx="0">
                  <c:v>9.57</c:v>
                </c:pt>
                <c:pt idx="1">
                  <c:v>72.62</c:v>
                </c:pt>
                <c:pt idx="2">
                  <c:v>69.709999999999994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773628762037"/>
          <c:y val="0.16495289609915095"/>
          <c:w val="0.6209566214870047"/>
          <c:h val="0.69143860929963807"/>
        </c:manualLayout>
      </c:layout>
      <c:pieChart>
        <c:varyColors val="1"/>
        <c:ser>
          <c:idx val="0"/>
          <c:order val="0"/>
          <c:dLbls>
            <c:dLbl>
              <c:idx val="0"/>
              <c:layout/>
              <c:tx>
                <c:rich>
                  <a:bodyPr/>
                  <a:lstStyle/>
                  <a:p>
                    <a:r>
                      <a:rPr lang="en-US" dirty="0">
                        <a:solidFill>
                          <a:schemeClr val="bg1"/>
                        </a:solidFill>
                      </a:rPr>
                      <a:t>Working Capital, 29%</a:t>
                    </a:r>
                  </a:p>
                </c:rich>
              </c:tx>
              <c:showLegendKey val="0"/>
              <c:showVal val="1"/>
              <c:showCatName val="1"/>
              <c:showSerName val="0"/>
              <c:showPercent val="0"/>
              <c:showBubbleSize val="0"/>
            </c:dLbl>
            <c:dLbl>
              <c:idx val="8"/>
              <c:layout>
                <c:manualLayout>
                  <c:x val="0.36070371051353328"/>
                  <c:y val="1.4663371271586952E-2"/>
                </c:manualLayout>
              </c:layout>
              <c:showLegendKey val="0"/>
              <c:showVal val="1"/>
              <c:showCatName val="1"/>
              <c:showSerName val="0"/>
              <c:showPercent val="0"/>
              <c:showBubbleSize val="0"/>
              <c:extLst>
                <c:ext xmlns:c15="http://schemas.microsoft.com/office/drawing/2012/chart" uri="{CE6537A1-D6FC-4f65-9D91-7224C49458BB}">
                  <c15:layout>
                    <c:manualLayout>
                      <c:w val="0.27031287304780227"/>
                      <c:h val="0.27296429597877248"/>
                    </c:manualLayout>
                  </c15:layout>
                </c:ext>
              </c:extLst>
            </c:dLbl>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srgbClr val="6D6E71"/>
                    </a:solidFill>
                    <a:latin typeface="+mn-lt"/>
                    <a:ea typeface="+mn-ea"/>
                    <a:cs typeface="+mn-cs"/>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Charts!$A$42:$A$50</c:f>
              <c:strCache>
                <c:ptCount val="9"/>
                <c:pt idx="0">
                  <c:v>Working Capital</c:v>
                </c:pt>
                <c:pt idx="1">
                  <c:v>NCD</c:v>
                </c:pt>
                <c:pt idx="2">
                  <c:v>Financial Leases</c:v>
                </c:pt>
                <c:pt idx="3">
                  <c:v>Property Loans</c:v>
                </c:pt>
                <c:pt idx="4">
                  <c:v>Term Loans</c:v>
                </c:pt>
                <c:pt idx="5">
                  <c:v>PFT OCD</c:v>
                </c:pt>
                <c:pt idx="6">
                  <c:v>DNEG Leases</c:v>
                </c:pt>
                <c:pt idx="7">
                  <c:v>DNEG O/D facility</c:v>
                </c:pt>
                <c:pt idx="8">
                  <c:v>Tax Discounting Facility</c:v>
                </c:pt>
              </c:strCache>
            </c:strRef>
          </c:cat>
          <c:val>
            <c:numRef>
              <c:f>Charts!$B$42:$B$50</c:f>
              <c:numCache>
                <c:formatCode>0%</c:formatCode>
                <c:ptCount val="9"/>
                <c:pt idx="0">
                  <c:v>0.28999999999999998</c:v>
                </c:pt>
                <c:pt idx="1">
                  <c:v>0.26</c:v>
                </c:pt>
                <c:pt idx="2">
                  <c:v>0.05</c:v>
                </c:pt>
                <c:pt idx="3">
                  <c:v>0.11</c:v>
                </c:pt>
                <c:pt idx="4">
                  <c:v>7.0000000000000007E-2</c:v>
                </c:pt>
                <c:pt idx="5">
                  <c:v>0.05</c:v>
                </c:pt>
                <c:pt idx="6">
                  <c:v>7.0000000000000007E-2</c:v>
                </c:pt>
                <c:pt idx="7">
                  <c:v>7.0000000000000007E-2</c:v>
                </c:pt>
                <c:pt idx="8">
                  <c:v>0.03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Shares</c:v>
                </c:pt>
              </c:strCache>
            </c:strRef>
          </c:tx>
          <c:dPt>
            <c:idx val="0"/>
            <c:bubble3D val="0"/>
            <c:spPr>
              <a:solidFill>
                <a:srgbClr val="CE1432"/>
              </a:solidFill>
            </c:spPr>
          </c:dPt>
          <c:dPt>
            <c:idx val="2"/>
            <c:bubble3D val="0"/>
            <c:spPr>
              <a:solidFill>
                <a:schemeClr val="accent1">
                  <a:lumMod val="40000"/>
                  <a:lumOff val="60000"/>
                </a:schemeClr>
              </a:solidFill>
            </c:spPr>
          </c:dPt>
          <c:dLbls>
            <c:dLbl>
              <c:idx val="0"/>
              <c:layout/>
              <c:tx>
                <c:rich>
                  <a:bodyPr/>
                  <a:lstStyle/>
                  <a:p>
                    <a:r>
                      <a:rPr lang="en-US" dirty="0">
                        <a:latin typeface="+mj-lt"/>
                      </a:rPr>
                      <a:t>Promoters
33.5%</a:t>
                    </a:r>
                  </a:p>
                </c:rich>
              </c:tx>
              <c:dLblPos val="outEnd"/>
              <c:showLegendKey val="0"/>
              <c:showVal val="0"/>
              <c:showCatName val="1"/>
              <c:showSerName val="0"/>
              <c:showPercent val="1"/>
              <c:showBubbleSize val="0"/>
              <c:extLst>
                <c:ext xmlns:c15="http://schemas.microsoft.com/office/drawing/2012/chart" uri="{CE6537A1-D6FC-4f65-9D91-7224C49458BB}"/>
              </c:extLst>
            </c:dLbl>
            <c:dLbl>
              <c:idx val="1"/>
              <c:layout>
                <c:manualLayout>
                  <c:x val="0.17289012388190031"/>
                  <c:y val="-3.5842293906810006E-2"/>
                </c:manualLayout>
              </c:layout>
              <c:tx>
                <c:rich>
                  <a:bodyPr/>
                  <a:lstStyle/>
                  <a:p>
                    <a:r>
                      <a:rPr lang="en-US" dirty="0">
                        <a:latin typeface="+mj-lt"/>
                      </a:rPr>
                      <a:t>RMW
30.2%</a:t>
                    </a: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tx>
                <c:rich>
                  <a:bodyPr/>
                  <a:lstStyle/>
                  <a:p>
                    <a:r>
                      <a:rPr lang="en-US" dirty="0">
                        <a:latin typeface="+mj-lt"/>
                      </a:rPr>
                      <a:t>SCPE
12.2%</a:t>
                    </a:r>
                  </a:p>
                </c:rich>
              </c:tx>
              <c:dLblPos val="outEnd"/>
              <c:showLegendKey val="0"/>
              <c:showVal val="0"/>
              <c:showCatName val="1"/>
              <c:showSerName val="0"/>
              <c:showPercent val="1"/>
              <c:showBubbleSize val="0"/>
              <c:extLst>
                <c:ext xmlns:c15="http://schemas.microsoft.com/office/drawing/2012/chart" uri="{CE6537A1-D6FC-4f65-9D91-7224C49458BB}"/>
              </c:extLst>
            </c:dLbl>
            <c:dLbl>
              <c:idx val="3"/>
              <c:layout>
                <c:manualLayout>
                  <c:x val="-3.8137527326889603E-2"/>
                  <c:y val="8.7297505150565793E-2"/>
                </c:manualLayout>
              </c:layout>
              <c:tx>
                <c:rich>
                  <a:bodyPr/>
                  <a:lstStyle/>
                  <a:p>
                    <a:r>
                      <a:rPr lang="en-US" dirty="0">
                        <a:latin typeface="+mj-lt"/>
                      </a:rPr>
                      <a:t>Public, Institutions
24.0%</a:t>
                    </a:r>
                  </a:p>
                </c:rich>
              </c:tx>
              <c:dLblPos val="bestFi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lang="en-US" sz="900">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Promoters</c:v>
                </c:pt>
                <c:pt idx="1">
                  <c:v>RMW</c:v>
                </c:pt>
                <c:pt idx="2">
                  <c:v>SCPE</c:v>
                </c:pt>
                <c:pt idx="3">
                  <c:v>Public, Institutions</c:v>
                </c:pt>
              </c:strCache>
            </c:strRef>
          </c:cat>
          <c:val>
            <c:numRef>
              <c:f>Sheet1!$B$2:$B$5</c:f>
              <c:numCache>
                <c:formatCode>General</c:formatCode>
                <c:ptCount val="4"/>
                <c:pt idx="0">
                  <c:v>100178469</c:v>
                </c:pt>
                <c:pt idx="1">
                  <c:v>90384615</c:v>
                </c:pt>
                <c:pt idx="2">
                  <c:v>36549990</c:v>
                </c:pt>
                <c:pt idx="3">
                  <c:v>71764520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'15 segmental'!$A$80</c:f>
              <c:strCache>
                <c:ptCount val="1"/>
                <c:pt idx="0">
                  <c:v>Revenue (Rs mn)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'15 segmental'!$B$79:$E$79</c:f>
              <c:strCache>
                <c:ptCount val="4"/>
                <c:pt idx="0">
                  <c:v>FY'11</c:v>
                </c:pt>
                <c:pt idx="1">
                  <c:v>FY'12</c:v>
                </c:pt>
                <c:pt idx="2">
                  <c:v>FY'13</c:v>
                </c:pt>
                <c:pt idx="3">
                  <c:v>FY14*</c:v>
                </c:pt>
              </c:strCache>
            </c:strRef>
          </c:cat>
          <c:val>
            <c:numRef>
              <c:f>'15 segmental'!$B$80:$E$80</c:f>
              <c:numCache>
                <c:formatCode>_ * #,##0_ ;_ * \-#,##0_ ;_ * "-"??_ ;_ @_ </c:formatCode>
                <c:ptCount val="4"/>
                <c:pt idx="0">
                  <c:v>110</c:v>
                </c:pt>
                <c:pt idx="1">
                  <c:v>336</c:v>
                </c:pt>
                <c:pt idx="2">
                  <c:v>809</c:v>
                </c:pt>
                <c:pt idx="3">
                  <c:v>2088.4</c:v>
                </c:pt>
              </c:numCache>
            </c:numRef>
          </c:val>
        </c:ser>
        <c:dLbls>
          <c:showLegendKey val="0"/>
          <c:showVal val="0"/>
          <c:showCatName val="0"/>
          <c:showSerName val="0"/>
          <c:showPercent val="0"/>
          <c:showBubbleSize val="0"/>
        </c:dLbls>
        <c:gapWidth val="150"/>
        <c:axId val="119286784"/>
        <c:axId val="105914944"/>
      </c:barChart>
      <c:lineChart>
        <c:grouping val="standard"/>
        <c:varyColors val="0"/>
        <c:ser>
          <c:idx val="1"/>
          <c:order val="1"/>
          <c:tx>
            <c:strRef>
              <c:f>'15 segmental'!$A$81</c:f>
              <c:strCache>
                <c:ptCount val="1"/>
                <c:pt idx="0">
                  <c:v>EBITDA Margin</c:v>
                </c:pt>
              </c:strCache>
            </c:strRef>
          </c:tx>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'15 segmental'!$B$79:$E$79</c:f>
              <c:strCache>
                <c:ptCount val="4"/>
                <c:pt idx="0">
                  <c:v>FY'11</c:v>
                </c:pt>
                <c:pt idx="1">
                  <c:v>FY'12</c:v>
                </c:pt>
                <c:pt idx="2">
                  <c:v>FY'13</c:v>
                </c:pt>
                <c:pt idx="3">
                  <c:v>FY14*</c:v>
                </c:pt>
              </c:strCache>
            </c:strRef>
          </c:cat>
          <c:val>
            <c:numRef>
              <c:f>'15 segmental'!$B$81:$E$81</c:f>
              <c:numCache>
                <c:formatCode>0%</c:formatCode>
                <c:ptCount val="4"/>
                <c:pt idx="0">
                  <c:v>0.37363636363636382</c:v>
                </c:pt>
                <c:pt idx="1">
                  <c:v>0.28988095238095307</c:v>
                </c:pt>
                <c:pt idx="2">
                  <c:v>0.28701994503325134</c:v>
                </c:pt>
                <c:pt idx="3">
                  <c:v>0.30000000000000027</c:v>
                </c:pt>
              </c:numCache>
            </c:numRef>
          </c:val>
          <c:smooth val="0"/>
        </c:ser>
        <c:dLbls>
          <c:showLegendKey val="0"/>
          <c:showVal val="0"/>
          <c:showCatName val="0"/>
          <c:showSerName val="0"/>
          <c:showPercent val="0"/>
          <c:showBubbleSize val="0"/>
        </c:dLbls>
        <c:marker val="1"/>
        <c:smooth val="0"/>
        <c:axId val="122294272"/>
        <c:axId val="105915520"/>
      </c:lineChart>
      <c:catAx>
        <c:axId val="119286784"/>
        <c:scaling>
          <c:orientation val="minMax"/>
        </c:scaling>
        <c:delete val="0"/>
        <c:axPos val="b"/>
        <c:numFmt formatCode="General" sourceLinked="0"/>
        <c:majorTickMark val="none"/>
        <c:minorTickMark val="none"/>
        <c:tickLblPos val="nextTo"/>
        <c:txPr>
          <a:bodyPr/>
          <a:lstStyle/>
          <a:p>
            <a:pPr>
              <a:defRPr lang="en-US"/>
            </a:pPr>
            <a:endParaRPr lang="en-US"/>
          </a:p>
        </c:txPr>
        <c:crossAx val="105914944"/>
        <c:crosses val="autoZero"/>
        <c:auto val="1"/>
        <c:lblAlgn val="ctr"/>
        <c:lblOffset val="100"/>
        <c:noMultiLvlLbl val="0"/>
      </c:catAx>
      <c:valAx>
        <c:axId val="105914944"/>
        <c:scaling>
          <c:orientation val="minMax"/>
          <c:max val="2500"/>
          <c:min val="0"/>
        </c:scaling>
        <c:delete val="0"/>
        <c:axPos val="l"/>
        <c:numFmt formatCode="_ * #,##0_ ;_ * \-#,##0_ ;_ * &quot;-&quot;??_ ;_ @_ " sourceLinked="1"/>
        <c:majorTickMark val="none"/>
        <c:minorTickMark val="none"/>
        <c:tickLblPos val="nextTo"/>
        <c:txPr>
          <a:bodyPr/>
          <a:lstStyle/>
          <a:p>
            <a:pPr>
              <a:defRPr lang="en-US"/>
            </a:pPr>
            <a:endParaRPr lang="en-US"/>
          </a:p>
        </c:txPr>
        <c:crossAx val="119286784"/>
        <c:crosses val="autoZero"/>
        <c:crossBetween val="between"/>
      </c:valAx>
      <c:valAx>
        <c:axId val="105915520"/>
        <c:scaling>
          <c:orientation val="minMax"/>
        </c:scaling>
        <c:delete val="0"/>
        <c:axPos val="r"/>
        <c:numFmt formatCode="0%" sourceLinked="1"/>
        <c:majorTickMark val="none"/>
        <c:minorTickMark val="none"/>
        <c:tickLblPos val="nextTo"/>
        <c:txPr>
          <a:bodyPr/>
          <a:lstStyle/>
          <a:p>
            <a:pPr>
              <a:defRPr lang="en-US"/>
            </a:pPr>
            <a:endParaRPr lang="en-US"/>
          </a:p>
        </c:txPr>
        <c:crossAx val="122294272"/>
        <c:crosses val="max"/>
        <c:crossBetween val="between"/>
      </c:valAx>
      <c:catAx>
        <c:axId val="122294272"/>
        <c:scaling>
          <c:orientation val="minMax"/>
        </c:scaling>
        <c:delete val="1"/>
        <c:axPos val="b"/>
        <c:numFmt formatCode="General" sourceLinked="1"/>
        <c:majorTickMark val="out"/>
        <c:minorTickMark val="none"/>
        <c:tickLblPos val="none"/>
        <c:crossAx val="105915520"/>
        <c:crosses val="autoZero"/>
        <c:auto val="1"/>
        <c:lblAlgn val="ctr"/>
        <c:lblOffset val="100"/>
        <c:noMultiLvlLbl val="0"/>
      </c:catAx>
    </c:plotArea>
    <c:legend>
      <c:legendPos val="t"/>
      <c:layout/>
      <c:overlay val="0"/>
      <c:txPr>
        <a:bodyPr/>
        <a:lstStyle/>
        <a:p>
          <a:pPr>
            <a:defRPr lang="en-US"/>
          </a:pPr>
          <a:endParaRPr lang="en-US"/>
        </a:p>
      </c:txPr>
    </c:legend>
    <c:plotVisOnly val="1"/>
    <c:dispBlanksAs val="gap"/>
    <c:showDLblsOverMax val="0"/>
  </c:chart>
  <c:txPr>
    <a:bodyPr/>
    <a:lstStyle/>
    <a:p>
      <a:pPr>
        <a:defRPr sz="900" b="1"/>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0"/>
          <c:tx>
            <c:strRef>
              <c:f>[2]Sheet2!$D$1</c:f>
              <c:strCache>
                <c:ptCount val="1"/>
                <c:pt idx="0">
                  <c:v>41883</c:v>
                </c:pt>
              </c:strCache>
            </c:strRef>
          </c:tx>
          <c:dPt>
            <c:idx val="0"/>
            <c:bubble3D val="0"/>
          </c:dPt>
          <c:dPt>
            <c:idx val="1"/>
            <c:bubble3D val="0"/>
          </c:dPt>
          <c:dPt>
            <c:idx val="2"/>
            <c:bubble3D val="0"/>
          </c:dPt>
          <c:dPt>
            <c:idx val="3"/>
            <c:bubble3D val="0"/>
          </c:dPt>
          <c:dPt>
            <c:idx val="4"/>
            <c:bubble3D val="0"/>
          </c:dPt>
          <c:dPt>
            <c:idx val="5"/>
            <c:bubble3D val="0"/>
          </c:dPt>
          <c:dLbls>
            <c:dLbl>
              <c:idx val="3"/>
              <c:layout>
                <c:manualLayout>
                  <c:x val="-7.0195977588874761E-2"/>
                  <c:y val="-4.0766801058011004E-2"/>
                </c:manualLayout>
              </c:layout>
              <c:dLblPos val="bestFit"/>
              <c:showLegendKey val="0"/>
              <c:showVal val="1"/>
              <c:showCatName val="1"/>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[2]Sheet2!$C$2:$C$7</c:f>
              <c:strCache>
                <c:ptCount val="6"/>
                <c:pt idx="0">
                  <c:v>Promoters</c:v>
                </c:pt>
                <c:pt idx="1">
                  <c:v>SCPE</c:v>
                </c:pt>
                <c:pt idx="2">
                  <c:v>DII</c:v>
                </c:pt>
                <c:pt idx="3">
                  <c:v>FII/FVCI</c:v>
                </c:pt>
                <c:pt idx="4">
                  <c:v>Corporate Bodies</c:v>
                </c:pt>
                <c:pt idx="5">
                  <c:v>Public &amp; Others</c:v>
                </c:pt>
              </c:strCache>
            </c:strRef>
          </c:cat>
          <c:val>
            <c:numRef>
              <c:f>[2]Sheet2!$D$2:$D$7</c:f>
              <c:numCache>
                <c:formatCode>General</c:formatCode>
                <c:ptCount val="6"/>
                <c:pt idx="0">
                  <c:v>0.4158</c:v>
                </c:pt>
                <c:pt idx="1">
                  <c:v>0.1971</c:v>
                </c:pt>
                <c:pt idx="2">
                  <c:v>1.15E-2</c:v>
                </c:pt>
                <c:pt idx="3">
                  <c:v>4.7100000000000003E-2</c:v>
                </c:pt>
                <c:pt idx="4">
                  <c:v>0.1522</c:v>
                </c:pt>
                <c:pt idx="5">
                  <c:v>0.18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8886149637376E-2"/>
          <c:y val="0.16511259401050182"/>
          <c:w val="0.94083166990075073"/>
          <c:h val="0.81130221930576141"/>
        </c:manualLayout>
      </c:layout>
      <c:pieChart>
        <c:varyColors val="1"/>
        <c:ser>
          <c:idx val="0"/>
          <c:order val="0"/>
          <c:tx>
            <c:strRef>
              <c:f>Sheet1!$B$1</c:f>
              <c:strCache>
                <c:ptCount val="1"/>
                <c:pt idx="0">
                  <c:v>Revenue by Business Type</c:v>
                </c:pt>
              </c:strCache>
            </c:strRef>
          </c:tx>
          <c:spPr>
            <a:solidFill>
              <a:srgbClr val="F49797"/>
            </a:solidFill>
            <a:ln w="12700">
              <a:solidFill>
                <a:schemeClr val="bg1"/>
              </a:solidFill>
            </a:ln>
          </c:spPr>
          <c:dPt>
            <c:idx val="0"/>
            <c:bubble3D val="0"/>
            <c:spPr>
              <a:solidFill>
                <a:srgbClr val="D55050"/>
              </a:solidFill>
              <a:ln w="12700">
                <a:solidFill>
                  <a:schemeClr val="bg1"/>
                </a:solidFill>
              </a:ln>
            </c:spPr>
          </c:dPt>
          <c:dLbls>
            <c:dLbl>
              <c:idx val="0"/>
              <c:layout>
                <c:manualLayout>
                  <c:x val="-0.15986324397187943"/>
                  <c:y val="-0.24558091171595769"/>
                </c:manualLayout>
              </c:layout>
              <c:showLegendKey val="0"/>
              <c:showVal val="0"/>
              <c:showCatName val="1"/>
              <c:showSerName val="0"/>
              <c:showPercent val="1"/>
              <c:showBubbleSize val="0"/>
              <c:extLst>
                <c:ext xmlns:c15="http://schemas.microsoft.com/office/drawing/2012/chart" uri="{CE6537A1-D6FC-4f65-9D91-7224C49458BB}">
                  <c15:layout>
                    <c:manualLayout>
                      <c:w val="0.24419654218093903"/>
                      <c:h val="0.16648543557824147"/>
                    </c:manualLayout>
                  </c15:layout>
                </c:ext>
              </c:extLst>
            </c:dLbl>
            <c:dLbl>
              <c:idx val="1"/>
              <c:layout>
                <c:manualLayout>
                  <c:x val="0.18416509932879505"/>
                  <c:y val="0.18638542344854545"/>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b="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Annuity</c:v>
                </c:pt>
                <c:pt idx="1">
                  <c:v>Project based</c:v>
                </c:pt>
              </c:strCache>
            </c:strRef>
          </c:cat>
          <c:val>
            <c:numRef>
              <c:f>Sheet1!$B$2:$B$3</c:f>
              <c:numCache>
                <c:formatCode>General</c:formatCode>
                <c:ptCount val="2"/>
                <c:pt idx="0">
                  <c:v>72</c:v>
                </c:pt>
                <c:pt idx="1">
                  <c:v>28</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37297492985792E-2"/>
          <c:y val="6.7207088200034543E-2"/>
          <c:w val="0.85641777536428632"/>
          <c:h val="0.81115177678616202"/>
        </c:manualLayout>
      </c:layout>
      <c:pieChart>
        <c:varyColors val="1"/>
        <c:ser>
          <c:idx val="0"/>
          <c:order val="0"/>
          <c:tx>
            <c:strRef>
              <c:f>Sheet1!$B$1</c:f>
              <c:strCache>
                <c:ptCount val="1"/>
                <c:pt idx="0">
                  <c:v>Revenue by Business Type</c:v>
                </c:pt>
              </c:strCache>
            </c:strRef>
          </c:tx>
          <c:spPr>
            <a:solidFill>
              <a:srgbClr val="F49797"/>
            </a:solidFill>
            <a:ln w="12700">
              <a:solidFill>
                <a:schemeClr val="bg1"/>
              </a:solidFill>
            </a:ln>
          </c:spPr>
          <c:dPt>
            <c:idx val="0"/>
            <c:bubble3D val="0"/>
            <c:spPr>
              <a:solidFill>
                <a:srgbClr val="D55050"/>
              </a:solidFill>
              <a:ln w="12700">
                <a:solidFill>
                  <a:schemeClr val="bg1"/>
                </a:solidFill>
              </a:ln>
            </c:spPr>
          </c:dPt>
          <c:dLbls>
            <c:spPr>
              <a:noFill/>
              <a:ln>
                <a:noFill/>
              </a:ln>
              <a:effectLst/>
            </c:spPr>
            <c:txPr>
              <a:bodyPr/>
              <a:lstStyle/>
              <a:p>
                <a:pPr>
                  <a:defRPr sz="800" b="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Sheet1!$A$2:$A$3</c:f>
              <c:strCache>
                <c:ptCount val="2"/>
                <c:pt idx="0">
                  <c:v>India</c:v>
                </c:pt>
                <c:pt idx="1">
                  <c:v>ROW</c:v>
                </c:pt>
              </c:strCache>
            </c:strRef>
          </c:cat>
          <c:val>
            <c:numRef>
              <c:f>Sheet1!$B$2:$B$3</c:f>
              <c:numCache>
                <c:formatCode>General</c:formatCode>
                <c:ptCount val="2"/>
                <c:pt idx="0">
                  <c:v>67</c:v>
                </c:pt>
                <c:pt idx="1">
                  <c:v>33</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Industry!$B$8</c:f>
              <c:strCache>
                <c:ptCount val="1"/>
                <c:pt idx="0">
                  <c:v>International</c:v>
                </c:pt>
              </c:strCache>
            </c:strRef>
          </c:tx>
          <c:invertIfNegative val="0"/>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Industry!$A$9:$A$13</c:f>
              <c:numCache>
                <c:formatCode>General</c:formatCode>
                <c:ptCount val="5"/>
                <c:pt idx="0">
                  <c:v>2009</c:v>
                </c:pt>
                <c:pt idx="1">
                  <c:v>2010</c:v>
                </c:pt>
                <c:pt idx="2">
                  <c:v>2011</c:v>
                </c:pt>
                <c:pt idx="3">
                  <c:v>2012</c:v>
                </c:pt>
                <c:pt idx="4">
                  <c:v>2013</c:v>
                </c:pt>
              </c:numCache>
            </c:numRef>
          </c:cat>
          <c:val>
            <c:numRef>
              <c:f>Industry!$B$9:$B$13</c:f>
              <c:numCache>
                <c:formatCode>0.0</c:formatCode>
                <c:ptCount val="5"/>
                <c:pt idx="0" formatCode="General">
                  <c:v>18.8</c:v>
                </c:pt>
                <c:pt idx="1">
                  <c:v>21</c:v>
                </c:pt>
                <c:pt idx="2" formatCode="General">
                  <c:v>22.4</c:v>
                </c:pt>
                <c:pt idx="3" formatCode="General">
                  <c:v>23.9</c:v>
                </c:pt>
                <c:pt idx="4">
                  <c:v>25</c:v>
                </c:pt>
              </c:numCache>
            </c:numRef>
          </c:val>
        </c:ser>
        <c:ser>
          <c:idx val="1"/>
          <c:order val="1"/>
          <c:tx>
            <c:strRef>
              <c:f>Industry!$C$8</c:f>
              <c:strCache>
                <c:ptCount val="1"/>
                <c:pt idx="0">
                  <c:v>US/Canada</c:v>
                </c:pt>
              </c:strCache>
            </c:strRef>
          </c:tx>
          <c:spPr>
            <a:solidFill>
              <a:srgbClr val="F4847A"/>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Industry!$A$9:$A$13</c:f>
              <c:numCache>
                <c:formatCode>General</c:formatCode>
                <c:ptCount val="5"/>
                <c:pt idx="0">
                  <c:v>2009</c:v>
                </c:pt>
                <c:pt idx="1">
                  <c:v>2010</c:v>
                </c:pt>
                <c:pt idx="2">
                  <c:v>2011</c:v>
                </c:pt>
                <c:pt idx="3">
                  <c:v>2012</c:v>
                </c:pt>
                <c:pt idx="4">
                  <c:v>2013</c:v>
                </c:pt>
              </c:numCache>
            </c:numRef>
          </c:cat>
          <c:val>
            <c:numRef>
              <c:f>Industry!$C$9:$C$13</c:f>
              <c:numCache>
                <c:formatCode>General</c:formatCode>
                <c:ptCount val="5"/>
                <c:pt idx="0">
                  <c:v>10.6</c:v>
                </c:pt>
                <c:pt idx="1">
                  <c:v>10.6</c:v>
                </c:pt>
                <c:pt idx="2">
                  <c:v>10.200000000000001</c:v>
                </c:pt>
                <c:pt idx="3">
                  <c:v>10.8</c:v>
                </c:pt>
                <c:pt idx="4">
                  <c:v>10.9</c:v>
                </c:pt>
              </c:numCache>
            </c:numRef>
          </c:val>
        </c:ser>
        <c:dLbls>
          <c:showLegendKey val="0"/>
          <c:showVal val="0"/>
          <c:showCatName val="0"/>
          <c:showSerName val="0"/>
          <c:showPercent val="0"/>
          <c:showBubbleSize val="0"/>
        </c:dLbls>
        <c:gapWidth val="150"/>
        <c:overlap val="100"/>
        <c:axId val="102551552"/>
        <c:axId val="44178176"/>
      </c:barChart>
      <c:catAx>
        <c:axId val="102551552"/>
        <c:scaling>
          <c:orientation val="minMax"/>
        </c:scaling>
        <c:delete val="0"/>
        <c:axPos val="b"/>
        <c:numFmt formatCode="General" sourceLinked="1"/>
        <c:majorTickMark val="out"/>
        <c:minorTickMark val="none"/>
        <c:tickLblPos val="nextTo"/>
        <c:crossAx val="44178176"/>
        <c:crosses val="autoZero"/>
        <c:auto val="1"/>
        <c:lblAlgn val="ctr"/>
        <c:lblOffset val="100"/>
        <c:noMultiLvlLbl val="0"/>
      </c:catAx>
      <c:valAx>
        <c:axId val="44178176"/>
        <c:scaling>
          <c:orientation val="minMax"/>
        </c:scaling>
        <c:delete val="0"/>
        <c:axPos val="l"/>
        <c:numFmt formatCode="General" sourceLinked="1"/>
        <c:majorTickMark val="out"/>
        <c:minorTickMark val="none"/>
        <c:tickLblPos val="nextTo"/>
        <c:crossAx val="102551552"/>
        <c:crosses val="autoZero"/>
        <c:crossBetween val="between"/>
      </c:valAx>
    </c:plotArea>
    <c:legend>
      <c:legendPos val="b"/>
      <c:layout>
        <c:manualLayout>
          <c:xMode val="edge"/>
          <c:yMode val="edge"/>
          <c:x val="0.23744345868225253"/>
          <c:y val="0.84468739470904297"/>
          <c:w val="0.52511308263549605"/>
          <c:h val="9.8465661516124722E-2"/>
        </c:manualLayout>
      </c:layout>
      <c:overlay val="0"/>
    </c:legend>
    <c:plotVisOnly val="1"/>
    <c:dispBlanksAs val="gap"/>
    <c:showDLblsOverMax val="0"/>
  </c:chart>
  <c:txPr>
    <a:bodyPr/>
    <a:lstStyle/>
    <a:p>
      <a:pPr>
        <a:defRPr sz="10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264950359051264E-2"/>
          <c:y val="0.104012659562043"/>
          <c:w val="0.79657664299926156"/>
          <c:h val="0.57052635177287958"/>
        </c:manualLayout>
      </c:layout>
      <c:barChart>
        <c:barDir val="col"/>
        <c:grouping val="clustered"/>
        <c:varyColors val="0"/>
        <c:ser>
          <c:idx val="0"/>
          <c:order val="0"/>
          <c:tx>
            <c:strRef>
              <c:f>Industry!$B$3</c:f>
              <c:strCache>
                <c:ptCount val="1"/>
                <c:pt idx="0">
                  <c:v>Global E&amp;M Spend ($tn)</c:v>
                </c:pt>
              </c:strCache>
            </c:strRef>
          </c:tx>
          <c:spPr>
            <a:solidFill>
              <a:schemeClr val="accent1"/>
            </a:solidFill>
          </c:spPr>
          <c:invertIfNegative val="0"/>
          <c:dLbls>
            <c:spPr>
              <a:noFill/>
              <a:ln>
                <a:noFill/>
              </a:ln>
              <a:effectLst/>
            </c:spPr>
            <c:txPr>
              <a:bodyPr/>
              <a:lstStyle/>
              <a:p>
                <a:pPr>
                  <a:defRPr lang="en-US"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Industry!$A$4:$A$5</c:f>
              <c:strCache>
                <c:ptCount val="2"/>
                <c:pt idx="0">
                  <c:v>2012</c:v>
                </c:pt>
                <c:pt idx="1">
                  <c:v>2017e</c:v>
                </c:pt>
              </c:strCache>
            </c:strRef>
          </c:cat>
          <c:val>
            <c:numRef>
              <c:f>Industry!$B$4:$B$5</c:f>
              <c:numCache>
                <c:formatCode>General</c:formatCode>
                <c:ptCount val="2"/>
                <c:pt idx="0">
                  <c:v>1.6</c:v>
                </c:pt>
                <c:pt idx="1">
                  <c:v>2.2000000000000002</c:v>
                </c:pt>
              </c:numCache>
            </c:numRef>
          </c:val>
        </c:ser>
        <c:dLbls>
          <c:showLegendKey val="0"/>
          <c:showVal val="0"/>
          <c:showCatName val="0"/>
          <c:showSerName val="0"/>
          <c:showPercent val="0"/>
          <c:showBubbleSize val="0"/>
        </c:dLbls>
        <c:gapWidth val="150"/>
        <c:axId val="102553600"/>
        <c:axId val="102474304"/>
      </c:barChart>
      <c:lineChart>
        <c:grouping val="standard"/>
        <c:varyColors val="0"/>
        <c:ser>
          <c:idx val="1"/>
          <c:order val="1"/>
          <c:tx>
            <c:strRef>
              <c:f>Industry!$C$3</c:f>
              <c:strCache>
                <c:ptCount val="1"/>
                <c:pt idx="0">
                  <c:v>Global Filmed Entertainment Revenue ($bn)</c:v>
                </c:pt>
              </c:strCache>
            </c:strRef>
          </c:tx>
          <c:spPr>
            <a:ln>
              <a:solidFill>
                <a:schemeClr val="accent3"/>
              </a:solidFill>
            </a:ln>
          </c:spPr>
          <c:marker>
            <c:symbol val="none"/>
          </c:marker>
          <c:dLbls>
            <c:dLbl>
              <c:idx val="0"/>
              <c:layout>
                <c:manualLayout>
                  <c:x val="-1.8617021276595803E-2"/>
                  <c:y val="4.48979591836735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914893617021357E-2"/>
                  <c:y val="5.306122448979590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Industry!$A$4:$A$5</c:f>
              <c:strCache>
                <c:ptCount val="2"/>
                <c:pt idx="0">
                  <c:v>2012</c:v>
                </c:pt>
                <c:pt idx="1">
                  <c:v>2017e</c:v>
                </c:pt>
              </c:strCache>
            </c:strRef>
          </c:cat>
          <c:val>
            <c:numRef>
              <c:f>Industry!$C$4:$C$5</c:f>
              <c:numCache>
                <c:formatCode>General</c:formatCode>
                <c:ptCount val="2"/>
                <c:pt idx="0">
                  <c:v>88.6</c:v>
                </c:pt>
                <c:pt idx="1">
                  <c:v>106</c:v>
                </c:pt>
              </c:numCache>
            </c:numRef>
          </c:val>
          <c:smooth val="0"/>
        </c:ser>
        <c:dLbls>
          <c:showLegendKey val="0"/>
          <c:showVal val="0"/>
          <c:showCatName val="0"/>
          <c:showSerName val="0"/>
          <c:showPercent val="0"/>
          <c:showBubbleSize val="0"/>
        </c:dLbls>
        <c:marker val="1"/>
        <c:smooth val="0"/>
        <c:axId val="102554624"/>
        <c:axId val="102474880"/>
      </c:lineChart>
      <c:catAx>
        <c:axId val="102553600"/>
        <c:scaling>
          <c:orientation val="minMax"/>
        </c:scaling>
        <c:delete val="0"/>
        <c:axPos val="b"/>
        <c:numFmt formatCode="General" sourceLinked="0"/>
        <c:majorTickMark val="out"/>
        <c:minorTickMark val="none"/>
        <c:tickLblPos val="nextTo"/>
        <c:txPr>
          <a:bodyPr/>
          <a:lstStyle/>
          <a:p>
            <a:pPr>
              <a:defRPr lang="en-US" sz="1000"/>
            </a:pPr>
            <a:endParaRPr lang="en-US"/>
          </a:p>
        </c:txPr>
        <c:crossAx val="102474304"/>
        <c:crosses val="autoZero"/>
        <c:auto val="1"/>
        <c:lblAlgn val="ctr"/>
        <c:lblOffset val="100"/>
        <c:noMultiLvlLbl val="0"/>
      </c:catAx>
      <c:valAx>
        <c:axId val="102474304"/>
        <c:scaling>
          <c:orientation val="minMax"/>
        </c:scaling>
        <c:delete val="0"/>
        <c:axPos val="l"/>
        <c:numFmt formatCode="General" sourceLinked="1"/>
        <c:majorTickMark val="out"/>
        <c:minorTickMark val="none"/>
        <c:tickLblPos val="nextTo"/>
        <c:txPr>
          <a:bodyPr/>
          <a:lstStyle/>
          <a:p>
            <a:pPr>
              <a:defRPr lang="en-US" sz="1000"/>
            </a:pPr>
            <a:endParaRPr lang="en-US"/>
          </a:p>
        </c:txPr>
        <c:crossAx val="102553600"/>
        <c:crosses val="autoZero"/>
        <c:crossBetween val="between"/>
      </c:valAx>
      <c:valAx>
        <c:axId val="102474880"/>
        <c:scaling>
          <c:orientation val="minMax"/>
        </c:scaling>
        <c:delete val="0"/>
        <c:axPos val="r"/>
        <c:numFmt formatCode="General" sourceLinked="1"/>
        <c:majorTickMark val="out"/>
        <c:minorTickMark val="none"/>
        <c:tickLblPos val="nextTo"/>
        <c:txPr>
          <a:bodyPr/>
          <a:lstStyle/>
          <a:p>
            <a:pPr>
              <a:defRPr lang="en-US" sz="1000"/>
            </a:pPr>
            <a:endParaRPr lang="en-US"/>
          </a:p>
        </c:txPr>
        <c:crossAx val="102554624"/>
        <c:crosses val="max"/>
        <c:crossBetween val="between"/>
      </c:valAx>
      <c:catAx>
        <c:axId val="102554624"/>
        <c:scaling>
          <c:orientation val="minMax"/>
        </c:scaling>
        <c:delete val="1"/>
        <c:axPos val="b"/>
        <c:numFmt formatCode="General" sourceLinked="1"/>
        <c:majorTickMark val="out"/>
        <c:minorTickMark val="none"/>
        <c:tickLblPos val="none"/>
        <c:crossAx val="102474880"/>
        <c:crosses val="autoZero"/>
        <c:auto val="1"/>
        <c:lblAlgn val="ctr"/>
        <c:lblOffset val="100"/>
        <c:noMultiLvlLbl val="0"/>
      </c:catAx>
      <c:spPr>
        <a:noFill/>
        <a:ln w="25400">
          <a:noFill/>
        </a:ln>
      </c:spPr>
    </c:plotArea>
    <c:legend>
      <c:legendPos val="b"/>
      <c:legendEntry>
        <c:idx val="1"/>
        <c:txPr>
          <a:bodyPr/>
          <a:lstStyle/>
          <a:p>
            <a:pPr>
              <a:defRPr sz="1000" b="1"/>
            </a:pPr>
            <a:endParaRPr lang="en-US"/>
          </a:p>
        </c:txPr>
      </c:legendEntry>
      <c:layout>
        <c:manualLayout>
          <c:xMode val="edge"/>
          <c:yMode val="edge"/>
          <c:x val="0"/>
          <c:y val="0.77268765009016338"/>
          <c:w val="0.90671087050933763"/>
          <c:h val="0.123299690347796"/>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Sheet1!$A$14:$A$19</c:f>
              <c:numCache>
                <c:formatCode>General</c:formatCode>
                <c:ptCount val="6"/>
                <c:pt idx="0">
                  <c:v>2008</c:v>
                </c:pt>
                <c:pt idx="1">
                  <c:v>2009</c:v>
                </c:pt>
                <c:pt idx="2">
                  <c:v>2010</c:v>
                </c:pt>
                <c:pt idx="3">
                  <c:v>2011</c:v>
                </c:pt>
                <c:pt idx="4">
                  <c:v>2012</c:v>
                </c:pt>
                <c:pt idx="5">
                  <c:v>2013</c:v>
                </c:pt>
              </c:numCache>
            </c:numRef>
          </c:cat>
          <c:val>
            <c:numRef>
              <c:f>Sheet1!$C$14:$C$19</c:f>
              <c:numCache>
                <c:formatCode>General</c:formatCode>
                <c:ptCount val="6"/>
                <c:pt idx="0">
                  <c:v>0.2</c:v>
                </c:pt>
                <c:pt idx="1">
                  <c:v>1.1000000000000001</c:v>
                </c:pt>
                <c:pt idx="2">
                  <c:v>2.2000000000000002</c:v>
                </c:pt>
                <c:pt idx="3">
                  <c:v>1.8</c:v>
                </c:pt>
                <c:pt idx="4">
                  <c:v>1.8</c:v>
                </c:pt>
                <c:pt idx="5">
                  <c:v>1.8</c:v>
                </c:pt>
              </c:numCache>
            </c:numRef>
          </c:val>
        </c:ser>
        <c:dLbls>
          <c:showLegendKey val="0"/>
          <c:showVal val="0"/>
          <c:showCatName val="0"/>
          <c:showSerName val="0"/>
          <c:showPercent val="0"/>
          <c:showBubbleSize val="0"/>
        </c:dLbls>
        <c:gapWidth val="150"/>
        <c:axId val="104249856"/>
        <c:axId val="102476032"/>
      </c:barChart>
      <c:catAx>
        <c:axId val="104249856"/>
        <c:scaling>
          <c:orientation val="minMax"/>
        </c:scaling>
        <c:delete val="0"/>
        <c:axPos val="b"/>
        <c:numFmt formatCode="General" sourceLinked="1"/>
        <c:majorTickMark val="out"/>
        <c:minorTickMark val="none"/>
        <c:tickLblPos val="nextTo"/>
        <c:crossAx val="102476032"/>
        <c:crosses val="autoZero"/>
        <c:auto val="1"/>
        <c:lblAlgn val="ctr"/>
        <c:lblOffset val="100"/>
        <c:noMultiLvlLbl val="0"/>
      </c:catAx>
      <c:valAx>
        <c:axId val="102476032"/>
        <c:scaling>
          <c:orientation val="minMax"/>
        </c:scaling>
        <c:delete val="0"/>
        <c:axPos val="l"/>
        <c:numFmt formatCode="General" sourceLinked="1"/>
        <c:majorTickMark val="out"/>
        <c:minorTickMark val="none"/>
        <c:tickLblPos val="nextTo"/>
        <c:crossAx val="104249856"/>
        <c:crosses val="autoZero"/>
        <c:crossBetween val="between"/>
      </c:valAx>
    </c:plotArea>
    <c:plotVisOnly val="1"/>
    <c:dispBlanksAs val="gap"/>
    <c:showDLblsOverMax val="0"/>
  </c:chart>
  <c:txPr>
    <a:bodyPr/>
    <a:lstStyle/>
    <a:p>
      <a:pPr>
        <a:defRPr sz="1000">
          <a:latin typeface="+mn-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1"/>
            </a:solidFill>
          </c:spPr>
          <c:invertIfNegative val="0"/>
          <c:dLbls>
            <c:spPr>
              <a:noFill/>
              <a:ln>
                <a:noFill/>
              </a:ln>
              <a:effectLst/>
            </c:spPr>
            <c:txPr>
              <a:bodyPr/>
              <a:lstStyle/>
              <a:p>
                <a:pPr>
                  <a:defRPr lang="en-US">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Sheet1!$A$3:$A$8</c:f>
              <c:numCache>
                <c:formatCode>General</c:formatCode>
                <c:ptCount val="6"/>
                <c:pt idx="0">
                  <c:v>2008</c:v>
                </c:pt>
                <c:pt idx="1">
                  <c:v>2009</c:v>
                </c:pt>
                <c:pt idx="2">
                  <c:v>2010</c:v>
                </c:pt>
                <c:pt idx="3">
                  <c:v>2011</c:v>
                </c:pt>
                <c:pt idx="4">
                  <c:v>2012</c:v>
                </c:pt>
                <c:pt idx="5">
                  <c:v>2013</c:v>
                </c:pt>
              </c:numCache>
            </c:numRef>
          </c:cat>
          <c:val>
            <c:numRef>
              <c:f>Sheet1!$B$3:$B$8</c:f>
              <c:numCache>
                <c:formatCode>0.00</c:formatCode>
                <c:ptCount val="6"/>
                <c:pt idx="0">
                  <c:v>1.331</c:v>
                </c:pt>
                <c:pt idx="1">
                  <c:v>1.353</c:v>
                </c:pt>
                <c:pt idx="2">
                  <c:v>1.6140000000000001</c:v>
                </c:pt>
                <c:pt idx="3">
                  <c:v>1.768</c:v>
                </c:pt>
                <c:pt idx="4">
                  <c:v>1.9630000000000001</c:v>
                </c:pt>
                <c:pt idx="5">
                  <c:v>2.1</c:v>
                </c:pt>
              </c:numCache>
            </c:numRef>
          </c:val>
        </c:ser>
        <c:dLbls>
          <c:showLegendKey val="0"/>
          <c:showVal val="0"/>
          <c:showCatName val="0"/>
          <c:showSerName val="0"/>
          <c:showPercent val="0"/>
          <c:showBubbleSize val="0"/>
        </c:dLbls>
        <c:gapWidth val="150"/>
        <c:axId val="104305664"/>
        <c:axId val="102478912"/>
      </c:barChart>
      <c:catAx>
        <c:axId val="104305664"/>
        <c:scaling>
          <c:orientation val="minMax"/>
        </c:scaling>
        <c:delete val="0"/>
        <c:axPos val="b"/>
        <c:numFmt formatCode="General" sourceLinked="1"/>
        <c:majorTickMark val="out"/>
        <c:minorTickMark val="none"/>
        <c:tickLblPos val="nextTo"/>
        <c:txPr>
          <a:bodyPr/>
          <a:lstStyle/>
          <a:p>
            <a:pPr>
              <a:defRPr lang="en-US"/>
            </a:pPr>
            <a:endParaRPr lang="en-US"/>
          </a:p>
        </c:txPr>
        <c:crossAx val="102478912"/>
        <c:crosses val="autoZero"/>
        <c:auto val="1"/>
        <c:lblAlgn val="ctr"/>
        <c:lblOffset val="100"/>
        <c:noMultiLvlLbl val="0"/>
      </c:catAx>
      <c:valAx>
        <c:axId val="102478912"/>
        <c:scaling>
          <c:orientation val="minMax"/>
        </c:scaling>
        <c:delete val="0"/>
        <c:axPos val="l"/>
        <c:numFmt formatCode="0.00" sourceLinked="1"/>
        <c:majorTickMark val="out"/>
        <c:minorTickMark val="none"/>
        <c:tickLblPos val="nextTo"/>
        <c:txPr>
          <a:bodyPr/>
          <a:lstStyle/>
          <a:p>
            <a:pPr>
              <a:defRPr lang="en-US">
                <a:latin typeface="+mj-lt"/>
              </a:defRPr>
            </a:pPr>
            <a:endParaRPr lang="en-US"/>
          </a:p>
        </c:txPr>
        <c:crossAx val="104305664"/>
        <c:crosses val="autoZero"/>
        <c:crossBetween val="between"/>
      </c:valAx>
    </c:plotArea>
    <c:plotVisOnly val="1"/>
    <c:dispBlanksAs val="gap"/>
    <c:showDLblsOverMax val="0"/>
  </c:chart>
  <c:txPr>
    <a:bodyPr/>
    <a:lstStyle/>
    <a:p>
      <a:pPr>
        <a:defRPr>
          <a:latin typeface="Century Gothic"/>
          <a:cs typeface="Century Gothic"/>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5-01-06T11:16:37.890" idx="2">
    <p:pos x="888" y="3704"/>
    <p:text>Haven't added comment about bridge loan.</p:text>
    <p:extLst>
      <p:ext uri="{C676402C-5697-4E1C-873F-D02D1690AC5C}">
        <p15:threadingInfo xmlns:p15="http://schemas.microsoft.com/office/powerpoint/2012/main" timeZoneBias="-330"/>
      </p:ext>
    </p:extLst>
  </p:cm>
</p:cmLst>
</file>

<file path=ppt/drawings/drawing1.xml><?xml version="1.0" encoding="utf-8"?>
<c:userShapes xmlns:c="http://schemas.openxmlformats.org/drawingml/2006/chart">
  <cdr:relSizeAnchor xmlns:cdr="http://schemas.openxmlformats.org/drawingml/2006/chartDrawing">
    <cdr:from>
      <cdr:x>0.19468</cdr:x>
      <cdr:y>0.23682</cdr:y>
    </cdr:from>
    <cdr:to>
      <cdr:x>0.77637</cdr:x>
      <cdr:y>0.42663</cdr:y>
    </cdr:to>
    <cdr:cxnSp macro="">
      <cdr:nvCxnSpPr>
        <cdr:cNvPr id="2" name="Straight Arrow Connector 1"/>
        <cdr:cNvCxnSpPr/>
      </cdr:nvCxnSpPr>
      <cdr:spPr>
        <a:xfrm xmlns:a="http://schemas.openxmlformats.org/drawingml/2006/main" flipV="1">
          <a:off x="739957" y="459764"/>
          <a:ext cx="2210937" cy="368490"/>
        </a:xfrm>
        <a:prstGeom xmlns:a="http://schemas.openxmlformats.org/drawingml/2006/main" prst="straightConnector1">
          <a:avLst/>
        </a:prstGeom>
        <a:ln xmlns:a="http://schemas.openxmlformats.org/drawingml/2006/main">
          <a:solidFill>
            <a:srgbClr val="A7A9AC"/>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0.19993</cdr:x>
      <cdr:y>0.03926</cdr:y>
    </cdr:from>
    <cdr:to>
      <cdr:x>0.80701</cdr:x>
      <cdr:y>0.49854</cdr:y>
    </cdr:to>
    <cdr:cxnSp macro="">
      <cdr:nvCxnSpPr>
        <cdr:cNvPr id="2" name="Straight Connector 1"/>
        <cdr:cNvCxnSpPr/>
      </cdr:nvCxnSpPr>
      <cdr:spPr>
        <a:xfrm xmlns:a="http://schemas.openxmlformats.org/drawingml/2006/main" flipV="1">
          <a:off x="681786" y="77547"/>
          <a:ext cx="2070189" cy="907255"/>
        </a:xfrm>
        <a:prstGeom xmlns:a="http://schemas.openxmlformats.org/drawingml/2006/main" prst="line">
          <a:avLst/>
        </a:prstGeom>
        <a:ln xmlns:a="http://schemas.openxmlformats.org/drawingml/2006/main" w="9525" cmpd="sng">
          <a:solidFill>
            <a:schemeClr val="accent1"/>
          </a:solidFill>
          <a:headEnd type="none" w="med" len="med"/>
          <a:tailEnd type="triangle" w="med" len="med"/>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0.35149</cdr:x>
      <cdr:y>0.18317</cdr:y>
    </cdr:from>
    <cdr:to>
      <cdr:x>0.56171</cdr:x>
      <cdr:y>0.29223</cdr:y>
    </cdr:to>
    <cdr:sp macro="" textlink="">
      <cdr:nvSpPr>
        <cdr:cNvPr id="3" name="TextBox 47"/>
        <cdr:cNvSpPr txBox="1"/>
      </cdr:nvSpPr>
      <cdr:spPr>
        <a:xfrm xmlns:a="http://schemas.openxmlformats.org/drawingml/2006/main" rot="20112723">
          <a:off x="1198615" y="361839"/>
          <a:ext cx="716866" cy="21543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smtClean="0">
              <a:latin typeface="+mj-lt"/>
            </a:rPr>
            <a:t>36% CAGR</a:t>
          </a:r>
          <a:endParaRPr lang="en-IN" sz="800"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DF8320-E0CD-4EC9-B8D2-3DB8DA0054E8}" type="datetimeFigureOut">
              <a:rPr lang="en-US" smtClean="0"/>
              <a:pPr/>
              <a:t>17-Jan-15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F2774D-BE58-4864-988F-5A1575D96A7D}" type="slidenum">
              <a:rPr lang="en-US" smtClean="0"/>
              <a:pPr/>
              <a:t>‹#›</a:t>
            </a:fld>
            <a:endParaRPr lang="en-US" dirty="0"/>
          </a:p>
        </p:txBody>
      </p:sp>
    </p:spTree>
    <p:extLst>
      <p:ext uri="{BB962C8B-B14F-4D97-AF65-F5344CB8AC3E}">
        <p14:creationId xmlns:p14="http://schemas.microsoft.com/office/powerpoint/2010/main" val="179005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918CB-FF78-4365-8BEE-A1E89F1D62CA}" type="datetimeFigureOut">
              <a:rPr lang="en-US" smtClean="0"/>
              <a:pPr/>
              <a:t>17-Jan-15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1A28C-6700-4426-B80A-4F85735EE260}" type="slidenum">
              <a:rPr lang="en-US" smtClean="0"/>
              <a:pPr/>
              <a:t>‹#›</a:t>
            </a:fld>
            <a:endParaRPr lang="en-US" dirty="0"/>
          </a:p>
        </p:txBody>
      </p:sp>
    </p:spTree>
    <p:extLst>
      <p:ext uri="{BB962C8B-B14F-4D97-AF65-F5344CB8AC3E}">
        <p14:creationId xmlns:p14="http://schemas.microsoft.com/office/powerpoint/2010/main" val="165381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701A28C-6700-4426-B80A-4F85735EE260}" type="slidenum">
              <a:rPr lang="en-US" smtClean="0"/>
              <a:pPr/>
              <a:t>1</a:t>
            </a:fld>
            <a:endParaRPr lang="en-US" dirty="0"/>
          </a:p>
        </p:txBody>
      </p:sp>
    </p:spTree>
    <p:extLst>
      <p:ext uri="{BB962C8B-B14F-4D97-AF65-F5344CB8AC3E}">
        <p14:creationId xmlns:p14="http://schemas.microsoft.com/office/powerpoint/2010/main" val="275687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701A28C-6700-4426-B80A-4F85735EE260}" type="slidenum">
              <a:rPr lang="en-US" smtClean="0"/>
              <a:pPr/>
              <a:t>3</a:t>
            </a:fld>
            <a:endParaRPr lang="en-US" dirty="0"/>
          </a:p>
        </p:txBody>
      </p:sp>
    </p:spTree>
    <p:extLst>
      <p:ext uri="{BB962C8B-B14F-4D97-AF65-F5344CB8AC3E}">
        <p14:creationId xmlns:p14="http://schemas.microsoft.com/office/powerpoint/2010/main" val="311554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701A28C-6700-4426-B80A-4F85735EE260}" type="slidenum">
              <a:rPr lang="en-US" smtClean="0"/>
              <a:pPr/>
              <a:t>11</a:t>
            </a:fld>
            <a:endParaRPr lang="en-US" dirty="0"/>
          </a:p>
        </p:txBody>
      </p:sp>
    </p:spTree>
    <p:extLst>
      <p:ext uri="{BB962C8B-B14F-4D97-AF65-F5344CB8AC3E}">
        <p14:creationId xmlns:p14="http://schemas.microsoft.com/office/powerpoint/2010/main" val="290565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1A28C-6700-4426-B80A-4F85735EE260}" type="slidenum">
              <a:rPr lang="en-US" smtClean="0"/>
              <a:pPr/>
              <a:t>12</a:t>
            </a:fld>
            <a:endParaRPr lang="en-US" dirty="0"/>
          </a:p>
        </p:txBody>
      </p:sp>
    </p:spTree>
    <p:extLst>
      <p:ext uri="{BB962C8B-B14F-4D97-AF65-F5344CB8AC3E}">
        <p14:creationId xmlns:p14="http://schemas.microsoft.com/office/powerpoint/2010/main" val="26573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1A28C-6700-4426-B80A-4F85735EE260}" type="slidenum">
              <a:rPr lang="en-US" smtClean="0"/>
              <a:pPr/>
              <a:t>24</a:t>
            </a:fld>
            <a:endParaRPr lang="en-US" dirty="0"/>
          </a:p>
        </p:txBody>
      </p:sp>
    </p:spTree>
    <p:extLst>
      <p:ext uri="{BB962C8B-B14F-4D97-AF65-F5344CB8AC3E}">
        <p14:creationId xmlns:p14="http://schemas.microsoft.com/office/powerpoint/2010/main" val="413003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0681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5"/>
          <p:cNvSpPr>
            <a:spLocks noGrp="1"/>
          </p:cNvSpPr>
          <p:nvPr>
            <p:ph type="body" idx="22"/>
          </p:nvPr>
        </p:nvSpPr>
        <p:spPr>
          <a:xfrm>
            <a:off x="265177" y="1123441"/>
            <a:ext cx="1371600" cy="1097280"/>
          </a:xfrm>
          <a:prstGeom prst="rect">
            <a:avLst/>
          </a:prstGeom>
          <a:solidFill>
            <a:schemeClr val="accent1"/>
          </a:solidFill>
          <a:ln w="12700">
            <a:solidFill>
              <a:schemeClr val="accent1"/>
            </a:solidFill>
          </a:ln>
        </p:spPr>
        <p:txBody>
          <a:bodyPr lIns="91440" tIns="91440" rIns="91440" bIns="91440" anchor="ctr"/>
          <a:lstStyle>
            <a:lvl1pPr marL="119063" indent="-119063" algn="ctr">
              <a:buClr>
                <a:srgbClr val="ED1A3B"/>
              </a:buClr>
              <a:buFontTx/>
              <a:buNone/>
              <a:defRPr sz="14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8" name="Text Placeholder 5"/>
          <p:cNvSpPr>
            <a:spLocks noGrp="1"/>
          </p:cNvSpPr>
          <p:nvPr>
            <p:ph type="body" idx="24"/>
          </p:nvPr>
        </p:nvSpPr>
        <p:spPr>
          <a:xfrm>
            <a:off x="265177" y="2360103"/>
            <a:ext cx="1371600" cy="1097280"/>
          </a:xfrm>
          <a:prstGeom prst="rect">
            <a:avLst/>
          </a:prstGeom>
          <a:solidFill>
            <a:schemeClr val="accent1"/>
          </a:solidFill>
          <a:ln w="12700">
            <a:solidFill>
              <a:schemeClr val="accent1"/>
            </a:solidFill>
          </a:ln>
        </p:spPr>
        <p:txBody>
          <a:bodyPr lIns="91440" tIns="91440" rIns="91440" bIns="91440" anchor="ctr"/>
          <a:lstStyle>
            <a:lvl1pPr marL="119063" indent="-119063" algn="ctr">
              <a:buClr>
                <a:srgbClr val="ED1A3B"/>
              </a:buClr>
              <a:buFontTx/>
              <a:buNone/>
              <a:defRPr sz="14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9" name="Text Placeholder 5"/>
          <p:cNvSpPr>
            <a:spLocks noGrp="1"/>
          </p:cNvSpPr>
          <p:nvPr>
            <p:ph type="body" idx="14"/>
          </p:nvPr>
        </p:nvSpPr>
        <p:spPr>
          <a:xfrm>
            <a:off x="265176" y="3658136"/>
            <a:ext cx="4114800" cy="327553"/>
          </a:xfrm>
          <a:prstGeom prst="rect">
            <a:avLst/>
          </a:prstGeom>
          <a:noFill/>
        </p:spPr>
        <p:txBody>
          <a:bodyPr lIns="91440" tIns="91440" rIns="91440" bIns="91440" anchor="ctr"/>
          <a:lstStyle>
            <a:lvl1pPr algn="ct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10" name="Text Placeholder 5"/>
          <p:cNvSpPr>
            <a:spLocks noGrp="1"/>
          </p:cNvSpPr>
          <p:nvPr>
            <p:ph type="body" idx="25"/>
          </p:nvPr>
        </p:nvSpPr>
        <p:spPr>
          <a:xfrm>
            <a:off x="4764024" y="3658136"/>
            <a:ext cx="4114800" cy="327553"/>
          </a:xfrm>
          <a:prstGeom prst="rect">
            <a:avLst/>
          </a:prstGeom>
          <a:noFill/>
        </p:spPr>
        <p:txBody>
          <a:bodyPr lIns="91440" tIns="91440" rIns="91440" bIns="91440" anchor="ctr"/>
          <a:lstStyle>
            <a:lvl1pPr algn="ct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11" name="Picture Placeholder 19"/>
          <p:cNvSpPr>
            <a:spLocks noGrp="1"/>
          </p:cNvSpPr>
          <p:nvPr>
            <p:ph type="pic" sz="quarter" idx="17"/>
          </p:nvPr>
        </p:nvSpPr>
        <p:spPr>
          <a:xfrm>
            <a:off x="265176" y="4061903"/>
            <a:ext cx="4114800" cy="2209800"/>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14" name="SmartArt Placeholder 13"/>
          <p:cNvSpPr>
            <a:spLocks noGrp="1"/>
          </p:cNvSpPr>
          <p:nvPr>
            <p:ph type="dgm" sz="quarter" idx="26"/>
          </p:nvPr>
        </p:nvSpPr>
        <p:spPr>
          <a:xfrm>
            <a:off x="4764024" y="4061901"/>
            <a:ext cx="4114800" cy="736601"/>
          </a:xfrm>
          <a:prstGeom prst="rect">
            <a:avLst/>
          </a:prstGeom>
        </p:spPr>
        <p:txBody>
          <a:bodyPr/>
          <a:lstStyle>
            <a:lvl1pPr algn="ctr">
              <a:buFontTx/>
              <a:buNone/>
              <a:defRPr sz="1100">
                <a:solidFill>
                  <a:schemeClr val="tx1"/>
                </a:solidFill>
                <a:latin typeface="Arial" pitchFamily="34" charset="0"/>
                <a:cs typeface="Arial" pitchFamily="34" charset="0"/>
              </a:defRPr>
            </a:lvl1pPr>
          </a:lstStyle>
          <a:p>
            <a:pPr lvl="0"/>
            <a:r>
              <a:rPr lang="en-US" noProof="0" smtClean="0"/>
              <a:t>Click icon to add SmartArt graphic</a:t>
            </a:r>
            <a:endParaRPr lang="en-US" noProof="0" dirty="0"/>
          </a:p>
        </p:txBody>
      </p:sp>
      <p:sp>
        <p:nvSpPr>
          <p:cNvPr id="19" name="Text Placeholder 5"/>
          <p:cNvSpPr>
            <a:spLocks noGrp="1"/>
          </p:cNvSpPr>
          <p:nvPr>
            <p:ph type="body" idx="29"/>
          </p:nvPr>
        </p:nvSpPr>
        <p:spPr>
          <a:xfrm>
            <a:off x="1786468" y="1123441"/>
            <a:ext cx="3473430" cy="1099642"/>
          </a:xfrm>
          <a:prstGeom prst="rect">
            <a:avLst/>
          </a:prstGeom>
          <a:noFill/>
          <a:ln w="12700">
            <a:solidFill>
              <a:schemeClr val="accent1"/>
            </a:solidFill>
          </a:ln>
        </p:spPr>
        <p:txBody>
          <a:bodyPr lIns="91440" tIns="91440" rIns="91440" bIns="91440" anchor="t"/>
          <a:lstStyle>
            <a:lvl1pPr marL="119063" indent="-119063" algn="l">
              <a:buClr>
                <a:schemeClr val="accent1"/>
              </a:buClr>
              <a:buSzPct val="80000"/>
              <a:buFont typeface="Wingdings" pitchFamily="2" charset="2"/>
              <a:buChar char="§"/>
              <a:defRPr sz="1200" b="0" u="none">
                <a:solidFill>
                  <a:schemeClr val="tx1"/>
                </a:solidFill>
                <a:latin typeface="Arial" pitchFamily="34" charset="0"/>
                <a:cs typeface="Arial" pitchFamily="34" charset="0"/>
              </a:defRPr>
            </a:lvl1pPr>
            <a:lvl2pPr marL="227013" indent="-109538">
              <a:buFont typeface="Arial" panose="020B0604020202020204" pitchFamily="34" charset="0"/>
              <a:buChar char="•"/>
              <a:defRPr sz="1000"/>
            </a:lvl2pPr>
          </a:lstStyle>
          <a:p>
            <a:pPr lvl="0"/>
            <a:r>
              <a:rPr lang="en-US" smtClean="0"/>
              <a:t>Click to edit Master text styles</a:t>
            </a:r>
          </a:p>
          <a:p>
            <a:pPr lvl="1"/>
            <a:r>
              <a:rPr lang="en-US" smtClean="0"/>
              <a:t>Second level</a:t>
            </a:r>
          </a:p>
        </p:txBody>
      </p:sp>
      <p:sp>
        <p:nvSpPr>
          <p:cNvPr id="21" name="Text Placeholder 5"/>
          <p:cNvSpPr>
            <a:spLocks noGrp="1"/>
          </p:cNvSpPr>
          <p:nvPr>
            <p:ph type="body" idx="30"/>
          </p:nvPr>
        </p:nvSpPr>
        <p:spPr>
          <a:xfrm>
            <a:off x="5405394" y="1123441"/>
            <a:ext cx="3473430" cy="1099642"/>
          </a:xfrm>
          <a:prstGeom prst="rect">
            <a:avLst/>
          </a:prstGeom>
          <a:noFill/>
          <a:ln w="12700">
            <a:solidFill>
              <a:schemeClr val="accent1"/>
            </a:solidFill>
          </a:ln>
        </p:spPr>
        <p:txBody>
          <a:bodyPr lIns="91440" tIns="91440" rIns="91440" bIns="91440" anchor="t"/>
          <a:lstStyle>
            <a:lvl1pPr marL="119063" indent="-119063" algn="l">
              <a:buClr>
                <a:schemeClr val="accent1"/>
              </a:buClr>
              <a:buSzPct val="80000"/>
              <a:buFont typeface="Wingdings" pitchFamily="2" charset="2"/>
              <a:buChar char="§"/>
              <a:defRPr sz="1200" b="0" u="none">
                <a:solidFill>
                  <a:schemeClr val="tx1"/>
                </a:solidFill>
                <a:latin typeface="Arial" pitchFamily="34" charset="0"/>
                <a:cs typeface="Arial" pitchFamily="34" charset="0"/>
              </a:defRPr>
            </a:lvl1pPr>
            <a:lvl2pPr marL="227013" indent="-109538">
              <a:buFont typeface="Arial" panose="020B0604020202020204" pitchFamily="34" charset="0"/>
              <a:buChar char="•"/>
              <a:defRPr sz="1000"/>
            </a:lvl2pPr>
          </a:lstStyle>
          <a:p>
            <a:pPr lvl="0"/>
            <a:r>
              <a:rPr lang="en-US" smtClean="0"/>
              <a:t>Click to edit Master text styles</a:t>
            </a:r>
          </a:p>
          <a:p>
            <a:pPr lvl="1"/>
            <a:r>
              <a:rPr lang="en-US" smtClean="0"/>
              <a:t>Second level</a:t>
            </a:r>
          </a:p>
        </p:txBody>
      </p:sp>
      <p:sp>
        <p:nvSpPr>
          <p:cNvPr id="26" name="Text Placeholder 5"/>
          <p:cNvSpPr>
            <a:spLocks noGrp="1"/>
          </p:cNvSpPr>
          <p:nvPr>
            <p:ph type="body" idx="31"/>
          </p:nvPr>
        </p:nvSpPr>
        <p:spPr>
          <a:xfrm>
            <a:off x="1786468" y="2360103"/>
            <a:ext cx="3473430" cy="1099642"/>
          </a:xfrm>
          <a:prstGeom prst="rect">
            <a:avLst/>
          </a:prstGeom>
          <a:noFill/>
          <a:ln w="12700">
            <a:solidFill>
              <a:schemeClr val="accent1"/>
            </a:solidFill>
          </a:ln>
        </p:spPr>
        <p:txBody>
          <a:bodyPr lIns="91440" tIns="91440" rIns="91440" bIns="91440" anchor="t"/>
          <a:lstStyle>
            <a:lvl1pPr marL="119063" indent="-119063" algn="l">
              <a:buClr>
                <a:schemeClr val="accent1"/>
              </a:buClr>
              <a:buSzPct val="80000"/>
              <a:buFont typeface="Wingdings" pitchFamily="2" charset="2"/>
              <a:buChar char="§"/>
              <a:defRPr sz="1200" b="0" u="none">
                <a:solidFill>
                  <a:schemeClr val="tx1"/>
                </a:solidFill>
                <a:latin typeface="Arial" pitchFamily="34" charset="0"/>
                <a:cs typeface="Arial" pitchFamily="34" charset="0"/>
              </a:defRPr>
            </a:lvl1pPr>
            <a:lvl2pPr marL="227013" indent="-109538">
              <a:buFont typeface="Arial" panose="020B0604020202020204" pitchFamily="34" charset="0"/>
              <a:buChar char="•"/>
              <a:defRPr sz="1000"/>
            </a:lvl2pPr>
          </a:lstStyle>
          <a:p>
            <a:pPr lvl="0"/>
            <a:r>
              <a:rPr lang="en-US" smtClean="0"/>
              <a:t>Click to edit Master text styles</a:t>
            </a:r>
          </a:p>
          <a:p>
            <a:pPr lvl="1"/>
            <a:r>
              <a:rPr lang="en-US" smtClean="0"/>
              <a:t>Second level</a:t>
            </a:r>
          </a:p>
        </p:txBody>
      </p:sp>
      <p:sp>
        <p:nvSpPr>
          <p:cNvPr id="27" name="Text Placeholder 5"/>
          <p:cNvSpPr>
            <a:spLocks noGrp="1"/>
          </p:cNvSpPr>
          <p:nvPr>
            <p:ph type="body" idx="32"/>
          </p:nvPr>
        </p:nvSpPr>
        <p:spPr>
          <a:xfrm>
            <a:off x="5405394" y="2360103"/>
            <a:ext cx="3473430" cy="1099642"/>
          </a:xfrm>
          <a:prstGeom prst="rect">
            <a:avLst/>
          </a:prstGeom>
          <a:noFill/>
          <a:ln w="12700">
            <a:solidFill>
              <a:schemeClr val="accent1"/>
            </a:solidFill>
          </a:ln>
        </p:spPr>
        <p:txBody>
          <a:bodyPr lIns="91440" tIns="91440" rIns="91440" bIns="91440" anchor="t"/>
          <a:lstStyle>
            <a:lvl1pPr marL="119063" indent="-119063" algn="l">
              <a:buClr>
                <a:schemeClr val="accent1"/>
              </a:buClr>
              <a:buSzPct val="80000"/>
              <a:buFont typeface="Wingdings" pitchFamily="2" charset="2"/>
              <a:buChar char="§"/>
              <a:defRPr sz="1200" b="0" u="none">
                <a:solidFill>
                  <a:schemeClr val="tx1"/>
                </a:solidFill>
                <a:latin typeface="Arial" pitchFamily="34" charset="0"/>
                <a:cs typeface="Arial" pitchFamily="34" charset="0"/>
              </a:defRPr>
            </a:lvl1pPr>
            <a:lvl2pPr marL="227013" indent="-109538">
              <a:buFont typeface="Arial" panose="020B0604020202020204" pitchFamily="34" charset="0"/>
              <a:buChar char="•"/>
              <a:defRPr sz="1000"/>
            </a:lvl2pPr>
          </a:lstStyle>
          <a:p>
            <a:pPr lvl="0"/>
            <a:r>
              <a:rPr lang="en-US" smtClean="0"/>
              <a:t>Click to edit Master text styles</a:t>
            </a:r>
          </a:p>
          <a:p>
            <a:pPr lvl="1"/>
            <a:r>
              <a:rPr lang="en-US" smtClean="0"/>
              <a:t>Second level</a:t>
            </a:r>
          </a:p>
        </p:txBody>
      </p:sp>
      <p:sp>
        <p:nvSpPr>
          <p:cNvPr id="29" name="Text Placeholder 2"/>
          <p:cNvSpPr>
            <a:spLocks noGrp="1"/>
          </p:cNvSpPr>
          <p:nvPr>
            <p:ph type="body" sz="quarter" idx="33"/>
          </p:nvPr>
        </p:nvSpPr>
        <p:spPr>
          <a:xfrm>
            <a:off x="4764787" y="4882392"/>
            <a:ext cx="4119153" cy="1384183"/>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16"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8882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Freeform 6"/>
          <p:cNvSpPr>
            <a:spLocks/>
          </p:cNvSpPr>
          <p:nvPr userDrawn="1"/>
        </p:nvSpPr>
        <p:spPr bwMode="gray">
          <a:xfrm>
            <a:off x="4441825" y="2246313"/>
            <a:ext cx="328613" cy="2376487"/>
          </a:xfrm>
          <a:custGeom>
            <a:avLst/>
            <a:gdLst>
              <a:gd name="T0" fmla="*/ 0 w 241"/>
              <a:gd name="T1" fmla="*/ 0 h 1441"/>
              <a:gd name="T2" fmla="*/ 0 w 241"/>
              <a:gd name="T3" fmla="*/ 2147483647 h 1441"/>
              <a:gd name="T4" fmla="*/ 2147483647 w 241"/>
              <a:gd name="T5" fmla="*/ 2147483647 h 1441"/>
              <a:gd name="T6" fmla="*/ 0 w 241"/>
              <a:gd name="T7" fmla="*/ 0 h 14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1" h="1441">
                <a:moveTo>
                  <a:pt x="0" y="0"/>
                </a:moveTo>
                <a:lnTo>
                  <a:pt x="0" y="1440"/>
                </a:lnTo>
                <a:lnTo>
                  <a:pt x="240" y="720"/>
                </a:lnTo>
                <a:lnTo>
                  <a:pt x="0" y="0"/>
                </a:lnTo>
              </a:path>
            </a:pathLst>
          </a:custGeom>
          <a:solidFill>
            <a:schemeClr val="tx1"/>
          </a:solidFill>
          <a:ln>
            <a:noFill/>
          </a:ln>
          <a:extLst>
            <a:ext uri="{91240B29-F687-4F45-9708-019B960494DF}">
              <a14:hiddenLine xmlns:a14="http://schemas.microsoft.com/office/drawing/2010/main" w="12700" cap="rnd" cmpd="sng">
                <a:solidFill>
                  <a:srgbClr val="000000"/>
                </a:solidFill>
                <a:prstDash val="solid"/>
                <a:round/>
                <a:headEnd type="none" w="sm" len="sm"/>
                <a:tailEnd type="none" w="sm" len="sm"/>
              </a14:hiddenLine>
            </a:ext>
          </a:extLst>
        </p:spPr>
        <p:txBody>
          <a:bodyPr/>
          <a:lstStyle/>
          <a:p>
            <a:endParaRPr lang="en-US"/>
          </a:p>
        </p:txBody>
      </p:sp>
      <p:sp>
        <p:nvSpPr>
          <p:cNvPr id="6" name="Text Placeholder 5"/>
          <p:cNvSpPr>
            <a:spLocks noGrp="1"/>
          </p:cNvSpPr>
          <p:nvPr>
            <p:ph type="body" idx="22"/>
          </p:nvPr>
        </p:nvSpPr>
        <p:spPr>
          <a:xfrm>
            <a:off x="688514" y="1165386"/>
            <a:ext cx="3474720" cy="457200"/>
          </a:xfrm>
          <a:prstGeom prst="rect">
            <a:avLst/>
          </a:prstGeom>
          <a:solidFill>
            <a:schemeClr val="accent1"/>
          </a:solidFill>
          <a:ln w="12700">
            <a:solidFill>
              <a:schemeClr val="accent1"/>
            </a:solidFill>
          </a:ln>
        </p:spPr>
        <p:txBody>
          <a:bodyPr lIns="91440" tIns="91440" rIns="91440" bIns="91440" anchor="ctr"/>
          <a:lstStyle>
            <a:lvl1pPr marL="119063" indent="-119063" algn="ctr">
              <a:buClr>
                <a:srgbClr val="ED1A3B"/>
              </a:buClr>
              <a:buFontTx/>
              <a:buNone/>
              <a:defRPr sz="16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7" name="Text Placeholder 15"/>
          <p:cNvSpPr>
            <a:spLocks noGrp="1"/>
          </p:cNvSpPr>
          <p:nvPr>
            <p:ph type="body" sz="quarter" idx="23"/>
          </p:nvPr>
        </p:nvSpPr>
        <p:spPr>
          <a:xfrm>
            <a:off x="688514" y="1631056"/>
            <a:ext cx="3474720" cy="4114800"/>
          </a:xfrm>
          <a:prstGeom prst="rect">
            <a:avLst/>
          </a:prstGeom>
          <a:ln w="12700">
            <a:solidFill>
              <a:schemeClr val="accent1"/>
            </a:solidFill>
          </a:ln>
        </p:spPr>
        <p:txBody>
          <a:bodyPr tIns="91440" bIns="91440"/>
          <a:lstStyle>
            <a:lvl1pPr marL="119063" indent="-119063">
              <a:buClr>
                <a:schemeClr val="accent1"/>
              </a:buClr>
              <a:buSzPct val="80000"/>
              <a:buFont typeface="Wingdings" pitchFamily="2" charset="2"/>
              <a:buChar char="§"/>
              <a:defRPr sz="1400">
                <a:solidFill>
                  <a:schemeClr val="tx1"/>
                </a:solidFill>
                <a:latin typeface="Arial" pitchFamily="34" charset="0"/>
                <a:cs typeface="Arial" pitchFamily="34" charset="0"/>
              </a:defRPr>
            </a:lvl1pPr>
            <a:lvl2pPr marL="228600" indent="-109538">
              <a:buClr>
                <a:schemeClr val="tx1"/>
              </a:buClr>
              <a:buSzPct val="80000"/>
              <a:buFont typeface="Arial" pitchFamily="34" charset="0"/>
              <a:buChar char="•"/>
              <a:defRPr sz="1200">
                <a:solidFill>
                  <a:schemeClr val="tx1"/>
                </a:solidFill>
                <a:latin typeface="Arial" pitchFamily="34" charset="0"/>
                <a:cs typeface="Arial" pitchFamily="34" charset="0"/>
              </a:defRPr>
            </a:lvl2pPr>
            <a:lvl3pPr marL="347663" indent="-119063">
              <a:buClr>
                <a:schemeClr val="tx1"/>
              </a:buClr>
              <a:buSzPct val="80000"/>
              <a:buFont typeface="Courier New" pitchFamily="49" charset="0"/>
              <a:buChar char="o"/>
              <a:defRPr sz="1000">
                <a:solidFill>
                  <a:schemeClr val="tx1"/>
                </a:solidFill>
                <a:latin typeface="Arial" pitchFamily="34" charset="0"/>
                <a:cs typeface="Arial" pitchFamily="34" charset="0"/>
              </a:defRPr>
            </a:lvl3pPr>
            <a:lvl4pPr marL="1371600" indent="0">
              <a:buNone/>
              <a:defRPr sz="1100">
                <a:solidFill>
                  <a:srgbClr val="6D6E71"/>
                </a:solidFill>
              </a:defRPr>
            </a:lvl4pPr>
            <a:lvl5pPr>
              <a:defRPr sz="1100">
                <a:solidFill>
                  <a:srgbClr val="6D6E7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Text Placeholder 15"/>
          <p:cNvSpPr>
            <a:spLocks noGrp="1"/>
          </p:cNvSpPr>
          <p:nvPr>
            <p:ph type="body" sz="quarter" idx="25"/>
          </p:nvPr>
        </p:nvSpPr>
        <p:spPr>
          <a:xfrm>
            <a:off x="4947246" y="2062855"/>
            <a:ext cx="3474720" cy="2743200"/>
          </a:xfrm>
          <a:prstGeom prst="rect">
            <a:avLst/>
          </a:prstGeom>
          <a:ln w="12700">
            <a:solidFill>
              <a:schemeClr val="accent1"/>
            </a:solidFill>
          </a:ln>
        </p:spPr>
        <p:txBody>
          <a:bodyPr tIns="91440" bIns="91440"/>
          <a:lstStyle>
            <a:lvl1pPr marL="119063" indent="-119063">
              <a:buClr>
                <a:schemeClr val="accent1"/>
              </a:buClr>
              <a:buSzPct val="80000"/>
              <a:buFont typeface="Wingdings" pitchFamily="2" charset="2"/>
              <a:buChar char="§"/>
              <a:defRPr sz="1400">
                <a:solidFill>
                  <a:schemeClr val="tx1"/>
                </a:solidFill>
                <a:latin typeface="Arial" pitchFamily="34" charset="0"/>
                <a:cs typeface="Arial" pitchFamily="34" charset="0"/>
              </a:defRPr>
            </a:lvl1pPr>
            <a:lvl2pPr marL="228600" indent="-109538">
              <a:buClr>
                <a:schemeClr val="tx1"/>
              </a:buClr>
              <a:buSzPct val="80000"/>
              <a:buFont typeface="Arial" pitchFamily="34" charset="0"/>
              <a:buChar char="•"/>
              <a:defRPr sz="1200">
                <a:solidFill>
                  <a:schemeClr val="tx1"/>
                </a:solidFill>
                <a:latin typeface="Arial" pitchFamily="34" charset="0"/>
                <a:cs typeface="Arial" pitchFamily="34" charset="0"/>
              </a:defRPr>
            </a:lvl2pPr>
            <a:lvl3pPr marL="347663" indent="-119063">
              <a:buClr>
                <a:schemeClr val="tx1"/>
              </a:buClr>
              <a:buSzPct val="80000"/>
              <a:buFont typeface="Courier New" pitchFamily="49" charset="0"/>
              <a:buChar char="o"/>
              <a:defRPr sz="1000">
                <a:solidFill>
                  <a:schemeClr val="tx1"/>
                </a:solidFill>
                <a:latin typeface="Arial" pitchFamily="34" charset="0"/>
                <a:cs typeface="Arial" pitchFamily="34" charset="0"/>
              </a:defRPr>
            </a:lvl3pPr>
            <a:lvl4pPr>
              <a:defRPr sz="1100">
                <a:solidFill>
                  <a:srgbClr val="6D6E71"/>
                </a:solidFill>
              </a:defRPr>
            </a:lvl4pPr>
            <a:lvl5pPr>
              <a:defRPr sz="1100">
                <a:solidFill>
                  <a:srgbClr val="6D6E7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1"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0139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Freeform 6"/>
          <p:cNvSpPr>
            <a:spLocks/>
          </p:cNvSpPr>
          <p:nvPr userDrawn="1"/>
        </p:nvSpPr>
        <p:spPr bwMode="gray">
          <a:xfrm>
            <a:off x="4441825" y="3078163"/>
            <a:ext cx="328613" cy="2376487"/>
          </a:xfrm>
          <a:custGeom>
            <a:avLst/>
            <a:gdLst>
              <a:gd name="T0" fmla="*/ 0 w 241"/>
              <a:gd name="T1" fmla="*/ 0 h 1441"/>
              <a:gd name="T2" fmla="*/ 0 w 241"/>
              <a:gd name="T3" fmla="*/ 2147483647 h 1441"/>
              <a:gd name="T4" fmla="*/ 2147483647 w 241"/>
              <a:gd name="T5" fmla="*/ 2147483647 h 1441"/>
              <a:gd name="T6" fmla="*/ 0 w 241"/>
              <a:gd name="T7" fmla="*/ 0 h 14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1" h="1441">
                <a:moveTo>
                  <a:pt x="0" y="0"/>
                </a:moveTo>
                <a:lnTo>
                  <a:pt x="0" y="1440"/>
                </a:lnTo>
                <a:lnTo>
                  <a:pt x="240" y="720"/>
                </a:lnTo>
                <a:lnTo>
                  <a:pt x="0" y="0"/>
                </a:lnTo>
              </a:path>
            </a:pathLst>
          </a:custGeom>
          <a:solidFill>
            <a:schemeClr val="tx1"/>
          </a:solidFill>
          <a:ln>
            <a:noFill/>
          </a:ln>
          <a:extLst>
            <a:ext uri="{91240B29-F687-4F45-9708-019B960494DF}">
              <a14:hiddenLine xmlns:a14="http://schemas.microsoft.com/office/drawing/2010/main" w="12700" cap="rnd" cmpd="sng">
                <a:solidFill>
                  <a:srgbClr val="000000"/>
                </a:solidFill>
                <a:prstDash val="solid"/>
                <a:round/>
                <a:headEnd type="none" w="sm" len="sm"/>
                <a:tailEnd type="none" w="sm" len="sm"/>
              </a14:hiddenLine>
            </a:ext>
          </a:extLst>
        </p:spPr>
        <p:txBody>
          <a:bodyPr/>
          <a:lstStyle/>
          <a:p>
            <a:endParaRPr lang="en-US"/>
          </a:p>
        </p:txBody>
      </p:sp>
      <p:sp>
        <p:nvSpPr>
          <p:cNvPr id="15" name="Text Placeholder 5"/>
          <p:cNvSpPr>
            <a:spLocks noGrp="1"/>
          </p:cNvSpPr>
          <p:nvPr>
            <p:ph type="body" idx="27"/>
          </p:nvPr>
        </p:nvSpPr>
        <p:spPr>
          <a:xfrm>
            <a:off x="688514" y="2096564"/>
            <a:ext cx="3474720" cy="457200"/>
          </a:xfrm>
          <a:prstGeom prst="rect">
            <a:avLst/>
          </a:prstGeom>
          <a:solidFill>
            <a:schemeClr val="accent1"/>
          </a:solidFill>
          <a:ln w="12700">
            <a:solidFill>
              <a:schemeClr val="accent1"/>
            </a:solidFill>
          </a:ln>
        </p:spPr>
        <p:txBody>
          <a:bodyPr lIns="91440" tIns="91440" rIns="91440" bIns="91440" anchor="ctr"/>
          <a:lstStyle>
            <a:lvl1pPr marL="119063" indent="-119063" algn="ctr">
              <a:buClr>
                <a:srgbClr val="ED1A3B"/>
              </a:buClr>
              <a:buFontTx/>
              <a:buNone/>
              <a:defRPr sz="16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5"/>
          <p:cNvSpPr>
            <a:spLocks noGrp="1"/>
          </p:cNvSpPr>
          <p:nvPr>
            <p:ph type="body" sz="quarter" idx="28"/>
          </p:nvPr>
        </p:nvSpPr>
        <p:spPr>
          <a:xfrm>
            <a:off x="688514" y="2562234"/>
            <a:ext cx="3474720" cy="3503006"/>
          </a:xfrm>
          <a:prstGeom prst="rect">
            <a:avLst/>
          </a:prstGeom>
          <a:ln w="12700">
            <a:solidFill>
              <a:schemeClr val="accent1"/>
            </a:solidFill>
          </a:ln>
        </p:spPr>
        <p:txBody>
          <a:bodyPr tIns="91440" bIns="91440"/>
          <a:lstStyle>
            <a:lvl1pPr marL="119063" indent="-119063">
              <a:buClr>
                <a:schemeClr val="accent1"/>
              </a:buClr>
              <a:buSzPct val="80000"/>
              <a:buFont typeface="Wingdings" pitchFamily="2" charset="2"/>
              <a:buChar char="§"/>
              <a:defRPr sz="1400">
                <a:solidFill>
                  <a:schemeClr val="tx1"/>
                </a:solidFill>
                <a:latin typeface="Arial" pitchFamily="34" charset="0"/>
                <a:cs typeface="Arial" pitchFamily="34" charset="0"/>
              </a:defRPr>
            </a:lvl1pPr>
            <a:lvl2pPr marL="228600" indent="-109538">
              <a:buClr>
                <a:schemeClr val="tx1"/>
              </a:buClr>
              <a:buSzPct val="80000"/>
              <a:buFont typeface="Arial" pitchFamily="34" charset="0"/>
              <a:buChar char="•"/>
              <a:defRPr sz="1200">
                <a:solidFill>
                  <a:schemeClr val="tx1"/>
                </a:solidFill>
                <a:latin typeface="Arial" pitchFamily="34" charset="0"/>
                <a:cs typeface="Arial" pitchFamily="34" charset="0"/>
              </a:defRPr>
            </a:lvl2pPr>
            <a:lvl3pPr marL="347663" indent="-119063">
              <a:buClr>
                <a:schemeClr val="tx1"/>
              </a:buClr>
              <a:buSzPct val="80000"/>
              <a:buFont typeface="Courier New" pitchFamily="49" charset="0"/>
              <a:buChar char="o"/>
              <a:defRPr sz="1000">
                <a:solidFill>
                  <a:schemeClr val="tx1"/>
                </a:solidFill>
                <a:latin typeface="Arial" pitchFamily="34" charset="0"/>
                <a:cs typeface="Arial" pitchFamily="34" charset="0"/>
              </a:defRPr>
            </a:lvl3pPr>
            <a:lvl4pPr marL="1371600" indent="0">
              <a:buNone/>
              <a:defRPr sz="1100">
                <a:solidFill>
                  <a:srgbClr val="6D6E71"/>
                </a:solidFill>
              </a:defRPr>
            </a:lvl4pPr>
            <a:lvl5pPr>
              <a:defRPr sz="1100">
                <a:solidFill>
                  <a:srgbClr val="6D6E7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9" name="Text Placeholder 5"/>
          <p:cNvSpPr>
            <a:spLocks noGrp="1"/>
          </p:cNvSpPr>
          <p:nvPr>
            <p:ph type="body" idx="29"/>
          </p:nvPr>
        </p:nvSpPr>
        <p:spPr>
          <a:xfrm>
            <a:off x="4992066" y="2096564"/>
            <a:ext cx="3474720" cy="457200"/>
          </a:xfrm>
          <a:prstGeom prst="rect">
            <a:avLst/>
          </a:prstGeom>
          <a:solidFill>
            <a:schemeClr val="accent1"/>
          </a:solidFill>
          <a:ln w="12700">
            <a:solidFill>
              <a:schemeClr val="accent1"/>
            </a:solidFill>
          </a:ln>
        </p:spPr>
        <p:txBody>
          <a:bodyPr lIns="91440" tIns="91440" rIns="91440" bIns="91440" anchor="ctr"/>
          <a:lstStyle>
            <a:lvl1pPr marL="119063" indent="-119063" algn="ctr">
              <a:buClr>
                <a:srgbClr val="ED1A3B"/>
              </a:buClr>
              <a:buFontTx/>
              <a:buNone/>
              <a:defRPr sz="16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20" name="Text Placeholder 15"/>
          <p:cNvSpPr>
            <a:spLocks noGrp="1"/>
          </p:cNvSpPr>
          <p:nvPr>
            <p:ph type="body" sz="quarter" idx="30"/>
          </p:nvPr>
        </p:nvSpPr>
        <p:spPr>
          <a:xfrm>
            <a:off x="4992066" y="2562234"/>
            <a:ext cx="3474720" cy="3503006"/>
          </a:xfrm>
          <a:prstGeom prst="rect">
            <a:avLst/>
          </a:prstGeom>
          <a:ln w="12700">
            <a:solidFill>
              <a:schemeClr val="accent1"/>
            </a:solidFill>
          </a:ln>
        </p:spPr>
        <p:txBody>
          <a:bodyPr tIns="91440" bIns="91440"/>
          <a:lstStyle>
            <a:lvl1pPr marL="119063" indent="-119063">
              <a:buClr>
                <a:schemeClr val="accent1"/>
              </a:buClr>
              <a:buSzPct val="80000"/>
              <a:buFont typeface="Wingdings" pitchFamily="2" charset="2"/>
              <a:buChar char="§"/>
              <a:defRPr sz="1400">
                <a:solidFill>
                  <a:schemeClr val="tx1"/>
                </a:solidFill>
                <a:latin typeface="Arial" pitchFamily="34" charset="0"/>
                <a:cs typeface="Arial" pitchFamily="34" charset="0"/>
              </a:defRPr>
            </a:lvl1pPr>
            <a:lvl2pPr marL="228600" indent="-109538">
              <a:buClr>
                <a:schemeClr val="tx1"/>
              </a:buClr>
              <a:buSzPct val="80000"/>
              <a:buFont typeface="Arial" pitchFamily="34" charset="0"/>
              <a:buChar char="•"/>
              <a:defRPr sz="1200">
                <a:solidFill>
                  <a:schemeClr val="tx1"/>
                </a:solidFill>
                <a:latin typeface="Arial" pitchFamily="34" charset="0"/>
                <a:cs typeface="Arial" pitchFamily="34" charset="0"/>
              </a:defRPr>
            </a:lvl2pPr>
            <a:lvl3pPr marL="347663" indent="-119063">
              <a:buClr>
                <a:schemeClr val="tx1"/>
              </a:buClr>
              <a:buSzPct val="80000"/>
              <a:buFont typeface="Courier New" pitchFamily="49" charset="0"/>
              <a:buChar char="o"/>
              <a:defRPr sz="1000">
                <a:solidFill>
                  <a:schemeClr val="tx1"/>
                </a:solidFill>
                <a:latin typeface="Arial" pitchFamily="34" charset="0"/>
                <a:cs typeface="Arial" pitchFamily="34" charset="0"/>
              </a:defRPr>
            </a:lvl3pPr>
            <a:lvl4pPr marL="1371600" indent="0">
              <a:buNone/>
              <a:defRPr sz="1100">
                <a:solidFill>
                  <a:srgbClr val="6D6E71"/>
                </a:solidFill>
              </a:defRPr>
            </a:lvl4pPr>
            <a:lvl5pPr>
              <a:defRPr sz="1100">
                <a:solidFill>
                  <a:srgbClr val="6D6E7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23" name="Text Placeholder 2"/>
          <p:cNvSpPr>
            <a:spLocks noGrp="1"/>
          </p:cNvSpPr>
          <p:nvPr>
            <p:ph type="body" sz="quarter" idx="21"/>
          </p:nvPr>
        </p:nvSpPr>
        <p:spPr>
          <a:xfrm>
            <a:off x="268288" y="1132951"/>
            <a:ext cx="8599487" cy="863629"/>
          </a:xfrm>
          <a:prstGeom prst="rect">
            <a:avLst/>
          </a:prstGeom>
        </p:spPr>
        <p:txBody>
          <a:bodyPr/>
          <a:lstStyle>
            <a:lvl1pPr marL="168275" indent="-168275">
              <a:buClr>
                <a:schemeClr val="accent1"/>
              </a:buClr>
              <a:buSzPct val="80000"/>
              <a:buFont typeface="Wingdings" panose="05000000000000000000" pitchFamily="2" charset="2"/>
              <a:buChar char="§"/>
              <a:defRPr sz="1400">
                <a:solidFill>
                  <a:schemeClr val="tx1"/>
                </a:solidFill>
                <a:latin typeface="+mj-lt"/>
              </a:defRPr>
            </a:lvl1pPr>
            <a:lvl2pPr marL="344488" indent="-176213">
              <a:buClr>
                <a:schemeClr val="tx1"/>
              </a:buClr>
              <a:buSzPct val="80000"/>
              <a:buFont typeface="Arial" panose="020B0604020202020204" pitchFamily="34" charset="0"/>
              <a:buChar char="•"/>
              <a:defRPr sz="12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10"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7387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7" name="Text Placeholder 2"/>
          <p:cNvSpPr>
            <a:spLocks noGrp="1"/>
          </p:cNvSpPr>
          <p:nvPr>
            <p:ph type="body" sz="quarter" idx="21"/>
          </p:nvPr>
        </p:nvSpPr>
        <p:spPr>
          <a:xfrm>
            <a:off x="268288" y="998728"/>
            <a:ext cx="8599487" cy="922352"/>
          </a:xfrm>
          <a:prstGeom prst="rect">
            <a:avLst/>
          </a:prstGeom>
        </p:spPr>
        <p:txBody>
          <a:bodyPr/>
          <a:lstStyle>
            <a:lvl1pPr marL="168275" indent="-168275">
              <a:buClr>
                <a:schemeClr val="accent1"/>
              </a:buClr>
              <a:buSzPct val="80000"/>
              <a:buFont typeface="Wingdings" panose="05000000000000000000" pitchFamily="2" charset="2"/>
              <a:buChar char="§"/>
              <a:defRPr sz="1400">
                <a:solidFill>
                  <a:schemeClr val="tx1"/>
                </a:solidFill>
                <a:latin typeface="+mj-lt"/>
              </a:defRPr>
            </a:lvl1pPr>
            <a:lvl2pPr marL="344488" indent="-176213">
              <a:buClr>
                <a:schemeClr val="tx1"/>
              </a:buClr>
              <a:buSzPct val="80000"/>
              <a:buFont typeface="Arial" panose="020B0604020202020204" pitchFamily="34" charset="0"/>
              <a:buChar char="•"/>
              <a:defRPr sz="12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20" name="Text Placeholder 5"/>
          <p:cNvSpPr>
            <a:spLocks noGrp="1"/>
          </p:cNvSpPr>
          <p:nvPr>
            <p:ph type="body" idx="31"/>
          </p:nvPr>
        </p:nvSpPr>
        <p:spPr>
          <a:xfrm>
            <a:off x="269065" y="2054619"/>
            <a:ext cx="2742583" cy="457200"/>
          </a:xfrm>
          <a:prstGeom prst="rect">
            <a:avLst/>
          </a:prstGeom>
          <a:solidFill>
            <a:schemeClr val="accent1"/>
          </a:solidFill>
          <a:ln w="12700">
            <a:solidFill>
              <a:schemeClr val="accent1"/>
            </a:solidFill>
          </a:ln>
        </p:spPr>
        <p:txBody>
          <a:bodyPr lIns="91440" tIns="91440" rIns="91440" bIns="91440" anchor="ctr"/>
          <a:lstStyle>
            <a:lvl1pPr marL="119063" indent="-119063" algn="ctr">
              <a:buClr>
                <a:srgbClr val="ED1A3B"/>
              </a:buClr>
              <a:buFontTx/>
              <a:buNone/>
              <a:defRPr sz="16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21" name="Text Placeholder 15"/>
          <p:cNvSpPr>
            <a:spLocks noGrp="1"/>
          </p:cNvSpPr>
          <p:nvPr>
            <p:ph type="body" sz="quarter" idx="32"/>
          </p:nvPr>
        </p:nvSpPr>
        <p:spPr>
          <a:xfrm>
            <a:off x="269065" y="2520289"/>
            <a:ext cx="2742583" cy="3301671"/>
          </a:xfrm>
          <a:prstGeom prst="rect">
            <a:avLst/>
          </a:prstGeom>
          <a:ln w="12700">
            <a:solidFill>
              <a:schemeClr val="accent1"/>
            </a:solidFill>
          </a:ln>
        </p:spPr>
        <p:txBody>
          <a:bodyPr tIns="91440" bIns="91440"/>
          <a:lstStyle>
            <a:lvl1pPr marL="119063" indent="-119063">
              <a:buClr>
                <a:schemeClr val="accent1"/>
              </a:buClr>
              <a:buSzPct val="80000"/>
              <a:buFont typeface="Wingdings" pitchFamily="2" charset="2"/>
              <a:buChar char="§"/>
              <a:defRPr sz="1400">
                <a:solidFill>
                  <a:schemeClr val="tx1"/>
                </a:solidFill>
                <a:latin typeface="Arial" pitchFamily="34" charset="0"/>
                <a:cs typeface="Arial" pitchFamily="34" charset="0"/>
              </a:defRPr>
            </a:lvl1pPr>
            <a:lvl2pPr marL="228600" indent="-109538">
              <a:buClr>
                <a:schemeClr val="tx1"/>
              </a:buClr>
              <a:buSzPct val="80000"/>
              <a:buFont typeface="Arial" pitchFamily="34" charset="0"/>
              <a:buChar char="•"/>
              <a:defRPr sz="1200">
                <a:solidFill>
                  <a:schemeClr val="tx1"/>
                </a:solidFill>
                <a:latin typeface="Arial" pitchFamily="34" charset="0"/>
                <a:cs typeface="Arial" pitchFamily="34" charset="0"/>
              </a:defRPr>
            </a:lvl2pPr>
            <a:lvl3pPr marL="347663" indent="-119063">
              <a:buClr>
                <a:schemeClr val="tx1"/>
              </a:buClr>
              <a:buSzPct val="80000"/>
              <a:buFont typeface="Courier New" pitchFamily="49" charset="0"/>
              <a:buChar char="o"/>
              <a:defRPr sz="1000">
                <a:solidFill>
                  <a:schemeClr val="tx1"/>
                </a:solidFill>
                <a:latin typeface="Arial" pitchFamily="34" charset="0"/>
                <a:cs typeface="Arial" pitchFamily="34" charset="0"/>
              </a:defRPr>
            </a:lvl3pPr>
            <a:lvl4pPr marL="1371600" indent="0">
              <a:buNone/>
              <a:defRPr sz="1100">
                <a:solidFill>
                  <a:srgbClr val="6D6E71"/>
                </a:solidFill>
              </a:defRPr>
            </a:lvl4pPr>
            <a:lvl5pPr>
              <a:defRPr sz="1100">
                <a:solidFill>
                  <a:srgbClr val="6D6E7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24" name="Text Placeholder 5"/>
          <p:cNvSpPr>
            <a:spLocks noGrp="1"/>
          </p:cNvSpPr>
          <p:nvPr>
            <p:ph type="body" idx="33"/>
          </p:nvPr>
        </p:nvSpPr>
        <p:spPr>
          <a:xfrm>
            <a:off x="3205212" y="2054619"/>
            <a:ext cx="2742583" cy="457200"/>
          </a:xfrm>
          <a:prstGeom prst="rect">
            <a:avLst/>
          </a:prstGeom>
          <a:solidFill>
            <a:schemeClr val="accent1"/>
          </a:solidFill>
          <a:ln w="12700">
            <a:solidFill>
              <a:schemeClr val="accent1"/>
            </a:solidFill>
          </a:ln>
        </p:spPr>
        <p:txBody>
          <a:bodyPr lIns="91440" tIns="91440" rIns="91440" bIns="91440" anchor="ctr"/>
          <a:lstStyle>
            <a:lvl1pPr marL="119063" indent="-119063" algn="ctr">
              <a:buClr>
                <a:srgbClr val="ED1A3B"/>
              </a:buClr>
              <a:buFontTx/>
              <a:buNone/>
              <a:defRPr sz="16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25" name="Text Placeholder 15"/>
          <p:cNvSpPr>
            <a:spLocks noGrp="1"/>
          </p:cNvSpPr>
          <p:nvPr>
            <p:ph type="body" sz="quarter" idx="34"/>
          </p:nvPr>
        </p:nvSpPr>
        <p:spPr>
          <a:xfrm>
            <a:off x="3205212" y="2520289"/>
            <a:ext cx="2742583" cy="3301671"/>
          </a:xfrm>
          <a:prstGeom prst="rect">
            <a:avLst/>
          </a:prstGeom>
          <a:ln w="12700">
            <a:solidFill>
              <a:schemeClr val="accent1"/>
            </a:solidFill>
          </a:ln>
        </p:spPr>
        <p:txBody>
          <a:bodyPr tIns="91440" bIns="91440"/>
          <a:lstStyle>
            <a:lvl1pPr marL="119063" indent="-119063">
              <a:buClr>
                <a:schemeClr val="accent1"/>
              </a:buClr>
              <a:buSzPct val="80000"/>
              <a:buFont typeface="Wingdings" pitchFamily="2" charset="2"/>
              <a:buChar char="§"/>
              <a:defRPr sz="1400">
                <a:solidFill>
                  <a:schemeClr val="tx1"/>
                </a:solidFill>
                <a:latin typeface="Arial" pitchFamily="34" charset="0"/>
                <a:cs typeface="Arial" pitchFamily="34" charset="0"/>
              </a:defRPr>
            </a:lvl1pPr>
            <a:lvl2pPr marL="228600" indent="-109538">
              <a:buClr>
                <a:schemeClr val="tx1"/>
              </a:buClr>
              <a:buSzPct val="80000"/>
              <a:buFont typeface="Arial" pitchFamily="34" charset="0"/>
              <a:buChar char="•"/>
              <a:defRPr sz="1200">
                <a:solidFill>
                  <a:schemeClr val="tx1"/>
                </a:solidFill>
                <a:latin typeface="Arial" pitchFamily="34" charset="0"/>
                <a:cs typeface="Arial" pitchFamily="34" charset="0"/>
              </a:defRPr>
            </a:lvl2pPr>
            <a:lvl3pPr marL="347663" indent="-119063">
              <a:buClr>
                <a:schemeClr val="tx1"/>
              </a:buClr>
              <a:buSzPct val="80000"/>
              <a:buFont typeface="Courier New" pitchFamily="49" charset="0"/>
              <a:buChar char="o"/>
              <a:defRPr sz="1000">
                <a:solidFill>
                  <a:schemeClr val="tx1"/>
                </a:solidFill>
                <a:latin typeface="Arial" pitchFamily="34" charset="0"/>
                <a:cs typeface="Arial" pitchFamily="34" charset="0"/>
              </a:defRPr>
            </a:lvl3pPr>
            <a:lvl4pPr marL="1371600" indent="0">
              <a:buNone/>
              <a:defRPr sz="1100">
                <a:solidFill>
                  <a:srgbClr val="6D6E71"/>
                </a:solidFill>
              </a:defRPr>
            </a:lvl4pPr>
            <a:lvl5pPr>
              <a:defRPr sz="1100">
                <a:solidFill>
                  <a:srgbClr val="6D6E7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28" name="Text Placeholder 5"/>
          <p:cNvSpPr>
            <a:spLocks noGrp="1"/>
          </p:cNvSpPr>
          <p:nvPr>
            <p:ph type="body" idx="35"/>
          </p:nvPr>
        </p:nvSpPr>
        <p:spPr>
          <a:xfrm>
            <a:off x="6132970" y="2054619"/>
            <a:ext cx="2742583" cy="457200"/>
          </a:xfrm>
          <a:prstGeom prst="rect">
            <a:avLst/>
          </a:prstGeom>
          <a:solidFill>
            <a:schemeClr val="accent1"/>
          </a:solidFill>
          <a:ln w="12700">
            <a:solidFill>
              <a:schemeClr val="accent1"/>
            </a:solidFill>
          </a:ln>
        </p:spPr>
        <p:txBody>
          <a:bodyPr lIns="91440" tIns="91440" rIns="91440" bIns="91440" anchor="ctr"/>
          <a:lstStyle>
            <a:lvl1pPr marL="119063" indent="-119063" algn="ctr">
              <a:buClr>
                <a:srgbClr val="ED1A3B"/>
              </a:buClr>
              <a:buFontTx/>
              <a:buNone/>
              <a:defRPr sz="16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29" name="Text Placeholder 15"/>
          <p:cNvSpPr>
            <a:spLocks noGrp="1"/>
          </p:cNvSpPr>
          <p:nvPr>
            <p:ph type="body" sz="quarter" idx="36"/>
          </p:nvPr>
        </p:nvSpPr>
        <p:spPr>
          <a:xfrm>
            <a:off x="6132970" y="2520289"/>
            <a:ext cx="2742583" cy="3301671"/>
          </a:xfrm>
          <a:prstGeom prst="rect">
            <a:avLst/>
          </a:prstGeom>
          <a:ln w="12700">
            <a:solidFill>
              <a:schemeClr val="accent1"/>
            </a:solidFill>
          </a:ln>
        </p:spPr>
        <p:txBody>
          <a:bodyPr tIns="91440" bIns="91440"/>
          <a:lstStyle>
            <a:lvl1pPr marL="119063" indent="-119063">
              <a:buClr>
                <a:schemeClr val="accent1"/>
              </a:buClr>
              <a:buSzPct val="80000"/>
              <a:buFont typeface="Wingdings" pitchFamily="2" charset="2"/>
              <a:buChar char="§"/>
              <a:defRPr sz="1400">
                <a:solidFill>
                  <a:schemeClr val="tx1"/>
                </a:solidFill>
                <a:latin typeface="Arial" pitchFamily="34" charset="0"/>
                <a:cs typeface="Arial" pitchFamily="34" charset="0"/>
              </a:defRPr>
            </a:lvl1pPr>
            <a:lvl2pPr marL="228600" indent="-109538">
              <a:buClr>
                <a:schemeClr val="tx1"/>
              </a:buClr>
              <a:buSzPct val="80000"/>
              <a:buFont typeface="Arial" pitchFamily="34" charset="0"/>
              <a:buChar char="•"/>
              <a:defRPr sz="1200">
                <a:solidFill>
                  <a:schemeClr val="tx1"/>
                </a:solidFill>
                <a:latin typeface="Arial" pitchFamily="34" charset="0"/>
                <a:cs typeface="Arial" pitchFamily="34" charset="0"/>
              </a:defRPr>
            </a:lvl2pPr>
            <a:lvl3pPr marL="347663" indent="-119063">
              <a:buClr>
                <a:schemeClr val="tx1"/>
              </a:buClr>
              <a:buSzPct val="80000"/>
              <a:buFont typeface="Courier New" pitchFamily="49" charset="0"/>
              <a:buChar char="o"/>
              <a:defRPr sz="1000">
                <a:solidFill>
                  <a:schemeClr val="tx1"/>
                </a:solidFill>
                <a:latin typeface="Arial" pitchFamily="34" charset="0"/>
                <a:cs typeface="Arial" pitchFamily="34" charset="0"/>
              </a:defRPr>
            </a:lvl3pPr>
            <a:lvl4pPr marL="1371600" indent="0">
              <a:buNone/>
              <a:defRPr sz="1100">
                <a:solidFill>
                  <a:srgbClr val="6D6E71"/>
                </a:solidFill>
              </a:defRPr>
            </a:lvl4pPr>
            <a:lvl5pPr>
              <a:defRPr sz="1100">
                <a:solidFill>
                  <a:srgbClr val="6D6E7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2"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6085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Text Placeholder 5"/>
          <p:cNvSpPr>
            <a:spLocks noGrp="1"/>
          </p:cNvSpPr>
          <p:nvPr>
            <p:ph type="body" idx="14"/>
          </p:nvPr>
        </p:nvSpPr>
        <p:spPr>
          <a:xfrm>
            <a:off x="4672584" y="1124661"/>
            <a:ext cx="4206240" cy="4772800"/>
          </a:xfrm>
          <a:prstGeom prst="rect">
            <a:avLst/>
          </a:prstGeom>
          <a:noFill/>
          <a:ln w="12700">
            <a:solidFill>
              <a:schemeClr val="accent1"/>
            </a:solidFill>
          </a:ln>
        </p:spPr>
        <p:txBody>
          <a:bodyPr lIns="91440" tIns="91440" rIns="91440" bIns="91440" anchor="ctr"/>
          <a:lstStyle>
            <a:lvl1pPr algn="ctr">
              <a:buFontTx/>
              <a:buNone/>
              <a:defRPr sz="28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11" name="Picture Placeholder 19"/>
          <p:cNvSpPr>
            <a:spLocks noGrp="1"/>
          </p:cNvSpPr>
          <p:nvPr>
            <p:ph type="pic" sz="quarter" idx="17"/>
          </p:nvPr>
        </p:nvSpPr>
        <p:spPr>
          <a:xfrm>
            <a:off x="265176" y="1124661"/>
            <a:ext cx="4206240" cy="4766226"/>
          </a:xfrm>
          <a:prstGeom prst="rect">
            <a:avLst/>
          </a:prstGeom>
          <a:ln w="12700">
            <a:solidFill>
              <a:schemeClr val="accent1"/>
            </a:solidFill>
          </a:ln>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6"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1065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1" name="Picture Placeholder 19"/>
          <p:cNvSpPr>
            <a:spLocks noGrp="1"/>
          </p:cNvSpPr>
          <p:nvPr>
            <p:ph type="pic" sz="quarter" idx="17"/>
          </p:nvPr>
        </p:nvSpPr>
        <p:spPr>
          <a:xfrm>
            <a:off x="562063" y="1107882"/>
            <a:ext cx="8019874" cy="4638577"/>
          </a:xfrm>
          <a:prstGeom prst="rect">
            <a:avLst/>
          </a:prstGeom>
          <a:ln w="12700">
            <a:noFill/>
          </a:ln>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5"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1904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665233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7" name="Text Placeholder 2"/>
          <p:cNvSpPr>
            <a:spLocks noGrp="1"/>
          </p:cNvSpPr>
          <p:nvPr>
            <p:ph type="body" sz="quarter" idx="17"/>
          </p:nvPr>
        </p:nvSpPr>
        <p:spPr>
          <a:xfrm>
            <a:off x="268288" y="1107784"/>
            <a:ext cx="8599487" cy="5075238"/>
          </a:xfrm>
          <a:prstGeom prst="rect">
            <a:avLst/>
          </a:prstGeom>
        </p:spPr>
        <p:txBody>
          <a:bodyPr/>
          <a:lstStyle>
            <a:lvl1pPr marL="227013" indent="-227013">
              <a:buClr>
                <a:schemeClr val="accent1"/>
              </a:buClr>
              <a:buSzPct val="80000"/>
              <a:buFont typeface="Wingdings" panose="05000000000000000000" pitchFamily="2" charset="2"/>
              <a:buChar char="§"/>
              <a:defRPr sz="1800">
                <a:solidFill>
                  <a:schemeClr val="tx1"/>
                </a:solidFill>
              </a:defRPr>
            </a:lvl1pPr>
            <a:lvl2pPr marL="461963" indent="-234950">
              <a:buSzPct val="80000"/>
              <a:buFont typeface="Arial" panose="020B0604020202020204" pitchFamily="34" charset="0"/>
              <a:buChar char="•"/>
              <a:defRPr sz="1600">
                <a:solidFill>
                  <a:schemeClr val="tx1"/>
                </a:solidFill>
              </a:defRPr>
            </a:lvl2pPr>
            <a:lvl3pPr marL="687388" indent="-225425">
              <a:buSzPct val="60000"/>
              <a:buFont typeface="Courier New" panose="02070309020205020404" pitchFamily="49" charset="0"/>
              <a:buChar char="o"/>
              <a:defRPr sz="1400">
                <a:solidFill>
                  <a:schemeClr val="tx1"/>
                </a:solidFill>
              </a:defRPr>
            </a:lvl3pPr>
            <a:lvl4pPr marL="914400" indent="-227013">
              <a:buSzPct val="80000"/>
              <a:defRPr sz="1200">
                <a:solidFill>
                  <a:schemeClr val="tx1"/>
                </a:solidFill>
              </a:defRPr>
            </a:lvl4pPr>
            <a:lvl5pPr marL="1141413" indent="-227013">
              <a:buSzPct val="80000"/>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333639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403229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69005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70736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55423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72955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45338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81598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493493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83975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5"/>
          <p:cNvSpPr>
            <a:spLocks noGrp="1"/>
          </p:cNvSpPr>
          <p:nvPr>
            <p:ph type="body" idx="45"/>
          </p:nvPr>
        </p:nvSpPr>
        <p:spPr>
          <a:xfrm>
            <a:off x="1667921" y="1253064"/>
            <a:ext cx="2560320" cy="304801"/>
          </a:xfrm>
          <a:prstGeom prst="rect">
            <a:avLst/>
          </a:prstGeom>
          <a:noFill/>
        </p:spPr>
        <p:txBody>
          <a:bodyPr lIns="45720" tIns="45720" rIns="45720" bIns="45720" anchor="ctr"/>
          <a:lstStyle>
            <a:lvl1pPr marL="119063" indent="-119063" algn="l">
              <a:spcBef>
                <a:spcPts val="50"/>
              </a:spcBef>
              <a:buClr>
                <a:srgbClr val="ED1A3B"/>
              </a:buCl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5" name="Text Placeholder 5"/>
          <p:cNvSpPr>
            <a:spLocks noGrp="1"/>
          </p:cNvSpPr>
          <p:nvPr>
            <p:ph type="body" idx="51"/>
          </p:nvPr>
        </p:nvSpPr>
        <p:spPr>
          <a:xfrm>
            <a:off x="1667921" y="1523999"/>
            <a:ext cx="2560320" cy="347133"/>
          </a:xfrm>
          <a:prstGeom prst="rect">
            <a:avLst/>
          </a:prstGeom>
          <a:noFill/>
        </p:spPr>
        <p:txBody>
          <a:bodyPr lIns="45720" tIns="45720" rIns="45720" bIns="45720" anchor="t"/>
          <a:lstStyle>
            <a:lvl1pPr marL="119063" indent="-119063" algn="l">
              <a:spcBef>
                <a:spcPts val="50"/>
              </a:spcBef>
              <a:buClr>
                <a:srgbClr val="ED1A3B"/>
              </a:buClr>
              <a:buFontTx/>
              <a:buNone/>
              <a:defRPr sz="900" b="0" u="none">
                <a:solidFill>
                  <a:schemeClr val="tx1"/>
                </a:solidFill>
                <a:latin typeface="Arial" pitchFamily="34" charset="0"/>
                <a:cs typeface="Arial" pitchFamily="34" charset="0"/>
              </a:defRPr>
            </a:lvl1pPr>
          </a:lstStyle>
          <a:p>
            <a:pPr lvl="0"/>
            <a:r>
              <a:rPr lang="en-US" smtClean="0"/>
              <a:t>Click to edit Master text styles</a:t>
            </a:r>
          </a:p>
        </p:txBody>
      </p:sp>
      <p:sp>
        <p:nvSpPr>
          <p:cNvPr id="6" name="Text Placeholder 5"/>
          <p:cNvSpPr>
            <a:spLocks noGrp="1"/>
          </p:cNvSpPr>
          <p:nvPr>
            <p:ph type="body" idx="52"/>
          </p:nvPr>
        </p:nvSpPr>
        <p:spPr>
          <a:xfrm>
            <a:off x="1667921" y="1938867"/>
            <a:ext cx="2560320" cy="745068"/>
          </a:xfrm>
          <a:prstGeom prst="rect">
            <a:avLst/>
          </a:prstGeom>
          <a:noFill/>
        </p:spPr>
        <p:txBody>
          <a:bodyPr lIns="45720" tIns="45720" rIns="45720" bIns="45720" anchor="t"/>
          <a:lstStyle>
            <a:lvl1pPr marL="119063" indent="-119063" algn="l">
              <a:spcBef>
                <a:spcPts val="50"/>
              </a:spcBef>
              <a:buClr>
                <a:srgbClr val="ED1A3B"/>
              </a:buClr>
              <a:buFontTx/>
              <a:buNone/>
              <a:defRPr sz="900" b="0" u="none">
                <a:solidFill>
                  <a:schemeClr val="tx1"/>
                </a:solidFill>
                <a:latin typeface="Arial" pitchFamily="34" charset="0"/>
                <a:cs typeface="Arial" pitchFamily="34" charset="0"/>
              </a:defRPr>
            </a:lvl1pPr>
          </a:lstStyle>
          <a:p>
            <a:pPr lvl="0"/>
            <a:r>
              <a:rPr lang="en-US" smtClean="0"/>
              <a:t>Click to edit Master text styles</a:t>
            </a:r>
          </a:p>
        </p:txBody>
      </p:sp>
      <p:sp>
        <p:nvSpPr>
          <p:cNvPr id="13" name="Text Placeholder 5"/>
          <p:cNvSpPr>
            <a:spLocks noGrp="1"/>
          </p:cNvSpPr>
          <p:nvPr>
            <p:ph type="body" idx="54"/>
          </p:nvPr>
        </p:nvSpPr>
        <p:spPr>
          <a:xfrm>
            <a:off x="6156110" y="1253064"/>
            <a:ext cx="2560320" cy="304801"/>
          </a:xfrm>
          <a:prstGeom prst="rect">
            <a:avLst/>
          </a:prstGeom>
          <a:noFill/>
        </p:spPr>
        <p:txBody>
          <a:bodyPr lIns="45720" tIns="45720" rIns="45720" bIns="45720" anchor="ctr"/>
          <a:lstStyle>
            <a:lvl1pPr marL="119063" indent="-119063" algn="l">
              <a:spcBef>
                <a:spcPts val="50"/>
              </a:spcBef>
              <a:buClr>
                <a:srgbClr val="ED1A3B"/>
              </a:buCl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14" name="Text Placeholder 5"/>
          <p:cNvSpPr>
            <a:spLocks noGrp="1"/>
          </p:cNvSpPr>
          <p:nvPr>
            <p:ph type="body" idx="55"/>
          </p:nvPr>
        </p:nvSpPr>
        <p:spPr>
          <a:xfrm>
            <a:off x="6156110" y="1523999"/>
            <a:ext cx="2560320" cy="347133"/>
          </a:xfrm>
          <a:prstGeom prst="rect">
            <a:avLst/>
          </a:prstGeom>
          <a:noFill/>
        </p:spPr>
        <p:txBody>
          <a:bodyPr lIns="45720" tIns="45720" rIns="45720" bIns="45720" anchor="t"/>
          <a:lstStyle>
            <a:lvl1pPr marL="119063" indent="-119063" algn="l">
              <a:spcBef>
                <a:spcPts val="50"/>
              </a:spcBef>
              <a:buClr>
                <a:srgbClr val="ED1A3B"/>
              </a:buClr>
              <a:buFontTx/>
              <a:buNone/>
              <a:defRPr sz="900" b="0" u="none">
                <a:solidFill>
                  <a:schemeClr val="tx1"/>
                </a:solidFill>
                <a:latin typeface="Arial" pitchFamily="34" charset="0"/>
                <a:cs typeface="Arial" pitchFamily="34" charset="0"/>
              </a:defRPr>
            </a:lvl1pPr>
          </a:lstStyle>
          <a:p>
            <a:pPr lvl="0"/>
            <a:r>
              <a:rPr lang="en-US" smtClean="0"/>
              <a:t>Click to edit Master text styles</a:t>
            </a:r>
          </a:p>
        </p:txBody>
      </p:sp>
      <p:sp>
        <p:nvSpPr>
          <p:cNvPr id="15" name="Text Placeholder 5"/>
          <p:cNvSpPr>
            <a:spLocks noGrp="1"/>
          </p:cNvSpPr>
          <p:nvPr>
            <p:ph type="body" idx="56"/>
          </p:nvPr>
        </p:nvSpPr>
        <p:spPr>
          <a:xfrm>
            <a:off x="6156110" y="1938867"/>
            <a:ext cx="2560320" cy="745068"/>
          </a:xfrm>
          <a:prstGeom prst="rect">
            <a:avLst/>
          </a:prstGeom>
          <a:noFill/>
        </p:spPr>
        <p:txBody>
          <a:bodyPr lIns="45720" tIns="45720" rIns="45720" bIns="45720" anchor="t"/>
          <a:lstStyle>
            <a:lvl1pPr marL="119063" indent="-119063" algn="l">
              <a:spcBef>
                <a:spcPts val="50"/>
              </a:spcBef>
              <a:buClr>
                <a:srgbClr val="ED1A3B"/>
              </a:buClr>
              <a:buFontTx/>
              <a:buNone/>
              <a:defRPr sz="900" b="0" u="none">
                <a:solidFill>
                  <a:schemeClr val="tx1"/>
                </a:solidFill>
                <a:latin typeface="Arial" pitchFamily="34" charset="0"/>
                <a:cs typeface="Arial" pitchFamily="34" charset="0"/>
              </a:defRPr>
            </a:lvl1pPr>
          </a:lstStyle>
          <a:p>
            <a:pPr lvl="0"/>
            <a:r>
              <a:rPr lang="en-US" smtClean="0"/>
              <a:t>Click to edit Master text styles</a:t>
            </a:r>
          </a:p>
        </p:txBody>
      </p:sp>
      <p:sp>
        <p:nvSpPr>
          <p:cNvPr id="34" name="Text Placeholder 5"/>
          <p:cNvSpPr>
            <a:spLocks noGrp="1"/>
          </p:cNvSpPr>
          <p:nvPr>
            <p:ph type="body" idx="58"/>
          </p:nvPr>
        </p:nvSpPr>
        <p:spPr>
          <a:xfrm>
            <a:off x="1667921" y="3768199"/>
            <a:ext cx="2560320" cy="304801"/>
          </a:xfrm>
          <a:prstGeom prst="rect">
            <a:avLst/>
          </a:prstGeom>
          <a:noFill/>
        </p:spPr>
        <p:txBody>
          <a:bodyPr lIns="45720" tIns="45720" rIns="45720" bIns="45720" anchor="ctr"/>
          <a:lstStyle>
            <a:lvl1pPr marL="119063" indent="-119063" algn="l">
              <a:spcBef>
                <a:spcPts val="50"/>
              </a:spcBef>
              <a:buClr>
                <a:srgbClr val="ED1A3B"/>
              </a:buCl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35" name="Text Placeholder 5"/>
          <p:cNvSpPr>
            <a:spLocks noGrp="1"/>
          </p:cNvSpPr>
          <p:nvPr>
            <p:ph type="body" idx="59"/>
          </p:nvPr>
        </p:nvSpPr>
        <p:spPr>
          <a:xfrm>
            <a:off x="1667921" y="4039134"/>
            <a:ext cx="2560320" cy="347133"/>
          </a:xfrm>
          <a:prstGeom prst="rect">
            <a:avLst/>
          </a:prstGeom>
          <a:noFill/>
        </p:spPr>
        <p:txBody>
          <a:bodyPr lIns="45720" tIns="45720" rIns="45720" bIns="45720" anchor="t"/>
          <a:lstStyle>
            <a:lvl1pPr marL="119063" indent="-119063" algn="l">
              <a:spcBef>
                <a:spcPts val="50"/>
              </a:spcBef>
              <a:buClr>
                <a:srgbClr val="ED1A3B"/>
              </a:buClr>
              <a:buFontTx/>
              <a:buNone/>
              <a:defRPr sz="900" b="0" u="none">
                <a:solidFill>
                  <a:schemeClr val="tx1"/>
                </a:solidFill>
                <a:latin typeface="Arial" pitchFamily="34" charset="0"/>
                <a:cs typeface="Arial" pitchFamily="34" charset="0"/>
              </a:defRPr>
            </a:lvl1pPr>
          </a:lstStyle>
          <a:p>
            <a:pPr lvl="0"/>
            <a:r>
              <a:rPr lang="en-US" smtClean="0"/>
              <a:t>Click to edit Master text styles</a:t>
            </a:r>
          </a:p>
        </p:txBody>
      </p:sp>
      <p:sp>
        <p:nvSpPr>
          <p:cNvPr id="36" name="Text Placeholder 5"/>
          <p:cNvSpPr>
            <a:spLocks noGrp="1"/>
          </p:cNvSpPr>
          <p:nvPr>
            <p:ph type="body" idx="60"/>
          </p:nvPr>
        </p:nvSpPr>
        <p:spPr>
          <a:xfrm>
            <a:off x="1667921" y="4454002"/>
            <a:ext cx="2560320" cy="745068"/>
          </a:xfrm>
          <a:prstGeom prst="rect">
            <a:avLst/>
          </a:prstGeom>
          <a:noFill/>
        </p:spPr>
        <p:txBody>
          <a:bodyPr lIns="45720" tIns="45720" rIns="45720" bIns="45720" anchor="t"/>
          <a:lstStyle>
            <a:lvl1pPr marL="119063" indent="-119063" algn="l">
              <a:spcBef>
                <a:spcPts val="50"/>
              </a:spcBef>
              <a:buClr>
                <a:srgbClr val="ED1A3B"/>
              </a:buClr>
              <a:buFontTx/>
              <a:buNone/>
              <a:defRPr sz="900" b="0" u="none">
                <a:solidFill>
                  <a:schemeClr val="tx1"/>
                </a:solidFill>
                <a:latin typeface="Arial" pitchFamily="34" charset="0"/>
                <a:cs typeface="Arial" pitchFamily="34" charset="0"/>
              </a:defRPr>
            </a:lvl1pPr>
          </a:lstStyle>
          <a:p>
            <a:pPr lvl="0"/>
            <a:r>
              <a:rPr lang="en-US" smtClean="0"/>
              <a:t>Click to edit Master text styles</a:t>
            </a:r>
          </a:p>
        </p:txBody>
      </p:sp>
      <p:sp>
        <p:nvSpPr>
          <p:cNvPr id="38" name="Text Placeholder 5"/>
          <p:cNvSpPr>
            <a:spLocks noGrp="1"/>
          </p:cNvSpPr>
          <p:nvPr>
            <p:ph type="body" idx="62"/>
          </p:nvPr>
        </p:nvSpPr>
        <p:spPr>
          <a:xfrm>
            <a:off x="6156110" y="3768199"/>
            <a:ext cx="2560320" cy="304801"/>
          </a:xfrm>
          <a:prstGeom prst="rect">
            <a:avLst/>
          </a:prstGeom>
          <a:noFill/>
        </p:spPr>
        <p:txBody>
          <a:bodyPr lIns="45720" tIns="45720" rIns="45720" bIns="45720" anchor="ctr"/>
          <a:lstStyle>
            <a:lvl1pPr marL="119063" indent="-119063" algn="l">
              <a:spcBef>
                <a:spcPts val="50"/>
              </a:spcBef>
              <a:buClr>
                <a:srgbClr val="ED1A3B"/>
              </a:buCl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39" name="Text Placeholder 5"/>
          <p:cNvSpPr>
            <a:spLocks noGrp="1"/>
          </p:cNvSpPr>
          <p:nvPr>
            <p:ph type="body" idx="63"/>
          </p:nvPr>
        </p:nvSpPr>
        <p:spPr>
          <a:xfrm>
            <a:off x="6156110" y="4039134"/>
            <a:ext cx="2560320" cy="347133"/>
          </a:xfrm>
          <a:prstGeom prst="rect">
            <a:avLst/>
          </a:prstGeom>
          <a:noFill/>
        </p:spPr>
        <p:txBody>
          <a:bodyPr lIns="45720" tIns="45720" rIns="45720" bIns="45720" anchor="t"/>
          <a:lstStyle>
            <a:lvl1pPr marL="119063" indent="-119063" algn="l">
              <a:spcBef>
                <a:spcPts val="50"/>
              </a:spcBef>
              <a:buClr>
                <a:srgbClr val="ED1A3B"/>
              </a:buClr>
              <a:buFontTx/>
              <a:buNone/>
              <a:defRPr sz="900" b="0" u="none">
                <a:solidFill>
                  <a:schemeClr val="tx1"/>
                </a:solidFill>
                <a:latin typeface="Arial" pitchFamily="34" charset="0"/>
                <a:cs typeface="Arial" pitchFamily="34" charset="0"/>
              </a:defRPr>
            </a:lvl1pPr>
          </a:lstStyle>
          <a:p>
            <a:pPr lvl="0"/>
            <a:r>
              <a:rPr lang="en-US" smtClean="0"/>
              <a:t>Click to edit Master text styles</a:t>
            </a:r>
          </a:p>
        </p:txBody>
      </p:sp>
      <p:sp>
        <p:nvSpPr>
          <p:cNvPr id="40" name="Text Placeholder 5"/>
          <p:cNvSpPr>
            <a:spLocks noGrp="1"/>
          </p:cNvSpPr>
          <p:nvPr>
            <p:ph type="body" idx="64"/>
          </p:nvPr>
        </p:nvSpPr>
        <p:spPr>
          <a:xfrm>
            <a:off x="6156110" y="4454002"/>
            <a:ext cx="2560320" cy="745068"/>
          </a:xfrm>
          <a:prstGeom prst="rect">
            <a:avLst/>
          </a:prstGeom>
          <a:noFill/>
        </p:spPr>
        <p:txBody>
          <a:bodyPr lIns="45720" tIns="45720" rIns="45720" bIns="45720" anchor="t"/>
          <a:lstStyle>
            <a:lvl1pPr marL="119063" indent="-119063" algn="l">
              <a:spcBef>
                <a:spcPts val="50"/>
              </a:spcBef>
              <a:buClr>
                <a:srgbClr val="ED1A3B"/>
              </a:buClr>
              <a:buFontTx/>
              <a:buNone/>
              <a:defRPr sz="900" b="0" u="none">
                <a:solidFill>
                  <a:schemeClr val="tx1"/>
                </a:solidFill>
                <a:latin typeface="Arial" pitchFamily="34" charset="0"/>
                <a:cs typeface="Arial" pitchFamily="34" charset="0"/>
              </a:defRPr>
            </a:lvl1pPr>
          </a:lstStyle>
          <a:p>
            <a:pPr lvl="0"/>
            <a:r>
              <a:rPr lang="en-US" smtClean="0"/>
              <a:t>Click to edit Master text styles</a:t>
            </a:r>
          </a:p>
        </p:txBody>
      </p:sp>
      <p:sp>
        <p:nvSpPr>
          <p:cNvPr id="20" name="Text Placeholder 5"/>
          <p:cNvSpPr>
            <a:spLocks noGrp="1"/>
          </p:cNvSpPr>
          <p:nvPr>
            <p:ph type="body" idx="10"/>
          </p:nvPr>
        </p:nvSpPr>
        <p:spPr>
          <a:xfrm>
            <a:off x="265176" y="6443135"/>
            <a:ext cx="3858091" cy="228600"/>
          </a:xfrm>
          <a:prstGeom prst="rect">
            <a:avLst/>
          </a:prstGeom>
        </p:spPr>
        <p:txBody>
          <a:bodyPr lIns="91440" tIns="91440" rIns="91440" bIns="91440" anchor="ctr"/>
          <a:lstStyle>
            <a:lvl1pPr>
              <a:buFontTx/>
              <a:buNone/>
              <a:defRPr sz="900" u="none">
                <a:solidFill>
                  <a:schemeClr val="bg1"/>
                </a:solidFill>
                <a:latin typeface="Arial" pitchFamily="34" charset="0"/>
                <a:cs typeface="Arial" pitchFamily="34" charset="0"/>
              </a:defRPr>
            </a:lvl1pPr>
          </a:lstStyle>
          <a:p>
            <a:pPr lvl="0"/>
            <a:r>
              <a:rPr lang="en-US" smtClean="0"/>
              <a:t>Click to edit Master text styles</a:t>
            </a:r>
          </a:p>
        </p:txBody>
      </p:sp>
      <p:sp>
        <p:nvSpPr>
          <p:cNvPr id="21" name="Picture Placeholder 7"/>
          <p:cNvSpPr>
            <a:spLocks noGrp="1"/>
          </p:cNvSpPr>
          <p:nvPr>
            <p:ph type="pic" sz="quarter" idx="65"/>
          </p:nvPr>
        </p:nvSpPr>
        <p:spPr>
          <a:xfrm>
            <a:off x="377825" y="1284288"/>
            <a:ext cx="1198563" cy="1382712"/>
          </a:xfrm>
          <a:prstGeom prst="rect">
            <a:avLst/>
          </a:prstGeom>
          <a:ln w="28575">
            <a:solidFill>
              <a:schemeClr val="accent1"/>
            </a:solidFill>
          </a:ln>
        </p:spPr>
        <p:txBody>
          <a:bodyPr anchor="ctr"/>
          <a:lstStyle>
            <a:lvl1pPr marL="0" indent="0" algn="ctr">
              <a:buFontTx/>
              <a:buNone/>
              <a:defRPr sz="1300">
                <a:latin typeface="Arial" panose="020B0604020202020204" pitchFamily="34" charset="0"/>
                <a:cs typeface="Arial" panose="020B0604020202020204" pitchFamily="34" charset="0"/>
              </a:defRPr>
            </a:lvl1pPr>
          </a:lstStyle>
          <a:p>
            <a:pPr lvl="0"/>
            <a:r>
              <a:rPr lang="en-US" noProof="0" smtClean="0"/>
              <a:t>Click icon to add picture</a:t>
            </a:r>
            <a:endParaRPr lang="en-US" noProof="0"/>
          </a:p>
        </p:txBody>
      </p:sp>
      <p:sp>
        <p:nvSpPr>
          <p:cNvPr id="22" name="Picture Placeholder 7"/>
          <p:cNvSpPr>
            <a:spLocks noGrp="1"/>
          </p:cNvSpPr>
          <p:nvPr>
            <p:ph type="pic" sz="quarter" idx="66"/>
          </p:nvPr>
        </p:nvSpPr>
        <p:spPr>
          <a:xfrm>
            <a:off x="4866966" y="1284288"/>
            <a:ext cx="1198563" cy="1382712"/>
          </a:xfrm>
          <a:prstGeom prst="rect">
            <a:avLst/>
          </a:prstGeom>
          <a:ln w="28575">
            <a:solidFill>
              <a:schemeClr val="accent1"/>
            </a:solidFill>
          </a:ln>
        </p:spPr>
        <p:txBody>
          <a:bodyPr anchor="ctr"/>
          <a:lstStyle>
            <a:lvl1pPr marL="0" indent="0" algn="ctr">
              <a:buFontTx/>
              <a:buNone/>
              <a:defRPr sz="1300">
                <a:latin typeface="Arial" panose="020B0604020202020204" pitchFamily="34" charset="0"/>
                <a:cs typeface="Arial" panose="020B0604020202020204" pitchFamily="34" charset="0"/>
              </a:defRPr>
            </a:lvl1pPr>
          </a:lstStyle>
          <a:p>
            <a:pPr lvl="0"/>
            <a:r>
              <a:rPr lang="en-US" noProof="0" smtClean="0"/>
              <a:t>Click icon to add picture</a:t>
            </a:r>
            <a:endParaRPr lang="en-US" noProof="0"/>
          </a:p>
        </p:txBody>
      </p:sp>
      <p:sp>
        <p:nvSpPr>
          <p:cNvPr id="23" name="Picture Placeholder 7"/>
          <p:cNvSpPr>
            <a:spLocks noGrp="1"/>
          </p:cNvSpPr>
          <p:nvPr>
            <p:ph type="pic" sz="quarter" idx="67"/>
          </p:nvPr>
        </p:nvSpPr>
        <p:spPr>
          <a:xfrm>
            <a:off x="377825" y="3798894"/>
            <a:ext cx="1198563" cy="1382712"/>
          </a:xfrm>
          <a:prstGeom prst="rect">
            <a:avLst/>
          </a:prstGeom>
          <a:ln w="28575">
            <a:solidFill>
              <a:schemeClr val="accent1"/>
            </a:solidFill>
          </a:ln>
        </p:spPr>
        <p:txBody>
          <a:bodyPr anchor="ctr"/>
          <a:lstStyle>
            <a:lvl1pPr marL="0" indent="0" algn="ctr">
              <a:buFontTx/>
              <a:buNone/>
              <a:defRPr sz="1300">
                <a:latin typeface="Arial" panose="020B0604020202020204" pitchFamily="34" charset="0"/>
                <a:cs typeface="Arial" panose="020B0604020202020204" pitchFamily="34" charset="0"/>
              </a:defRPr>
            </a:lvl1pPr>
          </a:lstStyle>
          <a:p>
            <a:pPr lvl="0"/>
            <a:r>
              <a:rPr lang="en-US" noProof="0" smtClean="0"/>
              <a:t>Click icon to add picture</a:t>
            </a:r>
            <a:endParaRPr lang="en-US" noProof="0"/>
          </a:p>
        </p:txBody>
      </p:sp>
      <p:sp>
        <p:nvSpPr>
          <p:cNvPr id="24" name="Picture Placeholder 7"/>
          <p:cNvSpPr>
            <a:spLocks noGrp="1"/>
          </p:cNvSpPr>
          <p:nvPr>
            <p:ph type="pic" sz="quarter" idx="68"/>
          </p:nvPr>
        </p:nvSpPr>
        <p:spPr>
          <a:xfrm>
            <a:off x="4866966" y="3798894"/>
            <a:ext cx="1198563" cy="1382712"/>
          </a:xfrm>
          <a:prstGeom prst="rect">
            <a:avLst/>
          </a:prstGeom>
          <a:ln w="28575">
            <a:solidFill>
              <a:schemeClr val="accent1"/>
            </a:solidFill>
          </a:ln>
        </p:spPr>
        <p:txBody>
          <a:bodyPr anchor="ctr"/>
          <a:lstStyle>
            <a:lvl1pPr marL="0" indent="0" algn="ctr">
              <a:buFontTx/>
              <a:buNone/>
              <a:defRPr sz="1300">
                <a:latin typeface="Arial" panose="020B0604020202020204" pitchFamily="34" charset="0"/>
                <a:cs typeface="Arial" panose="020B0604020202020204" pitchFamily="34" charset="0"/>
              </a:defRPr>
            </a:lvl1pPr>
          </a:lstStyle>
          <a:p>
            <a:pPr lvl="0"/>
            <a:r>
              <a:rPr lang="en-US" noProof="0" smtClean="0"/>
              <a:t>Click icon to add picture</a:t>
            </a:r>
            <a:endParaRPr lang="en-US" noProof="0"/>
          </a:p>
        </p:txBody>
      </p:sp>
      <p:sp>
        <p:nvSpPr>
          <p:cNvPr id="25"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762718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9"/>
          <p:cNvSpPr>
            <a:spLocks noChangeArrowheads="1"/>
          </p:cNvSpPr>
          <p:nvPr userDrawn="1">
            <p:custDataLst>
              <p:tags r:id="rId1"/>
            </p:custDataLst>
          </p:nvPr>
        </p:nvSpPr>
        <p:spPr bwMode="gray">
          <a:xfrm>
            <a:off x="187325" y="2949575"/>
            <a:ext cx="4904792" cy="3829050"/>
          </a:xfrm>
          <a:custGeom>
            <a:avLst/>
            <a:gdLst>
              <a:gd name="T0" fmla="*/ 4537779 w 4259840"/>
              <a:gd name="T1" fmla="*/ 3324215 h 2132777"/>
              <a:gd name="T2" fmla="*/ 174846 w 4259840"/>
              <a:gd name="T3" fmla="*/ 3324215 h 2132777"/>
              <a:gd name="T4" fmla="*/ 51212 w 4259840"/>
              <a:gd name="T5" fmla="*/ 3249284 h 2132777"/>
              <a:gd name="T6" fmla="*/ 0 w 4259840"/>
              <a:gd name="T7" fmla="*/ 3068386 h 2132777"/>
              <a:gd name="T8" fmla="*/ 0 w 4259840"/>
              <a:gd name="T9" fmla="*/ 0 h 2132777"/>
              <a:gd name="T10" fmla="*/ 0 60000 65536"/>
              <a:gd name="T11" fmla="*/ 0 60000 65536"/>
              <a:gd name="T12" fmla="*/ 0 60000 65536"/>
              <a:gd name="T13" fmla="*/ 0 60000 65536"/>
              <a:gd name="T14" fmla="*/ 0 60000 65536"/>
              <a:gd name="T15" fmla="*/ 0 w 4259840"/>
              <a:gd name="T16" fmla="*/ 0 h 2132777"/>
              <a:gd name="T17" fmla="*/ 4259840 w 4259840"/>
              <a:gd name="T18" fmla="*/ 2132777 h 2132777"/>
            </a:gdLst>
            <a:ahLst/>
            <a:cxnLst>
              <a:cxn ang="T10">
                <a:pos x="T0" y="T1"/>
              </a:cxn>
              <a:cxn ang="T11">
                <a:pos x="T2" y="T3"/>
              </a:cxn>
              <a:cxn ang="T12">
                <a:pos x="T4" y="T5"/>
              </a:cxn>
              <a:cxn ang="T13">
                <a:pos x="T6" y="T7"/>
              </a:cxn>
              <a:cxn ang="T14">
                <a:pos x="T8" y="T9"/>
              </a:cxn>
            </a:cxnLst>
            <a:rect l="T15" t="T16" r="T17" b="T18"/>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lIns="182880" tIns="0" rIns="182880" bIns="18288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000" b="1" dirty="0" smtClean="0">
                <a:solidFill>
                  <a:schemeClr val="bg1"/>
                </a:solidFill>
              </a:rPr>
              <a:t>About Prime Focus Limited</a:t>
            </a:r>
          </a:p>
          <a:p>
            <a:pPr>
              <a:defRPr/>
            </a:pPr>
            <a:r>
              <a:rPr lang="en-US" sz="700" dirty="0" smtClean="0">
                <a:solidFill>
                  <a:schemeClr val="bg1"/>
                </a:solidFill>
              </a:rPr>
              <a:t> </a:t>
            </a:r>
          </a:p>
          <a:p>
            <a:pPr>
              <a:defRPr/>
            </a:pPr>
            <a:r>
              <a:rPr lang="en-US" sz="800" dirty="0" smtClean="0">
                <a:solidFill>
                  <a:schemeClr val="bg1"/>
                </a:solidFill>
              </a:rPr>
              <a:t>Prime Focus Limited (PFL), the world’s largest media services powerhouse employs over 5,500 professionals in 16 cities across 4 continents and 7 time zones. We provide end-to-end creative and technology services including visual effects, stereo 3D conversion, animation, post-production, Digital Intermediate (DI), equipment rental, hybrid cloud-enabled Media ERP technology and cloud media services to Studios, Broadcast, Advertising and Media industries. </a:t>
            </a:r>
          </a:p>
          <a:p>
            <a:pPr>
              <a:defRPr/>
            </a:pPr>
            <a:endParaRPr lang="en-US" sz="800" dirty="0" smtClean="0">
              <a:solidFill>
                <a:schemeClr val="bg1"/>
              </a:solidFill>
            </a:endParaRPr>
          </a:p>
          <a:p>
            <a:pPr>
              <a:defRPr/>
            </a:pPr>
            <a:r>
              <a:rPr lang="en-US" sz="800" dirty="0" smtClean="0">
                <a:solidFill>
                  <a:schemeClr val="bg1"/>
                </a:solidFill>
              </a:rPr>
              <a:t>Prime Focus is behind path breaking technologies like CLEAR™ (Hybrid Cloud technology enabled Media ERP platform), Primetime Emmy® award-winning DAX Digital Dailies® and View-D™ (stereoscopic 2D to 3D conversion). Leveraging our Global Digital Pipeline and pioneering delivery model </a:t>
            </a:r>
            <a:r>
              <a:rPr lang="en-US" sz="800" dirty="0" err="1" smtClean="0">
                <a:solidFill>
                  <a:schemeClr val="bg1"/>
                </a:solidFill>
              </a:rPr>
              <a:t>WorldSourcing</a:t>
            </a:r>
            <a:r>
              <a:rPr lang="en-US" sz="800" dirty="0" smtClean="0">
                <a:solidFill>
                  <a:schemeClr val="bg1"/>
                </a:solidFill>
              </a:rPr>
              <a:t>® we partner content creators at every stage of the process ensuring creative enablement, work flow efficiencies and cost optimization. </a:t>
            </a:r>
          </a:p>
          <a:p>
            <a:pPr>
              <a:defRPr/>
            </a:pPr>
            <a:endParaRPr lang="en-US" sz="800" dirty="0" smtClean="0">
              <a:solidFill>
                <a:schemeClr val="bg1"/>
              </a:solidFill>
            </a:endParaRPr>
          </a:p>
          <a:p>
            <a:pPr>
              <a:defRPr/>
            </a:pPr>
            <a:r>
              <a:rPr lang="en-US" sz="800" dirty="0" smtClean="0">
                <a:solidFill>
                  <a:schemeClr val="bg1"/>
                </a:solidFill>
              </a:rPr>
              <a:t>The first quarter of 2014 has seen a spate of M&amp;As: Prime Focus Technologies acquired DAX, a leading provider of cloud-based production workflow and media asset management applications; Prime Focus World merged with Double Negative, one of the world’s foremost providers of visual effects; and </a:t>
            </a:r>
          </a:p>
          <a:p>
            <a:pPr>
              <a:defRPr/>
            </a:pPr>
            <a:r>
              <a:rPr lang="en-US" sz="800" dirty="0" smtClean="0">
                <a:solidFill>
                  <a:schemeClr val="bg1"/>
                </a:solidFill>
              </a:rPr>
              <a:t>Reliance </a:t>
            </a:r>
            <a:r>
              <a:rPr lang="en-US" sz="800" dirty="0" err="1" smtClean="0">
                <a:solidFill>
                  <a:schemeClr val="bg1"/>
                </a:solidFill>
              </a:rPr>
              <a:t>MediaWorks</a:t>
            </a:r>
            <a:r>
              <a:rPr lang="en-US" sz="800" dirty="0" smtClean="0">
                <a:solidFill>
                  <a:schemeClr val="bg1"/>
                </a:solidFill>
              </a:rPr>
              <a:t> merged their global film and media services business with Prime Focus Limited. </a:t>
            </a:r>
          </a:p>
          <a:p>
            <a:pPr>
              <a:defRPr/>
            </a:pPr>
            <a:endParaRPr lang="en-US" sz="800" dirty="0" smtClean="0">
              <a:solidFill>
                <a:schemeClr val="bg1"/>
              </a:solidFill>
            </a:endParaRPr>
          </a:p>
          <a:p>
            <a:pPr>
              <a:defRPr/>
            </a:pPr>
            <a:r>
              <a:rPr lang="en-US" sz="800" dirty="0" smtClean="0">
                <a:solidFill>
                  <a:schemeClr val="bg1"/>
                </a:solidFill>
              </a:rPr>
              <a:t>Listed on the BSE and NSE of India, Prime Focus has operations in Bangalore, Beijing, Cape Town, Chandigarh, Delhi, Goa, Hyderabad, Johannesburg, Kolkata, London, Los Angeles, Mumbai, New York, Singapore, Toronto and Vancouver. </a:t>
            </a:r>
          </a:p>
          <a:p>
            <a:pPr>
              <a:defRPr/>
            </a:pPr>
            <a:endParaRPr lang="en-US" sz="800" dirty="0" smtClean="0">
              <a:solidFill>
                <a:schemeClr val="bg1"/>
              </a:solidFill>
            </a:endParaRPr>
          </a:p>
          <a:p>
            <a:pPr>
              <a:defRPr/>
            </a:pPr>
            <a:r>
              <a:rPr lang="en-US" sz="900" b="1" dirty="0" smtClean="0">
                <a:solidFill>
                  <a:schemeClr val="bg1"/>
                </a:solidFill>
              </a:rPr>
              <a:t>For more details</a:t>
            </a:r>
          </a:p>
          <a:p>
            <a:pPr>
              <a:defRPr/>
            </a:pPr>
            <a:r>
              <a:rPr lang="en-US" sz="800" b="1" u="sng" dirty="0" smtClean="0">
                <a:solidFill>
                  <a:schemeClr val="bg1"/>
                </a:solidFill>
              </a:rPr>
              <a:t>www.primefocusltd.com</a:t>
            </a:r>
          </a:p>
          <a:p>
            <a:pPr>
              <a:defRPr/>
            </a:pPr>
            <a:r>
              <a:rPr lang="en-US" sz="800" b="1" u="sng" dirty="0" smtClean="0">
                <a:solidFill>
                  <a:schemeClr val="bg1"/>
                </a:solidFill>
              </a:rPr>
              <a:t>www.primefocusworld.com</a:t>
            </a:r>
          </a:p>
          <a:p>
            <a:pPr>
              <a:defRPr/>
            </a:pPr>
            <a:r>
              <a:rPr lang="en-US" sz="800" b="1" u="sng" dirty="0" smtClean="0">
                <a:solidFill>
                  <a:schemeClr val="bg1"/>
                </a:solidFill>
              </a:rPr>
              <a:t>www.primefocustechnologies.com</a:t>
            </a:r>
          </a:p>
          <a:p>
            <a:pPr>
              <a:defRPr/>
            </a:pPr>
            <a:r>
              <a:rPr lang="en-US" sz="800" b="1" u="sng" dirty="0" smtClean="0">
                <a:solidFill>
                  <a:schemeClr val="bg1"/>
                </a:solidFill>
              </a:rPr>
              <a:t>www.primefocusgroup.com</a:t>
            </a:r>
          </a:p>
          <a:p>
            <a:pPr>
              <a:defRPr/>
            </a:pPr>
            <a:endParaRPr lang="en-US" sz="800" dirty="0" smtClean="0">
              <a:solidFill>
                <a:schemeClr val="bg1"/>
              </a:solidFill>
            </a:endParaRPr>
          </a:p>
          <a:p>
            <a:pPr>
              <a:defRPr/>
            </a:pPr>
            <a:r>
              <a:rPr lang="en-US" sz="700" dirty="0" smtClean="0">
                <a:solidFill>
                  <a:schemeClr val="bg1"/>
                </a:solidFill>
              </a:rPr>
              <a:t> </a:t>
            </a:r>
          </a:p>
        </p:txBody>
      </p:sp>
      <p:grpSp>
        <p:nvGrpSpPr>
          <p:cNvPr id="3" name="Group 54"/>
          <p:cNvGrpSpPr>
            <a:grpSpLocks/>
          </p:cNvGrpSpPr>
          <p:nvPr userDrawn="1">
            <p:custDataLst>
              <p:tags r:id="rId2"/>
            </p:custDataLst>
          </p:nvPr>
        </p:nvGrpSpPr>
        <p:grpSpPr bwMode="auto">
          <a:xfrm>
            <a:off x="5494338" y="3543300"/>
            <a:ext cx="3454400" cy="1978025"/>
            <a:chOff x="-6346827" y="2366962"/>
            <a:chExt cx="5613401" cy="3281362"/>
          </a:xfrm>
        </p:grpSpPr>
        <p:grpSp>
          <p:nvGrpSpPr>
            <p:cNvPr id="4" name="Group 205"/>
            <p:cNvGrpSpPr>
              <a:grpSpLocks/>
            </p:cNvGrpSpPr>
            <p:nvPr/>
          </p:nvGrpSpPr>
          <p:grpSpPr bwMode="auto">
            <a:xfrm>
              <a:off x="-6170628" y="2415925"/>
              <a:ext cx="5135577" cy="3196886"/>
              <a:chOff x="-3887" y="1522"/>
              <a:chExt cx="3235" cy="2014"/>
            </a:xfrm>
          </p:grpSpPr>
          <p:sp>
            <p:nvSpPr>
              <p:cNvPr id="99" name="Freeform 5"/>
              <p:cNvSpPr>
                <a:spLocks noEditPoints="1"/>
              </p:cNvSpPr>
              <p:nvPr/>
            </p:nvSpPr>
            <p:spPr bwMode="auto">
              <a:xfrm>
                <a:off x="-2017" y="3069"/>
                <a:ext cx="137" cy="3"/>
              </a:xfrm>
              <a:custGeom>
                <a:avLst/>
                <a:gdLst>
                  <a:gd name="T0" fmla="*/ 324 w 58"/>
                  <a:gd name="T1" fmla="*/ 9 h 1"/>
                  <a:gd name="T2" fmla="*/ 324 w 58"/>
                  <a:gd name="T3" fmla="*/ 0 h 1"/>
                  <a:gd name="T4" fmla="*/ 0 w 58"/>
                  <a:gd name="T5" fmla="*/ 0 h 1"/>
                  <a:gd name="T6" fmla="*/ 0 w 58"/>
                  <a:gd name="T7" fmla="*/ 9 h 1"/>
                  <a:gd name="T8" fmla="*/ 324 w 58"/>
                  <a:gd name="T9" fmla="*/ 0 h 1"/>
                  <a:gd name="T10" fmla="*/ 324 w 5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
                    <a:moveTo>
                      <a:pt x="58" y="1"/>
                    </a:moveTo>
                    <a:cubicBezTo>
                      <a:pt x="58" y="0"/>
                      <a:pt x="58" y="0"/>
                      <a:pt x="58" y="0"/>
                    </a:cubicBezTo>
                    <a:moveTo>
                      <a:pt x="0" y="0"/>
                    </a:moveTo>
                    <a:cubicBezTo>
                      <a:pt x="0" y="1"/>
                      <a:pt x="0" y="1"/>
                      <a:pt x="0" y="1"/>
                    </a:cubicBezTo>
                    <a:moveTo>
                      <a:pt x="58" y="0"/>
                    </a:moveTo>
                    <a:cubicBezTo>
                      <a:pt x="58" y="0"/>
                      <a:pt x="58" y="0"/>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6"/>
              <p:cNvSpPr>
                <a:spLocks/>
              </p:cNvSpPr>
              <p:nvPr/>
            </p:nvSpPr>
            <p:spPr bwMode="auto">
              <a:xfrm>
                <a:off x="-2718" y="2861"/>
                <a:ext cx="12" cy="2"/>
              </a:xfrm>
              <a:custGeom>
                <a:avLst/>
                <a:gdLst>
                  <a:gd name="T0" fmla="*/ 29 w 5"/>
                  <a:gd name="T1" fmla="*/ 0 h 1"/>
                  <a:gd name="T2" fmla="*/ 0 w 5"/>
                  <a:gd name="T3" fmla="*/ 0 h 1"/>
                  <a:gd name="T4" fmla="*/ 0 w 5"/>
                  <a:gd name="T5" fmla="*/ 4 h 1"/>
                  <a:gd name="T6" fmla="*/ 29 w 5"/>
                  <a:gd name="T7" fmla="*/ 4 h 1"/>
                  <a:gd name="T8" fmla="*/ 29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0"/>
                    </a:moveTo>
                    <a:cubicBezTo>
                      <a:pt x="0" y="0"/>
                      <a:pt x="0" y="0"/>
                      <a:pt x="0" y="0"/>
                    </a:cubicBezTo>
                    <a:cubicBezTo>
                      <a:pt x="0" y="1"/>
                      <a:pt x="0" y="1"/>
                      <a:pt x="0" y="1"/>
                    </a:cubicBezTo>
                    <a:cubicBezTo>
                      <a:pt x="5" y="1"/>
                      <a:pt x="5" y="1"/>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7"/>
              <p:cNvSpPr>
                <a:spLocks/>
              </p:cNvSpPr>
              <p:nvPr/>
            </p:nvSpPr>
            <p:spPr bwMode="auto">
              <a:xfrm>
                <a:off x="-1028" y="2861"/>
                <a:ext cx="1" cy="2"/>
              </a:xfrm>
              <a:custGeom>
                <a:avLst/>
                <a:gdLst>
                  <a:gd name="T0" fmla="*/ 0 w 1"/>
                  <a:gd name="T1" fmla="*/ 0 h 1"/>
                  <a:gd name="T2" fmla="*/ 0 w 1"/>
                  <a:gd name="T3" fmla="*/ 4 h 1"/>
                  <a:gd name="T4" fmla="*/ 0 w 1"/>
                  <a:gd name="T5" fmla="*/ 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0" y="1"/>
                      <a:pt x="0" y="1"/>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8"/>
              <p:cNvSpPr>
                <a:spLocks noEditPoints="1"/>
              </p:cNvSpPr>
              <p:nvPr/>
            </p:nvSpPr>
            <p:spPr bwMode="auto">
              <a:xfrm>
                <a:off x="-2197" y="2223"/>
                <a:ext cx="1257" cy="3"/>
              </a:xfrm>
              <a:custGeom>
                <a:avLst/>
                <a:gdLst>
                  <a:gd name="T0" fmla="*/ 0 w 531"/>
                  <a:gd name="T1" fmla="*/ 0 h 1"/>
                  <a:gd name="T2" fmla="*/ 0 w 531"/>
                  <a:gd name="T3" fmla="*/ 0 h 1"/>
                  <a:gd name="T4" fmla="*/ 0 w 531"/>
                  <a:gd name="T5" fmla="*/ 9 h 1"/>
                  <a:gd name="T6" fmla="*/ 0 w 531"/>
                  <a:gd name="T7" fmla="*/ 0 h 1"/>
                  <a:gd name="T8" fmla="*/ 1288 w 531"/>
                  <a:gd name="T9" fmla="*/ 0 h 1"/>
                  <a:gd name="T10" fmla="*/ 1278 w 531"/>
                  <a:gd name="T11" fmla="*/ 0 h 1"/>
                  <a:gd name="T12" fmla="*/ 1278 w 531"/>
                  <a:gd name="T13" fmla="*/ 9 h 1"/>
                  <a:gd name="T14" fmla="*/ 1288 w 531"/>
                  <a:gd name="T15" fmla="*/ 9 h 1"/>
                  <a:gd name="T16" fmla="*/ 1288 w 531"/>
                  <a:gd name="T17" fmla="*/ 0 h 1"/>
                  <a:gd name="T18" fmla="*/ 2415 w 531"/>
                  <a:gd name="T19" fmla="*/ 0 h 1"/>
                  <a:gd name="T20" fmla="*/ 2386 w 531"/>
                  <a:gd name="T21" fmla="*/ 0 h 1"/>
                  <a:gd name="T22" fmla="*/ 2386 w 531"/>
                  <a:gd name="T23" fmla="*/ 9 h 1"/>
                  <a:gd name="T24" fmla="*/ 2415 w 531"/>
                  <a:gd name="T25" fmla="*/ 9 h 1"/>
                  <a:gd name="T26" fmla="*/ 2415 w 531"/>
                  <a:gd name="T27" fmla="*/ 0 h 1"/>
                  <a:gd name="T28" fmla="*/ 2476 w 531"/>
                  <a:gd name="T29" fmla="*/ 0 h 1"/>
                  <a:gd name="T30" fmla="*/ 2443 w 531"/>
                  <a:gd name="T31" fmla="*/ 0 h 1"/>
                  <a:gd name="T32" fmla="*/ 2443 w 531"/>
                  <a:gd name="T33" fmla="*/ 9 h 1"/>
                  <a:gd name="T34" fmla="*/ 2476 w 531"/>
                  <a:gd name="T35" fmla="*/ 9 h 1"/>
                  <a:gd name="T36" fmla="*/ 2476 w 531"/>
                  <a:gd name="T37" fmla="*/ 0 h 1"/>
                  <a:gd name="T38" fmla="*/ 2590 w 531"/>
                  <a:gd name="T39" fmla="*/ 0 h 1"/>
                  <a:gd name="T40" fmla="*/ 2566 w 531"/>
                  <a:gd name="T41" fmla="*/ 0 h 1"/>
                  <a:gd name="T42" fmla="*/ 2573 w 531"/>
                  <a:gd name="T43" fmla="*/ 9 h 1"/>
                  <a:gd name="T44" fmla="*/ 2590 w 531"/>
                  <a:gd name="T45" fmla="*/ 9 h 1"/>
                  <a:gd name="T46" fmla="*/ 2590 w 531"/>
                  <a:gd name="T47" fmla="*/ 0 h 1"/>
                  <a:gd name="T48" fmla="*/ 2971 w 531"/>
                  <a:gd name="T49" fmla="*/ 0 h 1"/>
                  <a:gd name="T50" fmla="*/ 2971 w 531"/>
                  <a:gd name="T51" fmla="*/ 0 h 1"/>
                  <a:gd name="T52" fmla="*/ 2971 w 531"/>
                  <a:gd name="T53" fmla="*/ 9 h 1"/>
                  <a:gd name="T54" fmla="*/ 2976 w 531"/>
                  <a:gd name="T55" fmla="*/ 9 h 1"/>
                  <a:gd name="T56" fmla="*/ 2971 w 53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1" h="1">
                    <a:moveTo>
                      <a:pt x="0" y="0"/>
                    </a:moveTo>
                    <a:cubicBezTo>
                      <a:pt x="0" y="0"/>
                      <a:pt x="0" y="0"/>
                      <a:pt x="0" y="0"/>
                    </a:cubicBezTo>
                    <a:cubicBezTo>
                      <a:pt x="0" y="1"/>
                      <a:pt x="0" y="1"/>
                      <a:pt x="0" y="1"/>
                    </a:cubicBezTo>
                    <a:cubicBezTo>
                      <a:pt x="0" y="0"/>
                      <a:pt x="0" y="0"/>
                      <a:pt x="0" y="0"/>
                    </a:cubicBezTo>
                    <a:moveTo>
                      <a:pt x="230" y="0"/>
                    </a:moveTo>
                    <a:cubicBezTo>
                      <a:pt x="228" y="0"/>
                      <a:pt x="228" y="0"/>
                      <a:pt x="228" y="0"/>
                    </a:cubicBezTo>
                    <a:cubicBezTo>
                      <a:pt x="228" y="1"/>
                      <a:pt x="228" y="1"/>
                      <a:pt x="228" y="1"/>
                    </a:cubicBezTo>
                    <a:cubicBezTo>
                      <a:pt x="230" y="1"/>
                      <a:pt x="230" y="1"/>
                      <a:pt x="230" y="1"/>
                    </a:cubicBezTo>
                    <a:cubicBezTo>
                      <a:pt x="230" y="0"/>
                      <a:pt x="230" y="0"/>
                      <a:pt x="230"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6" y="0"/>
                      <a:pt x="436" y="0"/>
                      <a:pt x="436" y="0"/>
                    </a:cubicBezTo>
                    <a:cubicBezTo>
                      <a:pt x="436" y="1"/>
                      <a:pt x="436" y="1"/>
                      <a:pt x="436" y="1"/>
                    </a:cubicBezTo>
                    <a:cubicBezTo>
                      <a:pt x="442" y="1"/>
                      <a:pt x="442" y="1"/>
                      <a:pt x="442" y="1"/>
                    </a:cubicBezTo>
                    <a:cubicBezTo>
                      <a:pt x="442" y="0"/>
                      <a:pt x="442" y="0"/>
                      <a:pt x="442" y="0"/>
                    </a:cubicBezTo>
                    <a:moveTo>
                      <a:pt x="462" y="0"/>
                    </a:moveTo>
                    <a:cubicBezTo>
                      <a:pt x="458" y="0"/>
                      <a:pt x="458" y="0"/>
                      <a:pt x="458" y="0"/>
                    </a:cubicBezTo>
                    <a:cubicBezTo>
                      <a:pt x="458" y="0"/>
                      <a:pt x="458" y="0"/>
                      <a:pt x="459" y="1"/>
                    </a:cubicBezTo>
                    <a:cubicBezTo>
                      <a:pt x="462" y="1"/>
                      <a:pt x="462" y="1"/>
                      <a:pt x="462" y="1"/>
                    </a:cubicBezTo>
                    <a:cubicBezTo>
                      <a:pt x="462" y="0"/>
                      <a:pt x="462" y="0"/>
                      <a:pt x="462" y="0"/>
                    </a:cubicBezTo>
                    <a:moveTo>
                      <a:pt x="530" y="0"/>
                    </a:moveTo>
                    <a:cubicBezTo>
                      <a:pt x="530" y="0"/>
                      <a:pt x="530" y="0"/>
                      <a:pt x="530" y="0"/>
                    </a:cubicBezTo>
                    <a:cubicBezTo>
                      <a:pt x="530" y="1"/>
                      <a:pt x="530" y="1"/>
                      <a:pt x="530" y="1"/>
                    </a:cubicBezTo>
                    <a:cubicBezTo>
                      <a:pt x="531" y="1"/>
                      <a:pt x="531" y="1"/>
                      <a:pt x="531" y="1"/>
                    </a:cubicBezTo>
                    <a:cubicBezTo>
                      <a:pt x="530" y="0"/>
                      <a:pt x="530" y="0"/>
                      <a:pt x="53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9"/>
              <p:cNvSpPr>
                <a:spLocks noEditPoints="1"/>
              </p:cNvSpPr>
              <p:nvPr/>
            </p:nvSpPr>
            <p:spPr bwMode="auto">
              <a:xfrm>
                <a:off x="-3755" y="2223"/>
                <a:ext cx="74" cy="3"/>
              </a:xfrm>
              <a:custGeom>
                <a:avLst/>
                <a:gdLst>
                  <a:gd name="T0" fmla="*/ 0 w 31"/>
                  <a:gd name="T1" fmla="*/ 0 h 1"/>
                  <a:gd name="T2" fmla="*/ 0 w 31"/>
                  <a:gd name="T3" fmla="*/ 0 h 1"/>
                  <a:gd name="T4" fmla="*/ 0 w 31"/>
                  <a:gd name="T5" fmla="*/ 9 h 1"/>
                  <a:gd name="T6" fmla="*/ 0 w 31"/>
                  <a:gd name="T7" fmla="*/ 9 h 1"/>
                  <a:gd name="T8" fmla="*/ 0 w 31"/>
                  <a:gd name="T9" fmla="*/ 0 h 1"/>
                  <a:gd name="T10" fmla="*/ 177 w 31"/>
                  <a:gd name="T11" fmla="*/ 0 h 1"/>
                  <a:gd name="T12" fmla="*/ 177 w 3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
                    <a:moveTo>
                      <a:pt x="0" y="0"/>
                    </a:moveTo>
                    <a:cubicBezTo>
                      <a:pt x="0" y="0"/>
                      <a:pt x="0" y="0"/>
                      <a:pt x="0" y="0"/>
                    </a:cubicBezTo>
                    <a:cubicBezTo>
                      <a:pt x="0" y="0"/>
                      <a:pt x="0" y="0"/>
                      <a:pt x="0" y="1"/>
                    </a:cubicBezTo>
                    <a:cubicBezTo>
                      <a:pt x="0" y="1"/>
                      <a:pt x="0" y="1"/>
                      <a:pt x="0" y="1"/>
                    </a:cubicBezTo>
                    <a:cubicBezTo>
                      <a:pt x="0" y="0"/>
                      <a:pt x="0" y="0"/>
                      <a:pt x="0" y="0"/>
                    </a:cubicBezTo>
                    <a:moveTo>
                      <a:pt x="31" y="0"/>
                    </a:moveTo>
                    <a:cubicBezTo>
                      <a:pt x="31" y="0"/>
                      <a:pt x="31" y="0"/>
                      <a:pt x="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0"/>
              <p:cNvSpPr>
                <a:spLocks noEditPoints="1"/>
              </p:cNvSpPr>
              <p:nvPr/>
            </p:nvSpPr>
            <p:spPr bwMode="auto">
              <a:xfrm>
                <a:off x="-2264" y="1681"/>
                <a:ext cx="1070" cy="2"/>
              </a:xfrm>
              <a:custGeom>
                <a:avLst/>
                <a:gdLst>
                  <a:gd name="T0" fmla="*/ 28 w 452"/>
                  <a:gd name="T1" fmla="*/ 0 h 1"/>
                  <a:gd name="T2" fmla="*/ 0 w 452"/>
                  <a:gd name="T3" fmla="*/ 0 h 1"/>
                  <a:gd name="T4" fmla="*/ 0 w 452"/>
                  <a:gd name="T5" fmla="*/ 4 h 1"/>
                  <a:gd name="T6" fmla="*/ 28 w 452"/>
                  <a:gd name="T7" fmla="*/ 4 h 1"/>
                  <a:gd name="T8" fmla="*/ 28 w 452"/>
                  <a:gd name="T9" fmla="*/ 0 h 1"/>
                  <a:gd name="T10" fmla="*/ 668 w 452"/>
                  <a:gd name="T11" fmla="*/ 0 h 1"/>
                  <a:gd name="T12" fmla="*/ 639 w 452"/>
                  <a:gd name="T13" fmla="*/ 0 h 1"/>
                  <a:gd name="T14" fmla="*/ 639 w 452"/>
                  <a:gd name="T15" fmla="*/ 4 h 1"/>
                  <a:gd name="T16" fmla="*/ 668 w 452"/>
                  <a:gd name="T17" fmla="*/ 4 h 1"/>
                  <a:gd name="T18" fmla="*/ 668 w 452"/>
                  <a:gd name="T19" fmla="*/ 0 h 1"/>
                  <a:gd name="T20" fmla="*/ 935 w 452"/>
                  <a:gd name="T21" fmla="*/ 0 h 1"/>
                  <a:gd name="T22" fmla="*/ 930 w 452"/>
                  <a:gd name="T23" fmla="*/ 0 h 1"/>
                  <a:gd name="T24" fmla="*/ 930 w 452"/>
                  <a:gd name="T25" fmla="*/ 4 h 1"/>
                  <a:gd name="T26" fmla="*/ 935 w 452"/>
                  <a:gd name="T27" fmla="*/ 4 h 1"/>
                  <a:gd name="T28" fmla="*/ 935 w 452"/>
                  <a:gd name="T29" fmla="*/ 0 h 1"/>
                  <a:gd name="T30" fmla="*/ 1250 w 452"/>
                  <a:gd name="T31" fmla="*/ 0 h 1"/>
                  <a:gd name="T32" fmla="*/ 1222 w 452"/>
                  <a:gd name="T33" fmla="*/ 0 h 1"/>
                  <a:gd name="T34" fmla="*/ 1222 w 452"/>
                  <a:gd name="T35" fmla="*/ 4 h 1"/>
                  <a:gd name="T36" fmla="*/ 1250 w 452"/>
                  <a:gd name="T37" fmla="*/ 4 h 1"/>
                  <a:gd name="T38" fmla="*/ 1250 w 452"/>
                  <a:gd name="T39" fmla="*/ 0 h 1"/>
                  <a:gd name="T40" fmla="*/ 1832 w 452"/>
                  <a:gd name="T41" fmla="*/ 0 h 1"/>
                  <a:gd name="T42" fmla="*/ 1828 w 452"/>
                  <a:gd name="T43" fmla="*/ 0 h 1"/>
                  <a:gd name="T44" fmla="*/ 1832 w 452"/>
                  <a:gd name="T45" fmla="*/ 4 h 1"/>
                  <a:gd name="T46" fmla="*/ 1832 w 452"/>
                  <a:gd name="T47" fmla="*/ 4 h 1"/>
                  <a:gd name="T48" fmla="*/ 1832 w 452"/>
                  <a:gd name="T49" fmla="*/ 0 h 1"/>
                  <a:gd name="T50" fmla="*/ 2415 w 452"/>
                  <a:gd name="T51" fmla="*/ 0 h 1"/>
                  <a:gd name="T52" fmla="*/ 2386 w 452"/>
                  <a:gd name="T53" fmla="*/ 0 h 1"/>
                  <a:gd name="T54" fmla="*/ 2386 w 452"/>
                  <a:gd name="T55" fmla="*/ 4 h 1"/>
                  <a:gd name="T56" fmla="*/ 2415 w 452"/>
                  <a:gd name="T57" fmla="*/ 4 h 1"/>
                  <a:gd name="T58" fmla="*/ 2415 w 452"/>
                  <a:gd name="T59" fmla="*/ 0 h 1"/>
                  <a:gd name="T60" fmla="*/ 2476 w 452"/>
                  <a:gd name="T61" fmla="*/ 0 h 1"/>
                  <a:gd name="T62" fmla="*/ 2448 w 452"/>
                  <a:gd name="T63" fmla="*/ 0 h 1"/>
                  <a:gd name="T64" fmla="*/ 2448 w 452"/>
                  <a:gd name="T65" fmla="*/ 4 h 1"/>
                  <a:gd name="T66" fmla="*/ 2476 w 452"/>
                  <a:gd name="T67" fmla="*/ 4 h 1"/>
                  <a:gd name="T68" fmla="*/ 2476 w 452"/>
                  <a:gd name="T69" fmla="*/ 0 h 1"/>
                  <a:gd name="T70" fmla="*/ 2505 w 452"/>
                  <a:gd name="T71" fmla="*/ 0 h 1"/>
                  <a:gd name="T72" fmla="*/ 2505 w 452"/>
                  <a:gd name="T73" fmla="*/ 0 h 1"/>
                  <a:gd name="T74" fmla="*/ 2505 w 452"/>
                  <a:gd name="T75" fmla="*/ 4 h 1"/>
                  <a:gd name="T76" fmla="*/ 2516 w 452"/>
                  <a:gd name="T77" fmla="*/ 4 h 1"/>
                  <a:gd name="T78" fmla="*/ 2505 w 452"/>
                  <a:gd name="T79" fmla="*/ 0 h 1"/>
                  <a:gd name="T80" fmla="*/ 2533 w 452"/>
                  <a:gd name="T81" fmla="*/ 0 h 1"/>
                  <a:gd name="T82" fmla="*/ 2521 w 452"/>
                  <a:gd name="T83" fmla="*/ 0 h 1"/>
                  <a:gd name="T84" fmla="*/ 2528 w 452"/>
                  <a:gd name="T85" fmla="*/ 4 h 1"/>
                  <a:gd name="T86" fmla="*/ 2533 w 452"/>
                  <a:gd name="T87" fmla="*/ 4 h 1"/>
                  <a:gd name="T88" fmla="*/ 2533 w 452"/>
                  <a:gd name="T89" fmla="*/ 0 h 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2" h="1">
                    <a:moveTo>
                      <a:pt x="5" y="0"/>
                    </a:moveTo>
                    <a:cubicBezTo>
                      <a:pt x="0" y="0"/>
                      <a:pt x="0" y="0"/>
                      <a:pt x="0" y="0"/>
                    </a:cubicBezTo>
                    <a:cubicBezTo>
                      <a:pt x="0" y="1"/>
                      <a:pt x="0" y="1"/>
                      <a:pt x="0" y="1"/>
                    </a:cubicBezTo>
                    <a:cubicBezTo>
                      <a:pt x="5" y="1"/>
                      <a:pt x="5" y="1"/>
                      <a:pt x="5" y="1"/>
                    </a:cubicBezTo>
                    <a:cubicBezTo>
                      <a:pt x="5" y="0"/>
                      <a:pt x="5" y="0"/>
                      <a:pt x="5" y="0"/>
                    </a:cubicBezTo>
                    <a:moveTo>
                      <a:pt x="119" y="0"/>
                    </a:moveTo>
                    <a:cubicBezTo>
                      <a:pt x="114" y="0"/>
                      <a:pt x="114" y="0"/>
                      <a:pt x="114" y="0"/>
                    </a:cubicBezTo>
                    <a:cubicBezTo>
                      <a:pt x="114" y="1"/>
                      <a:pt x="114" y="1"/>
                      <a:pt x="114" y="1"/>
                    </a:cubicBezTo>
                    <a:cubicBezTo>
                      <a:pt x="119" y="1"/>
                      <a:pt x="119" y="1"/>
                      <a:pt x="119" y="1"/>
                    </a:cubicBezTo>
                    <a:cubicBezTo>
                      <a:pt x="119" y="0"/>
                      <a:pt x="119" y="0"/>
                      <a:pt x="119" y="0"/>
                    </a:cubicBezTo>
                    <a:moveTo>
                      <a:pt x="167" y="0"/>
                    </a:moveTo>
                    <a:cubicBezTo>
                      <a:pt x="166" y="0"/>
                      <a:pt x="166" y="0"/>
                      <a:pt x="166" y="0"/>
                    </a:cubicBezTo>
                    <a:cubicBezTo>
                      <a:pt x="166" y="1"/>
                      <a:pt x="166" y="1"/>
                      <a:pt x="166" y="1"/>
                    </a:cubicBezTo>
                    <a:cubicBezTo>
                      <a:pt x="167" y="1"/>
                      <a:pt x="167" y="1"/>
                      <a:pt x="167" y="1"/>
                    </a:cubicBezTo>
                    <a:cubicBezTo>
                      <a:pt x="167" y="1"/>
                      <a:pt x="167" y="1"/>
                      <a:pt x="167" y="0"/>
                    </a:cubicBezTo>
                    <a:moveTo>
                      <a:pt x="223" y="0"/>
                    </a:moveTo>
                    <a:cubicBezTo>
                      <a:pt x="218" y="0"/>
                      <a:pt x="218" y="0"/>
                      <a:pt x="218" y="0"/>
                    </a:cubicBezTo>
                    <a:cubicBezTo>
                      <a:pt x="218" y="1"/>
                      <a:pt x="218" y="1"/>
                      <a:pt x="218" y="1"/>
                    </a:cubicBezTo>
                    <a:cubicBezTo>
                      <a:pt x="223" y="1"/>
                      <a:pt x="223" y="1"/>
                      <a:pt x="223" y="1"/>
                    </a:cubicBezTo>
                    <a:cubicBezTo>
                      <a:pt x="223" y="0"/>
                      <a:pt x="223" y="0"/>
                      <a:pt x="223" y="0"/>
                    </a:cubicBezTo>
                    <a:moveTo>
                      <a:pt x="327" y="0"/>
                    </a:moveTo>
                    <a:cubicBezTo>
                      <a:pt x="326" y="0"/>
                      <a:pt x="326" y="0"/>
                      <a:pt x="326" y="0"/>
                    </a:cubicBezTo>
                    <a:cubicBezTo>
                      <a:pt x="327" y="1"/>
                      <a:pt x="327" y="1"/>
                      <a:pt x="327" y="1"/>
                    </a:cubicBezTo>
                    <a:cubicBezTo>
                      <a:pt x="327" y="1"/>
                      <a:pt x="327" y="1"/>
                      <a:pt x="327" y="1"/>
                    </a:cubicBezTo>
                    <a:cubicBezTo>
                      <a:pt x="327" y="0"/>
                      <a:pt x="327" y="0"/>
                      <a:pt x="327"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7" y="0"/>
                      <a:pt x="437" y="0"/>
                      <a:pt x="437" y="0"/>
                    </a:cubicBezTo>
                    <a:cubicBezTo>
                      <a:pt x="437" y="1"/>
                      <a:pt x="437" y="1"/>
                      <a:pt x="437" y="1"/>
                    </a:cubicBezTo>
                    <a:cubicBezTo>
                      <a:pt x="442" y="1"/>
                      <a:pt x="442" y="1"/>
                      <a:pt x="442" y="1"/>
                    </a:cubicBezTo>
                    <a:cubicBezTo>
                      <a:pt x="442" y="0"/>
                      <a:pt x="442" y="0"/>
                      <a:pt x="442" y="0"/>
                    </a:cubicBezTo>
                    <a:moveTo>
                      <a:pt x="447" y="0"/>
                    </a:moveTo>
                    <a:cubicBezTo>
                      <a:pt x="447" y="0"/>
                      <a:pt x="447" y="0"/>
                      <a:pt x="447" y="0"/>
                    </a:cubicBezTo>
                    <a:cubicBezTo>
                      <a:pt x="447" y="1"/>
                      <a:pt x="447" y="1"/>
                      <a:pt x="447" y="1"/>
                    </a:cubicBezTo>
                    <a:cubicBezTo>
                      <a:pt x="449" y="1"/>
                      <a:pt x="449" y="1"/>
                      <a:pt x="449" y="1"/>
                    </a:cubicBezTo>
                    <a:cubicBezTo>
                      <a:pt x="449" y="1"/>
                      <a:pt x="448" y="1"/>
                      <a:pt x="447" y="0"/>
                    </a:cubicBezTo>
                    <a:moveTo>
                      <a:pt x="452" y="0"/>
                    </a:moveTo>
                    <a:cubicBezTo>
                      <a:pt x="450" y="0"/>
                      <a:pt x="450" y="0"/>
                      <a:pt x="450" y="0"/>
                    </a:cubicBezTo>
                    <a:cubicBezTo>
                      <a:pt x="450" y="1"/>
                      <a:pt x="451" y="1"/>
                      <a:pt x="451" y="1"/>
                    </a:cubicBezTo>
                    <a:cubicBezTo>
                      <a:pt x="452" y="1"/>
                      <a:pt x="452" y="1"/>
                      <a:pt x="452" y="1"/>
                    </a:cubicBezTo>
                    <a:cubicBezTo>
                      <a:pt x="452" y="0"/>
                      <a:pt x="452" y="0"/>
                      <a:pt x="45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1"/>
              <p:cNvSpPr>
                <a:spLocks noEditPoints="1"/>
              </p:cNvSpPr>
              <p:nvPr/>
            </p:nvSpPr>
            <p:spPr bwMode="auto">
              <a:xfrm>
                <a:off x="-3518" y="1681"/>
                <a:ext cx="530" cy="2"/>
              </a:xfrm>
              <a:custGeom>
                <a:avLst/>
                <a:gdLst>
                  <a:gd name="T0" fmla="*/ 28 w 224"/>
                  <a:gd name="T1" fmla="*/ 4 h 1"/>
                  <a:gd name="T2" fmla="*/ 28 w 224"/>
                  <a:gd name="T3" fmla="*/ 4 h 1"/>
                  <a:gd name="T4" fmla="*/ 28 w 224"/>
                  <a:gd name="T5" fmla="*/ 4 h 1"/>
                  <a:gd name="T6" fmla="*/ 28 w 224"/>
                  <a:gd name="T7" fmla="*/ 4 h 1"/>
                  <a:gd name="T8" fmla="*/ 17 w 224"/>
                  <a:gd name="T9" fmla="*/ 0 h 1"/>
                  <a:gd name="T10" fmla="*/ 0 w 224"/>
                  <a:gd name="T11" fmla="*/ 0 h 1"/>
                  <a:gd name="T12" fmla="*/ 0 w 224"/>
                  <a:gd name="T13" fmla="*/ 4 h 1"/>
                  <a:gd name="T14" fmla="*/ 12 w 224"/>
                  <a:gd name="T15" fmla="*/ 4 h 1"/>
                  <a:gd name="T16" fmla="*/ 17 w 224"/>
                  <a:gd name="T17" fmla="*/ 0 h 1"/>
                  <a:gd name="T18" fmla="*/ 492 w 224"/>
                  <a:gd name="T19" fmla="*/ 0 h 1"/>
                  <a:gd name="T20" fmla="*/ 492 w 224"/>
                  <a:gd name="T21" fmla="*/ 0 h 1"/>
                  <a:gd name="T22" fmla="*/ 492 w 224"/>
                  <a:gd name="T23" fmla="*/ 4 h 1"/>
                  <a:gd name="T24" fmla="*/ 492 w 224"/>
                  <a:gd name="T25" fmla="*/ 4 h 1"/>
                  <a:gd name="T26" fmla="*/ 492 w 224"/>
                  <a:gd name="T27" fmla="*/ 0 h 1"/>
                  <a:gd name="T28" fmla="*/ 1254 w 224"/>
                  <a:gd name="T29" fmla="*/ 0 h 1"/>
                  <a:gd name="T30" fmla="*/ 1249 w 224"/>
                  <a:gd name="T31" fmla="*/ 0 h 1"/>
                  <a:gd name="T32" fmla="*/ 1254 w 224"/>
                  <a:gd name="T33" fmla="*/ 4 h 1"/>
                  <a:gd name="T34" fmla="*/ 1254 w 224"/>
                  <a:gd name="T35" fmla="*/ 0 h 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 h="1">
                    <a:moveTo>
                      <a:pt x="5" y="1"/>
                    </a:moveTo>
                    <a:cubicBezTo>
                      <a:pt x="5" y="1"/>
                      <a:pt x="5" y="1"/>
                      <a:pt x="5" y="1"/>
                    </a:cubicBezTo>
                    <a:cubicBezTo>
                      <a:pt x="5" y="1"/>
                      <a:pt x="5" y="1"/>
                      <a:pt x="5" y="1"/>
                    </a:cubicBezTo>
                    <a:cubicBezTo>
                      <a:pt x="5" y="1"/>
                      <a:pt x="5" y="1"/>
                      <a:pt x="5" y="1"/>
                    </a:cubicBezTo>
                    <a:moveTo>
                      <a:pt x="3" y="0"/>
                    </a:moveTo>
                    <a:cubicBezTo>
                      <a:pt x="0" y="0"/>
                      <a:pt x="0" y="0"/>
                      <a:pt x="0" y="0"/>
                    </a:cubicBezTo>
                    <a:cubicBezTo>
                      <a:pt x="0" y="1"/>
                      <a:pt x="0" y="1"/>
                      <a:pt x="0" y="1"/>
                    </a:cubicBezTo>
                    <a:cubicBezTo>
                      <a:pt x="2" y="1"/>
                      <a:pt x="2" y="1"/>
                      <a:pt x="2" y="1"/>
                    </a:cubicBezTo>
                    <a:cubicBezTo>
                      <a:pt x="3" y="1"/>
                      <a:pt x="3" y="1"/>
                      <a:pt x="3" y="0"/>
                    </a:cubicBezTo>
                    <a:moveTo>
                      <a:pt x="88" y="0"/>
                    </a:moveTo>
                    <a:cubicBezTo>
                      <a:pt x="88" y="0"/>
                      <a:pt x="88" y="0"/>
                      <a:pt x="88" y="0"/>
                    </a:cubicBezTo>
                    <a:cubicBezTo>
                      <a:pt x="88" y="1"/>
                      <a:pt x="88" y="1"/>
                      <a:pt x="88" y="1"/>
                    </a:cubicBezTo>
                    <a:cubicBezTo>
                      <a:pt x="88" y="1"/>
                      <a:pt x="88" y="1"/>
                      <a:pt x="88" y="1"/>
                    </a:cubicBezTo>
                    <a:cubicBezTo>
                      <a:pt x="88" y="0"/>
                      <a:pt x="88" y="0"/>
                      <a:pt x="88" y="0"/>
                    </a:cubicBezTo>
                    <a:moveTo>
                      <a:pt x="224" y="0"/>
                    </a:moveTo>
                    <a:cubicBezTo>
                      <a:pt x="223" y="0"/>
                      <a:pt x="223" y="0"/>
                      <a:pt x="223" y="0"/>
                    </a:cubicBezTo>
                    <a:cubicBezTo>
                      <a:pt x="223" y="1"/>
                      <a:pt x="224" y="1"/>
                      <a:pt x="224" y="1"/>
                    </a:cubicBezTo>
                    <a:cubicBezTo>
                      <a:pt x="224" y="0"/>
                      <a:pt x="224" y="0"/>
                      <a:pt x="2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
              <p:cNvSpPr>
                <a:spLocks/>
              </p:cNvSpPr>
              <p:nvPr/>
            </p:nvSpPr>
            <p:spPr bwMode="auto">
              <a:xfrm>
                <a:off x="-1232" y="1986"/>
                <a:ext cx="133" cy="270"/>
              </a:xfrm>
              <a:custGeom>
                <a:avLst/>
                <a:gdLst>
                  <a:gd name="T0" fmla="*/ 12 w 56"/>
                  <a:gd name="T1" fmla="*/ 0 h 114"/>
                  <a:gd name="T2" fmla="*/ 0 w 56"/>
                  <a:gd name="T3" fmla="*/ 0 h 114"/>
                  <a:gd name="T4" fmla="*/ 271 w 56"/>
                  <a:gd name="T5" fmla="*/ 561 h 114"/>
                  <a:gd name="T6" fmla="*/ 271 w 56"/>
                  <a:gd name="T7" fmla="*/ 561 h 114"/>
                  <a:gd name="T8" fmla="*/ 271 w 56"/>
                  <a:gd name="T9" fmla="*/ 561 h 114"/>
                  <a:gd name="T10" fmla="*/ 276 w 56"/>
                  <a:gd name="T11" fmla="*/ 578 h 114"/>
                  <a:gd name="T12" fmla="*/ 304 w 56"/>
                  <a:gd name="T13" fmla="*/ 639 h 114"/>
                  <a:gd name="T14" fmla="*/ 316 w 56"/>
                  <a:gd name="T15" fmla="*/ 639 h 114"/>
                  <a:gd name="T16" fmla="*/ 287 w 56"/>
                  <a:gd name="T17" fmla="*/ 566 h 114"/>
                  <a:gd name="T18" fmla="*/ 276 w 56"/>
                  <a:gd name="T19" fmla="*/ 566 h 114"/>
                  <a:gd name="T20" fmla="*/ 276 w 56"/>
                  <a:gd name="T21" fmla="*/ 561 h 114"/>
                  <a:gd name="T22" fmla="*/ 283 w 56"/>
                  <a:gd name="T23" fmla="*/ 561 h 114"/>
                  <a:gd name="T24" fmla="*/ 283 w 56"/>
                  <a:gd name="T25" fmla="*/ 554 h 114"/>
                  <a:gd name="T26" fmla="*/ 283 w 56"/>
                  <a:gd name="T27" fmla="*/ 554 h 114"/>
                  <a:gd name="T28" fmla="*/ 12 w 56"/>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114">
                    <a:moveTo>
                      <a:pt x="2" y="0"/>
                    </a:moveTo>
                    <a:cubicBezTo>
                      <a:pt x="0" y="0"/>
                      <a:pt x="0" y="0"/>
                      <a:pt x="0" y="0"/>
                    </a:cubicBezTo>
                    <a:cubicBezTo>
                      <a:pt x="18" y="29"/>
                      <a:pt x="35" y="62"/>
                      <a:pt x="48" y="100"/>
                    </a:cubicBezTo>
                    <a:cubicBezTo>
                      <a:pt x="48" y="100"/>
                      <a:pt x="48" y="100"/>
                      <a:pt x="48" y="100"/>
                    </a:cubicBezTo>
                    <a:cubicBezTo>
                      <a:pt x="48" y="100"/>
                      <a:pt x="48" y="100"/>
                      <a:pt x="48" y="100"/>
                    </a:cubicBezTo>
                    <a:cubicBezTo>
                      <a:pt x="48" y="100"/>
                      <a:pt x="48" y="101"/>
                      <a:pt x="49" y="103"/>
                    </a:cubicBezTo>
                    <a:cubicBezTo>
                      <a:pt x="50" y="105"/>
                      <a:pt x="52" y="109"/>
                      <a:pt x="54" y="114"/>
                    </a:cubicBezTo>
                    <a:cubicBezTo>
                      <a:pt x="56" y="114"/>
                      <a:pt x="56" y="114"/>
                      <a:pt x="56" y="114"/>
                    </a:cubicBezTo>
                    <a:cubicBezTo>
                      <a:pt x="54" y="107"/>
                      <a:pt x="52" y="103"/>
                      <a:pt x="51" y="101"/>
                    </a:cubicBezTo>
                    <a:cubicBezTo>
                      <a:pt x="49" y="101"/>
                      <a:pt x="49" y="101"/>
                      <a:pt x="49" y="101"/>
                    </a:cubicBezTo>
                    <a:cubicBezTo>
                      <a:pt x="49" y="100"/>
                      <a:pt x="49" y="100"/>
                      <a:pt x="49" y="100"/>
                    </a:cubicBezTo>
                    <a:cubicBezTo>
                      <a:pt x="50" y="100"/>
                      <a:pt x="50" y="100"/>
                      <a:pt x="50" y="100"/>
                    </a:cubicBezTo>
                    <a:cubicBezTo>
                      <a:pt x="50" y="99"/>
                      <a:pt x="50" y="99"/>
                      <a:pt x="50" y="99"/>
                    </a:cubicBezTo>
                    <a:cubicBezTo>
                      <a:pt x="50" y="99"/>
                      <a:pt x="50" y="99"/>
                      <a:pt x="50" y="99"/>
                    </a:cubicBezTo>
                    <a:cubicBezTo>
                      <a:pt x="37" y="62"/>
                      <a:pt x="20" y="29"/>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3"/>
              <p:cNvSpPr>
                <a:spLocks/>
              </p:cNvSpPr>
              <p:nvPr/>
            </p:nvSpPr>
            <p:spPr bwMode="auto">
              <a:xfrm>
                <a:off x="-1116" y="2223"/>
                <a:ext cx="5" cy="3"/>
              </a:xfrm>
              <a:custGeom>
                <a:avLst/>
                <a:gdLst>
                  <a:gd name="T0" fmla="*/ 8 w 2"/>
                  <a:gd name="T1" fmla="*/ 0 h 1"/>
                  <a:gd name="T2" fmla="*/ 0 w 2"/>
                  <a:gd name="T3" fmla="*/ 0 h 1"/>
                  <a:gd name="T4" fmla="*/ 0 w 2"/>
                  <a:gd name="T5" fmla="*/ 9 h 1"/>
                  <a:gd name="T6" fmla="*/ 13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0" y="0"/>
                      <a:pt x="0" y="0"/>
                      <a:pt x="0" y="0"/>
                    </a:cubicBezTo>
                    <a:cubicBezTo>
                      <a:pt x="0" y="1"/>
                      <a:pt x="0" y="1"/>
                      <a:pt x="0" y="1"/>
                    </a:cubicBezTo>
                    <a:cubicBezTo>
                      <a:pt x="2" y="1"/>
                      <a:pt x="2" y="1"/>
                      <a:pt x="2"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4"/>
              <p:cNvSpPr>
                <a:spLocks noEditPoints="1"/>
              </p:cNvSpPr>
              <p:nvPr/>
            </p:nvSpPr>
            <p:spPr bwMode="auto">
              <a:xfrm>
                <a:off x="-1104" y="2259"/>
                <a:ext cx="171" cy="1017"/>
              </a:xfrm>
              <a:custGeom>
                <a:avLst/>
                <a:gdLst>
                  <a:gd name="T0" fmla="*/ 311 w 72"/>
                  <a:gd name="T1" fmla="*/ 1927 h 429"/>
                  <a:gd name="T2" fmla="*/ 299 w 72"/>
                  <a:gd name="T3" fmla="*/ 1927 h 429"/>
                  <a:gd name="T4" fmla="*/ 299 w 72"/>
                  <a:gd name="T5" fmla="*/ 1927 h 429"/>
                  <a:gd name="T6" fmla="*/ 349 w 72"/>
                  <a:gd name="T7" fmla="*/ 2214 h 429"/>
                  <a:gd name="T8" fmla="*/ 394 w 72"/>
                  <a:gd name="T9" fmla="*/ 2411 h 429"/>
                  <a:gd name="T10" fmla="*/ 406 w 72"/>
                  <a:gd name="T11" fmla="*/ 2411 h 429"/>
                  <a:gd name="T12" fmla="*/ 340 w 72"/>
                  <a:gd name="T13" fmla="*/ 2103 h 429"/>
                  <a:gd name="T14" fmla="*/ 321 w 72"/>
                  <a:gd name="T15" fmla="*/ 1977 h 429"/>
                  <a:gd name="T16" fmla="*/ 311 w 72"/>
                  <a:gd name="T17" fmla="*/ 1927 h 429"/>
                  <a:gd name="T18" fmla="*/ 192 w 72"/>
                  <a:gd name="T19" fmla="*/ 1434 h 429"/>
                  <a:gd name="T20" fmla="*/ 181 w 72"/>
                  <a:gd name="T21" fmla="*/ 1434 h 429"/>
                  <a:gd name="T22" fmla="*/ 221 w 72"/>
                  <a:gd name="T23" fmla="*/ 1640 h 429"/>
                  <a:gd name="T24" fmla="*/ 259 w 72"/>
                  <a:gd name="T25" fmla="*/ 1821 h 429"/>
                  <a:gd name="T26" fmla="*/ 283 w 72"/>
                  <a:gd name="T27" fmla="*/ 1889 h 429"/>
                  <a:gd name="T28" fmla="*/ 295 w 72"/>
                  <a:gd name="T29" fmla="*/ 1923 h 429"/>
                  <a:gd name="T30" fmla="*/ 311 w 72"/>
                  <a:gd name="T31" fmla="*/ 1923 h 429"/>
                  <a:gd name="T32" fmla="*/ 295 w 72"/>
                  <a:gd name="T33" fmla="*/ 1889 h 429"/>
                  <a:gd name="T34" fmla="*/ 226 w 72"/>
                  <a:gd name="T35" fmla="*/ 1595 h 429"/>
                  <a:gd name="T36" fmla="*/ 197 w 72"/>
                  <a:gd name="T37" fmla="*/ 1456 h 429"/>
                  <a:gd name="T38" fmla="*/ 192 w 72"/>
                  <a:gd name="T39" fmla="*/ 1434 h 429"/>
                  <a:gd name="T40" fmla="*/ 181 w 72"/>
                  <a:gd name="T41" fmla="*/ 1309 h 429"/>
                  <a:gd name="T42" fmla="*/ 169 w 72"/>
                  <a:gd name="T43" fmla="*/ 1309 h 429"/>
                  <a:gd name="T44" fmla="*/ 176 w 72"/>
                  <a:gd name="T45" fmla="*/ 1399 h 429"/>
                  <a:gd name="T46" fmla="*/ 176 w 72"/>
                  <a:gd name="T47" fmla="*/ 1399 h 429"/>
                  <a:gd name="T48" fmla="*/ 181 w 72"/>
                  <a:gd name="T49" fmla="*/ 1427 h 429"/>
                  <a:gd name="T50" fmla="*/ 181 w 72"/>
                  <a:gd name="T51" fmla="*/ 1427 h 429"/>
                  <a:gd name="T52" fmla="*/ 192 w 72"/>
                  <a:gd name="T53" fmla="*/ 1427 h 429"/>
                  <a:gd name="T54" fmla="*/ 185 w 72"/>
                  <a:gd name="T55" fmla="*/ 1399 h 429"/>
                  <a:gd name="T56" fmla="*/ 185 w 72"/>
                  <a:gd name="T57" fmla="*/ 1399 h 429"/>
                  <a:gd name="T58" fmla="*/ 181 w 72"/>
                  <a:gd name="T59" fmla="*/ 1309 h 429"/>
                  <a:gd name="T60" fmla="*/ 140 w 72"/>
                  <a:gd name="T61" fmla="*/ 574 h 429"/>
                  <a:gd name="T62" fmla="*/ 131 w 72"/>
                  <a:gd name="T63" fmla="*/ 574 h 429"/>
                  <a:gd name="T64" fmla="*/ 124 w 72"/>
                  <a:gd name="T65" fmla="*/ 631 h 429"/>
                  <a:gd name="T66" fmla="*/ 124 w 72"/>
                  <a:gd name="T67" fmla="*/ 631 h 429"/>
                  <a:gd name="T68" fmla="*/ 169 w 72"/>
                  <a:gd name="T69" fmla="*/ 1304 h 429"/>
                  <a:gd name="T70" fmla="*/ 181 w 72"/>
                  <a:gd name="T71" fmla="*/ 1304 h 429"/>
                  <a:gd name="T72" fmla="*/ 135 w 72"/>
                  <a:gd name="T73" fmla="*/ 635 h 429"/>
                  <a:gd name="T74" fmla="*/ 140 w 72"/>
                  <a:gd name="T75" fmla="*/ 574 h 429"/>
                  <a:gd name="T76" fmla="*/ 17 w 72"/>
                  <a:gd name="T77" fmla="*/ 0 h 429"/>
                  <a:gd name="T78" fmla="*/ 0 w 72"/>
                  <a:gd name="T79" fmla="*/ 0 h 429"/>
                  <a:gd name="T80" fmla="*/ 131 w 72"/>
                  <a:gd name="T81" fmla="*/ 533 h 429"/>
                  <a:gd name="T82" fmla="*/ 131 w 72"/>
                  <a:gd name="T83" fmla="*/ 567 h 429"/>
                  <a:gd name="T84" fmla="*/ 140 w 72"/>
                  <a:gd name="T85" fmla="*/ 567 h 429"/>
                  <a:gd name="T86" fmla="*/ 140 w 72"/>
                  <a:gd name="T87" fmla="*/ 533 h 429"/>
                  <a:gd name="T88" fmla="*/ 17 w 72"/>
                  <a:gd name="T89" fmla="*/ 0 h 4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 h="429">
                    <a:moveTo>
                      <a:pt x="55" y="343"/>
                    </a:moveTo>
                    <a:cubicBezTo>
                      <a:pt x="53" y="343"/>
                      <a:pt x="53" y="343"/>
                      <a:pt x="53" y="343"/>
                    </a:cubicBezTo>
                    <a:cubicBezTo>
                      <a:pt x="53" y="343"/>
                      <a:pt x="53" y="343"/>
                      <a:pt x="53" y="343"/>
                    </a:cubicBezTo>
                    <a:cubicBezTo>
                      <a:pt x="54" y="346"/>
                      <a:pt x="57" y="369"/>
                      <a:pt x="62" y="394"/>
                    </a:cubicBezTo>
                    <a:cubicBezTo>
                      <a:pt x="64" y="406"/>
                      <a:pt x="67" y="418"/>
                      <a:pt x="70" y="429"/>
                    </a:cubicBezTo>
                    <a:cubicBezTo>
                      <a:pt x="72" y="429"/>
                      <a:pt x="72" y="429"/>
                      <a:pt x="72" y="429"/>
                    </a:cubicBezTo>
                    <a:cubicBezTo>
                      <a:pt x="67" y="411"/>
                      <a:pt x="63" y="391"/>
                      <a:pt x="60" y="374"/>
                    </a:cubicBezTo>
                    <a:cubicBezTo>
                      <a:pt x="59" y="365"/>
                      <a:pt x="57" y="357"/>
                      <a:pt x="57" y="352"/>
                    </a:cubicBezTo>
                    <a:cubicBezTo>
                      <a:pt x="56" y="347"/>
                      <a:pt x="55" y="344"/>
                      <a:pt x="55" y="343"/>
                    </a:cubicBezTo>
                    <a:moveTo>
                      <a:pt x="34" y="255"/>
                    </a:moveTo>
                    <a:cubicBezTo>
                      <a:pt x="32" y="255"/>
                      <a:pt x="32" y="255"/>
                      <a:pt x="32" y="255"/>
                    </a:cubicBezTo>
                    <a:cubicBezTo>
                      <a:pt x="34" y="263"/>
                      <a:pt x="36" y="277"/>
                      <a:pt x="39" y="292"/>
                    </a:cubicBezTo>
                    <a:cubicBezTo>
                      <a:pt x="42" y="303"/>
                      <a:pt x="44" y="315"/>
                      <a:pt x="46" y="324"/>
                    </a:cubicBezTo>
                    <a:cubicBezTo>
                      <a:pt x="48" y="329"/>
                      <a:pt x="49" y="333"/>
                      <a:pt x="50" y="336"/>
                    </a:cubicBezTo>
                    <a:cubicBezTo>
                      <a:pt x="51" y="339"/>
                      <a:pt x="52" y="340"/>
                      <a:pt x="52" y="342"/>
                    </a:cubicBezTo>
                    <a:cubicBezTo>
                      <a:pt x="55" y="342"/>
                      <a:pt x="55" y="342"/>
                      <a:pt x="55" y="342"/>
                    </a:cubicBezTo>
                    <a:cubicBezTo>
                      <a:pt x="54" y="341"/>
                      <a:pt x="53" y="338"/>
                      <a:pt x="52" y="336"/>
                    </a:cubicBezTo>
                    <a:cubicBezTo>
                      <a:pt x="48" y="324"/>
                      <a:pt x="43" y="303"/>
                      <a:pt x="40" y="284"/>
                    </a:cubicBezTo>
                    <a:cubicBezTo>
                      <a:pt x="38" y="274"/>
                      <a:pt x="36" y="266"/>
                      <a:pt x="35" y="259"/>
                    </a:cubicBezTo>
                    <a:cubicBezTo>
                      <a:pt x="35" y="258"/>
                      <a:pt x="35" y="256"/>
                      <a:pt x="34" y="255"/>
                    </a:cubicBezTo>
                    <a:moveTo>
                      <a:pt x="32" y="233"/>
                    </a:moveTo>
                    <a:cubicBezTo>
                      <a:pt x="30" y="233"/>
                      <a:pt x="30" y="233"/>
                      <a:pt x="30" y="233"/>
                    </a:cubicBezTo>
                    <a:cubicBezTo>
                      <a:pt x="31" y="249"/>
                      <a:pt x="31" y="249"/>
                      <a:pt x="31" y="249"/>
                    </a:cubicBezTo>
                    <a:cubicBezTo>
                      <a:pt x="31" y="249"/>
                      <a:pt x="31" y="249"/>
                      <a:pt x="31" y="249"/>
                    </a:cubicBezTo>
                    <a:cubicBezTo>
                      <a:pt x="31" y="249"/>
                      <a:pt x="32" y="251"/>
                      <a:pt x="32" y="254"/>
                    </a:cubicBezTo>
                    <a:cubicBezTo>
                      <a:pt x="32" y="254"/>
                      <a:pt x="32" y="254"/>
                      <a:pt x="32" y="254"/>
                    </a:cubicBezTo>
                    <a:cubicBezTo>
                      <a:pt x="34" y="254"/>
                      <a:pt x="34" y="254"/>
                      <a:pt x="34" y="254"/>
                    </a:cubicBezTo>
                    <a:cubicBezTo>
                      <a:pt x="34" y="251"/>
                      <a:pt x="33" y="249"/>
                      <a:pt x="33" y="249"/>
                    </a:cubicBezTo>
                    <a:cubicBezTo>
                      <a:pt x="33" y="249"/>
                      <a:pt x="33" y="249"/>
                      <a:pt x="33" y="249"/>
                    </a:cubicBezTo>
                    <a:cubicBezTo>
                      <a:pt x="32" y="233"/>
                      <a:pt x="32" y="233"/>
                      <a:pt x="32" y="233"/>
                    </a:cubicBezTo>
                    <a:moveTo>
                      <a:pt x="25" y="102"/>
                    </a:moveTo>
                    <a:cubicBezTo>
                      <a:pt x="23" y="102"/>
                      <a:pt x="23" y="102"/>
                      <a:pt x="23" y="102"/>
                    </a:cubicBezTo>
                    <a:cubicBezTo>
                      <a:pt x="23" y="105"/>
                      <a:pt x="22" y="109"/>
                      <a:pt x="22" y="112"/>
                    </a:cubicBezTo>
                    <a:cubicBezTo>
                      <a:pt x="22" y="112"/>
                      <a:pt x="22" y="112"/>
                      <a:pt x="22" y="112"/>
                    </a:cubicBezTo>
                    <a:cubicBezTo>
                      <a:pt x="30" y="232"/>
                      <a:pt x="30" y="232"/>
                      <a:pt x="30" y="232"/>
                    </a:cubicBezTo>
                    <a:cubicBezTo>
                      <a:pt x="32" y="232"/>
                      <a:pt x="32" y="232"/>
                      <a:pt x="32" y="232"/>
                    </a:cubicBezTo>
                    <a:cubicBezTo>
                      <a:pt x="24" y="113"/>
                      <a:pt x="24" y="113"/>
                      <a:pt x="24" y="113"/>
                    </a:cubicBezTo>
                    <a:cubicBezTo>
                      <a:pt x="24" y="109"/>
                      <a:pt x="25" y="106"/>
                      <a:pt x="25" y="102"/>
                    </a:cubicBezTo>
                    <a:moveTo>
                      <a:pt x="3" y="0"/>
                    </a:moveTo>
                    <a:cubicBezTo>
                      <a:pt x="0" y="0"/>
                      <a:pt x="0" y="0"/>
                      <a:pt x="0" y="0"/>
                    </a:cubicBezTo>
                    <a:cubicBezTo>
                      <a:pt x="9" y="20"/>
                      <a:pt x="23" y="60"/>
                      <a:pt x="23" y="95"/>
                    </a:cubicBezTo>
                    <a:cubicBezTo>
                      <a:pt x="23" y="97"/>
                      <a:pt x="23" y="99"/>
                      <a:pt x="23" y="101"/>
                    </a:cubicBezTo>
                    <a:cubicBezTo>
                      <a:pt x="25" y="101"/>
                      <a:pt x="25" y="101"/>
                      <a:pt x="25" y="101"/>
                    </a:cubicBezTo>
                    <a:cubicBezTo>
                      <a:pt x="25" y="99"/>
                      <a:pt x="25" y="97"/>
                      <a:pt x="25" y="95"/>
                    </a:cubicBezTo>
                    <a:cubicBezTo>
                      <a:pt x="25" y="60"/>
                      <a:pt x="11" y="2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5"/>
              <p:cNvSpPr>
                <a:spLocks/>
              </p:cNvSpPr>
              <p:nvPr/>
            </p:nvSpPr>
            <p:spPr bwMode="auto">
              <a:xfrm>
                <a:off x="-981" y="3069"/>
                <a:ext cx="7" cy="3"/>
              </a:xfrm>
              <a:custGeom>
                <a:avLst/>
                <a:gdLst>
                  <a:gd name="T0" fmla="*/ 16 w 3"/>
                  <a:gd name="T1" fmla="*/ 0 h 1"/>
                  <a:gd name="T2" fmla="*/ 0 w 3"/>
                  <a:gd name="T3" fmla="*/ 0 h 1"/>
                  <a:gd name="T4" fmla="*/ 5 w 3"/>
                  <a:gd name="T5" fmla="*/ 9 h 1"/>
                  <a:gd name="T6" fmla="*/ 16 w 3"/>
                  <a:gd name="T7" fmla="*/ 9 h 1"/>
                  <a:gd name="T8" fmla="*/ 16 w 3"/>
                  <a:gd name="T9" fmla="*/ 9 h 1"/>
                  <a:gd name="T10" fmla="*/ 16 w 3"/>
                  <a:gd name="T11" fmla="*/ 9 h 1"/>
                  <a:gd name="T12" fmla="*/ 16 w 3"/>
                  <a:gd name="T13" fmla="*/ 0 h 1"/>
                  <a:gd name="T14" fmla="*/ 16 w 3"/>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1">
                    <a:moveTo>
                      <a:pt x="3" y="0"/>
                    </a:moveTo>
                    <a:cubicBezTo>
                      <a:pt x="0" y="0"/>
                      <a:pt x="0" y="0"/>
                      <a:pt x="0" y="0"/>
                    </a:cubicBezTo>
                    <a:cubicBezTo>
                      <a:pt x="1" y="0"/>
                      <a:pt x="1" y="1"/>
                      <a:pt x="1"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6"/>
              <p:cNvSpPr>
                <a:spLocks/>
              </p:cNvSpPr>
              <p:nvPr/>
            </p:nvSpPr>
            <p:spPr bwMode="auto">
              <a:xfrm>
                <a:off x="-1028" y="2861"/>
                <a:ext cx="5" cy="2"/>
              </a:xfrm>
              <a:custGeom>
                <a:avLst/>
                <a:gdLst>
                  <a:gd name="T0" fmla="*/ 13 w 2"/>
                  <a:gd name="T1" fmla="*/ 0 h 1"/>
                  <a:gd name="T2" fmla="*/ 0 w 2"/>
                  <a:gd name="T3" fmla="*/ 0 h 1"/>
                  <a:gd name="T4" fmla="*/ 0 w 2"/>
                  <a:gd name="T5" fmla="*/ 0 h 1"/>
                  <a:gd name="T6" fmla="*/ 0 w 2"/>
                  <a:gd name="T7" fmla="*/ 4 h 1"/>
                  <a:gd name="T8" fmla="*/ 13 w 2"/>
                  <a:gd name="T9" fmla="*/ 4 h 1"/>
                  <a:gd name="T10" fmla="*/ 13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7"/>
              <p:cNvSpPr>
                <a:spLocks noEditPoints="1"/>
              </p:cNvSpPr>
              <p:nvPr/>
            </p:nvSpPr>
            <p:spPr bwMode="auto">
              <a:xfrm>
                <a:off x="-1750" y="1524"/>
                <a:ext cx="843" cy="1830"/>
              </a:xfrm>
              <a:custGeom>
                <a:avLst/>
                <a:gdLst>
                  <a:gd name="T0" fmla="*/ 1935 w 356"/>
                  <a:gd name="T1" fmla="*/ 4158 h 772"/>
                  <a:gd name="T2" fmla="*/ 1923 w 356"/>
                  <a:gd name="T3" fmla="*/ 4158 h 772"/>
                  <a:gd name="T4" fmla="*/ 1930 w 356"/>
                  <a:gd name="T5" fmla="*/ 4182 h 772"/>
                  <a:gd name="T6" fmla="*/ 1984 w 356"/>
                  <a:gd name="T7" fmla="*/ 4338 h 772"/>
                  <a:gd name="T8" fmla="*/ 1991 w 356"/>
                  <a:gd name="T9" fmla="*/ 4338 h 772"/>
                  <a:gd name="T10" fmla="*/ 1996 w 356"/>
                  <a:gd name="T11" fmla="*/ 4338 h 772"/>
                  <a:gd name="T12" fmla="*/ 1996 w 356"/>
                  <a:gd name="T13" fmla="*/ 4333 h 772"/>
                  <a:gd name="T14" fmla="*/ 1939 w 356"/>
                  <a:gd name="T15" fmla="*/ 4182 h 772"/>
                  <a:gd name="T16" fmla="*/ 1935 w 356"/>
                  <a:gd name="T17" fmla="*/ 4158 h 772"/>
                  <a:gd name="T18" fmla="*/ 812 w 356"/>
                  <a:gd name="T19" fmla="*/ 550 h 772"/>
                  <a:gd name="T20" fmla="*/ 796 w 356"/>
                  <a:gd name="T21" fmla="*/ 550 h 772"/>
                  <a:gd name="T22" fmla="*/ 1229 w 356"/>
                  <a:gd name="T23" fmla="*/ 1090 h 772"/>
                  <a:gd name="T24" fmla="*/ 1238 w 356"/>
                  <a:gd name="T25" fmla="*/ 1090 h 772"/>
                  <a:gd name="T26" fmla="*/ 812 w 356"/>
                  <a:gd name="T27" fmla="*/ 550 h 772"/>
                  <a:gd name="T28" fmla="*/ 616 w 356"/>
                  <a:gd name="T29" fmla="*/ 377 h 772"/>
                  <a:gd name="T30" fmla="*/ 599 w 356"/>
                  <a:gd name="T31" fmla="*/ 377 h 772"/>
                  <a:gd name="T32" fmla="*/ 791 w 356"/>
                  <a:gd name="T33" fmla="*/ 545 h 772"/>
                  <a:gd name="T34" fmla="*/ 807 w 356"/>
                  <a:gd name="T35" fmla="*/ 545 h 772"/>
                  <a:gd name="T36" fmla="*/ 616 w 356"/>
                  <a:gd name="T37" fmla="*/ 377 h 772"/>
                  <a:gd name="T38" fmla="*/ 12 w 356"/>
                  <a:gd name="T39" fmla="*/ 0 h 772"/>
                  <a:gd name="T40" fmla="*/ 0 w 356"/>
                  <a:gd name="T41" fmla="*/ 0 h 772"/>
                  <a:gd name="T42" fmla="*/ 0 w 356"/>
                  <a:gd name="T43" fmla="*/ 5 h 772"/>
                  <a:gd name="T44" fmla="*/ 0 w 356"/>
                  <a:gd name="T45" fmla="*/ 5 h 772"/>
                  <a:gd name="T46" fmla="*/ 12 w 356"/>
                  <a:gd name="T47" fmla="*/ 12 h 772"/>
                  <a:gd name="T48" fmla="*/ 594 w 356"/>
                  <a:gd name="T49" fmla="*/ 370 h 772"/>
                  <a:gd name="T50" fmla="*/ 611 w 356"/>
                  <a:gd name="T51" fmla="*/ 370 h 772"/>
                  <a:gd name="T52" fmla="*/ 12 w 356"/>
                  <a:gd name="T53" fmla="*/ 0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6" h="772">
                    <a:moveTo>
                      <a:pt x="345" y="740"/>
                    </a:moveTo>
                    <a:cubicBezTo>
                      <a:pt x="343" y="740"/>
                      <a:pt x="343" y="740"/>
                      <a:pt x="343" y="740"/>
                    </a:cubicBezTo>
                    <a:cubicBezTo>
                      <a:pt x="343" y="741"/>
                      <a:pt x="344" y="743"/>
                      <a:pt x="344" y="744"/>
                    </a:cubicBezTo>
                    <a:cubicBezTo>
                      <a:pt x="347" y="756"/>
                      <a:pt x="351" y="766"/>
                      <a:pt x="354" y="772"/>
                    </a:cubicBezTo>
                    <a:cubicBezTo>
                      <a:pt x="355" y="772"/>
                      <a:pt x="355" y="772"/>
                      <a:pt x="355" y="772"/>
                    </a:cubicBezTo>
                    <a:cubicBezTo>
                      <a:pt x="356" y="772"/>
                      <a:pt x="356" y="772"/>
                      <a:pt x="356" y="772"/>
                    </a:cubicBezTo>
                    <a:cubicBezTo>
                      <a:pt x="356" y="771"/>
                      <a:pt x="356" y="771"/>
                      <a:pt x="356" y="771"/>
                    </a:cubicBezTo>
                    <a:cubicBezTo>
                      <a:pt x="352" y="765"/>
                      <a:pt x="349" y="755"/>
                      <a:pt x="346" y="744"/>
                    </a:cubicBezTo>
                    <a:cubicBezTo>
                      <a:pt x="346" y="742"/>
                      <a:pt x="345" y="741"/>
                      <a:pt x="345" y="740"/>
                    </a:cubicBezTo>
                    <a:moveTo>
                      <a:pt x="145" y="98"/>
                    </a:moveTo>
                    <a:cubicBezTo>
                      <a:pt x="142" y="98"/>
                      <a:pt x="142" y="98"/>
                      <a:pt x="142" y="98"/>
                    </a:cubicBezTo>
                    <a:cubicBezTo>
                      <a:pt x="168" y="124"/>
                      <a:pt x="195" y="155"/>
                      <a:pt x="219" y="194"/>
                    </a:cubicBezTo>
                    <a:cubicBezTo>
                      <a:pt x="221" y="194"/>
                      <a:pt x="221" y="194"/>
                      <a:pt x="221" y="194"/>
                    </a:cubicBezTo>
                    <a:cubicBezTo>
                      <a:pt x="197" y="155"/>
                      <a:pt x="171" y="124"/>
                      <a:pt x="145" y="98"/>
                    </a:cubicBezTo>
                    <a:moveTo>
                      <a:pt x="110" y="67"/>
                    </a:moveTo>
                    <a:cubicBezTo>
                      <a:pt x="107" y="67"/>
                      <a:pt x="107" y="67"/>
                      <a:pt x="107" y="67"/>
                    </a:cubicBezTo>
                    <a:cubicBezTo>
                      <a:pt x="118" y="76"/>
                      <a:pt x="129" y="86"/>
                      <a:pt x="141" y="97"/>
                    </a:cubicBezTo>
                    <a:cubicBezTo>
                      <a:pt x="144" y="97"/>
                      <a:pt x="144" y="97"/>
                      <a:pt x="144" y="97"/>
                    </a:cubicBezTo>
                    <a:cubicBezTo>
                      <a:pt x="132" y="86"/>
                      <a:pt x="121" y="76"/>
                      <a:pt x="110" y="67"/>
                    </a:cubicBezTo>
                    <a:moveTo>
                      <a:pt x="2" y="0"/>
                    </a:moveTo>
                    <a:cubicBezTo>
                      <a:pt x="0" y="0"/>
                      <a:pt x="0" y="0"/>
                      <a:pt x="0" y="0"/>
                    </a:cubicBezTo>
                    <a:cubicBezTo>
                      <a:pt x="0" y="1"/>
                      <a:pt x="0" y="1"/>
                      <a:pt x="0" y="1"/>
                    </a:cubicBezTo>
                    <a:cubicBezTo>
                      <a:pt x="0" y="1"/>
                      <a:pt x="0" y="1"/>
                      <a:pt x="0" y="1"/>
                    </a:cubicBezTo>
                    <a:cubicBezTo>
                      <a:pt x="0" y="2"/>
                      <a:pt x="1" y="2"/>
                      <a:pt x="2" y="2"/>
                    </a:cubicBezTo>
                    <a:cubicBezTo>
                      <a:pt x="12" y="6"/>
                      <a:pt x="55" y="25"/>
                      <a:pt x="106" y="66"/>
                    </a:cubicBezTo>
                    <a:cubicBezTo>
                      <a:pt x="109" y="66"/>
                      <a:pt x="109" y="66"/>
                      <a:pt x="109" y="66"/>
                    </a:cubicBezTo>
                    <a:cubicBezTo>
                      <a:pt x="56" y="23"/>
                      <a:pt x="10" y="3"/>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8"/>
              <p:cNvSpPr>
                <a:spLocks/>
              </p:cNvSpPr>
              <p:nvPr/>
            </p:nvSpPr>
            <p:spPr bwMode="auto">
              <a:xfrm>
                <a:off x="-1416" y="1754"/>
                <a:ext cx="9" cy="2"/>
              </a:xfrm>
              <a:custGeom>
                <a:avLst/>
                <a:gdLst>
                  <a:gd name="T0" fmla="*/ 16 w 4"/>
                  <a:gd name="T1" fmla="*/ 0 h 1"/>
                  <a:gd name="T2" fmla="*/ 0 w 4"/>
                  <a:gd name="T3" fmla="*/ 0 h 1"/>
                  <a:gd name="T4" fmla="*/ 5 w 4"/>
                  <a:gd name="T5" fmla="*/ 4 h 1"/>
                  <a:gd name="T6" fmla="*/ 20 w 4"/>
                  <a:gd name="T7" fmla="*/ 4 h 1"/>
                  <a:gd name="T8" fmla="*/ 16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0" y="0"/>
                      <a:pt x="0" y="1"/>
                      <a:pt x="1" y="1"/>
                    </a:cubicBezTo>
                    <a:cubicBezTo>
                      <a:pt x="4" y="1"/>
                      <a:pt x="4" y="1"/>
                      <a:pt x="4"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9"/>
              <p:cNvSpPr>
                <a:spLocks/>
              </p:cNvSpPr>
              <p:nvPr/>
            </p:nvSpPr>
            <p:spPr bwMode="auto">
              <a:xfrm>
                <a:off x="-1499" y="1681"/>
                <a:ext cx="9" cy="2"/>
              </a:xfrm>
              <a:custGeom>
                <a:avLst/>
                <a:gdLst>
                  <a:gd name="T0" fmla="*/ 16 w 4"/>
                  <a:gd name="T1" fmla="*/ 0 h 1"/>
                  <a:gd name="T2" fmla="*/ 0 w 4"/>
                  <a:gd name="T3" fmla="*/ 0 h 1"/>
                  <a:gd name="T4" fmla="*/ 5 w 4"/>
                  <a:gd name="T5" fmla="*/ 4 h 1"/>
                  <a:gd name="T6" fmla="*/ 20 w 4"/>
                  <a:gd name="T7" fmla="*/ 4 h 1"/>
                  <a:gd name="T8" fmla="*/ 16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0" y="1"/>
                      <a:pt x="1" y="1"/>
                      <a:pt x="1" y="1"/>
                    </a:cubicBezTo>
                    <a:cubicBezTo>
                      <a:pt x="4" y="1"/>
                      <a:pt x="4" y="1"/>
                      <a:pt x="4" y="1"/>
                    </a:cubicBezTo>
                    <a:cubicBezTo>
                      <a:pt x="4" y="1"/>
                      <a:pt x="4"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0"/>
              <p:cNvSpPr>
                <a:spLocks noEditPoints="1"/>
              </p:cNvSpPr>
              <p:nvPr/>
            </p:nvSpPr>
            <p:spPr bwMode="auto">
              <a:xfrm>
                <a:off x="-2619" y="2809"/>
                <a:ext cx="178" cy="2"/>
              </a:xfrm>
              <a:custGeom>
                <a:avLst/>
                <a:gdLst>
                  <a:gd name="T0" fmla="*/ 178 w 178"/>
                  <a:gd name="T1" fmla="*/ 2 h 2"/>
                  <a:gd name="T2" fmla="*/ 178 w 178"/>
                  <a:gd name="T3" fmla="*/ 0 h 2"/>
                  <a:gd name="T4" fmla="*/ 178 w 178"/>
                  <a:gd name="T5" fmla="*/ 2 h 2"/>
                  <a:gd name="T6" fmla="*/ 0 w 178"/>
                  <a:gd name="T7" fmla="*/ 0 h 2"/>
                  <a:gd name="T8" fmla="*/ 0 w 178"/>
                  <a:gd name="T9" fmla="*/ 2 h 2"/>
                  <a:gd name="T10" fmla="*/ 0 w 178"/>
                  <a:gd name="T11" fmla="*/ 2 h 2"/>
                  <a:gd name="T12" fmla="*/ 0 w 178"/>
                  <a:gd name="T13" fmla="*/ 2 h 2"/>
                  <a:gd name="T14" fmla="*/ 0 w 178"/>
                  <a:gd name="T15" fmla="*/ 0 h 2"/>
                  <a:gd name="T16" fmla="*/ 178 w 178"/>
                  <a:gd name="T17" fmla="*/ 0 h 2"/>
                  <a:gd name="T18" fmla="*/ 178 w 17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 h="2">
                    <a:moveTo>
                      <a:pt x="178" y="2"/>
                    </a:moveTo>
                    <a:lnTo>
                      <a:pt x="178" y="0"/>
                    </a:lnTo>
                    <a:lnTo>
                      <a:pt x="178" y="2"/>
                    </a:lnTo>
                    <a:close/>
                    <a:moveTo>
                      <a:pt x="0" y="0"/>
                    </a:moveTo>
                    <a:lnTo>
                      <a:pt x="0" y="2"/>
                    </a:lnTo>
                    <a:lnTo>
                      <a:pt x="0" y="0"/>
                    </a:lnTo>
                    <a:close/>
                    <a:moveTo>
                      <a:pt x="178" y="0"/>
                    </a:move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21"/>
              <p:cNvSpPr>
                <a:spLocks noEditPoints="1"/>
              </p:cNvSpPr>
              <p:nvPr/>
            </p:nvSpPr>
            <p:spPr bwMode="auto">
              <a:xfrm>
                <a:off x="-2619" y="2809"/>
                <a:ext cx="178" cy="2"/>
              </a:xfrm>
              <a:custGeom>
                <a:avLst/>
                <a:gdLst>
                  <a:gd name="T0" fmla="*/ 178 w 178"/>
                  <a:gd name="T1" fmla="*/ 2 h 2"/>
                  <a:gd name="T2" fmla="*/ 178 w 178"/>
                  <a:gd name="T3" fmla="*/ 0 h 2"/>
                  <a:gd name="T4" fmla="*/ 0 w 178"/>
                  <a:gd name="T5" fmla="*/ 0 h 2"/>
                  <a:gd name="T6" fmla="*/ 0 w 178"/>
                  <a:gd name="T7" fmla="*/ 2 h 2"/>
                  <a:gd name="T8" fmla="*/ 0 w 178"/>
                  <a:gd name="T9" fmla="*/ 2 h 2"/>
                  <a:gd name="T10" fmla="*/ 0 w 178"/>
                  <a:gd name="T11" fmla="*/ 2 h 2"/>
                  <a:gd name="T12" fmla="*/ 178 w 178"/>
                  <a:gd name="T13" fmla="*/ 0 h 2"/>
                  <a:gd name="T14" fmla="*/ 178 w 178"/>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 h="2">
                    <a:moveTo>
                      <a:pt x="178" y="2"/>
                    </a:moveTo>
                    <a:lnTo>
                      <a:pt x="178" y="0"/>
                    </a:lnTo>
                    <a:moveTo>
                      <a:pt x="0" y="0"/>
                    </a:moveTo>
                    <a:lnTo>
                      <a:pt x="0" y="2"/>
                    </a:lnTo>
                    <a:moveTo>
                      <a:pt x="178" y="0"/>
                    </a:move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22"/>
              <p:cNvSpPr>
                <a:spLocks/>
              </p:cNvSpPr>
              <p:nvPr/>
            </p:nvSpPr>
            <p:spPr bwMode="auto">
              <a:xfrm>
                <a:off x="-1033" y="2809"/>
                <a:ext cx="5" cy="2"/>
              </a:xfrm>
              <a:custGeom>
                <a:avLst/>
                <a:gdLst>
                  <a:gd name="T0" fmla="*/ 5 w 5"/>
                  <a:gd name="T1" fmla="*/ 0 h 2"/>
                  <a:gd name="T2" fmla="*/ 0 w 5"/>
                  <a:gd name="T3" fmla="*/ 0 h 2"/>
                  <a:gd name="T4" fmla="*/ 0 w 5"/>
                  <a:gd name="T5" fmla="*/ 2 h 2"/>
                  <a:gd name="T6" fmla="*/ 5 w 5"/>
                  <a:gd name="T7" fmla="*/ 2 h 2"/>
                  <a:gd name="T8" fmla="*/ 5 w 5"/>
                  <a:gd name="T9" fmla="*/ 0 h 2"/>
                  <a:gd name="T10" fmla="*/ 5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5" y="0"/>
                    </a:moveTo>
                    <a:lnTo>
                      <a:pt x="0" y="0"/>
                    </a:lnTo>
                    <a:lnTo>
                      <a:pt x="0" y="2"/>
                    </a:lnTo>
                    <a:lnTo>
                      <a:pt x="5"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3"/>
              <p:cNvSpPr>
                <a:spLocks/>
              </p:cNvSpPr>
              <p:nvPr/>
            </p:nvSpPr>
            <p:spPr bwMode="auto">
              <a:xfrm>
                <a:off x="-938" y="3276"/>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4"/>
              <p:cNvSpPr>
                <a:spLocks noEditPoints="1"/>
              </p:cNvSpPr>
              <p:nvPr/>
            </p:nvSpPr>
            <p:spPr bwMode="auto">
              <a:xfrm>
                <a:off x="-3887" y="3351"/>
                <a:ext cx="395" cy="1"/>
              </a:xfrm>
              <a:custGeom>
                <a:avLst/>
                <a:gdLst>
                  <a:gd name="T0" fmla="*/ 0 w 167"/>
                  <a:gd name="T1" fmla="*/ 0 h 1"/>
                  <a:gd name="T2" fmla="*/ 0 w 167"/>
                  <a:gd name="T3" fmla="*/ 0 h 1"/>
                  <a:gd name="T4" fmla="*/ 21 w 167"/>
                  <a:gd name="T5" fmla="*/ 0 h 1"/>
                  <a:gd name="T6" fmla="*/ 83 w 167"/>
                  <a:gd name="T7" fmla="*/ 0 h 1"/>
                  <a:gd name="T8" fmla="*/ 57 w 167"/>
                  <a:gd name="T9" fmla="*/ 0 h 1"/>
                  <a:gd name="T10" fmla="*/ 83 w 167"/>
                  <a:gd name="T11" fmla="*/ 0 h 1"/>
                  <a:gd name="T12" fmla="*/ 111 w 167"/>
                  <a:gd name="T13" fmla="*/ 0 h 1"/>
                  <a:gd name="T14" fmla="*/ 140 w 167"/>
                  <a:gd name="T15" fmla="*/ 0 h 1"/>
                  <a:gd name="T16" fmla="*/ 201 w 167"/>
                  <a:gd name="T17" fmla="*/ 0 h 1"/>
                  <a:gd name="T18" fmla="*/ 168 w 167"/>
                  <a:gd name="T19" fmla="*/ 0 h 1"/>
                  <a:gd name="T20" fmla="*/ 201 w 167"/>
                  <a:gd name="T21" fmla="*/ 0 h 1"/>
                  <a:gd name="T22" fmla="*/ 241 w 167"/>
                  <a:gd name="T23" fmla="*/ 0 h 1"/>
                  <a:gd name="T24" fmla="*/ 258 w 167"/>
                  <a:gd name="T25" fmla="*/ 0 h 1"/>
                  <a:gd name="T26" fmla="*/ 312 w 167"/>
                  <a:gd name="T27" fmla="*/ 0 h 1"/>
                  <a:gd name="T28" fmla="*/ 286 w 167"/>
                  <a:gd name="T29" fmla="*/ 0 h 1"/>
                  <a:gd name="T30" fmla="*/ 312 w 167"/>
                  <a:gd name="T31" fmla="*/ 0 h 1"/>
                  <a:gd name="T32" fmla="*/ 348 w 167"/>
                  <a:gd name="T33" fmla="*/ 0 h 1"/>
                  <a:gd name="T34" fmla="*/ 374 w 167"/>
                  <a:gd name="T35" fmla="*/ 0 h 1"/>
                  <a:gd name="T36" fmla="*/ 430 w 167"/>
                  <a:gd name="T37" fmla="*/ 0 h 1"/>
                  <a:gd name="T38" fmla="*/ 402 w 167"/>
                  <a:gd name="T39" fmla="*/ 0 h 1"/>
                  <a:gd name="T40" fmla="*/ 430 w 167"/>
                  <a:gd name="T41" fmla="*/ 0 h 1"/>
                  <a:gd name="T42" fmla="*/ 459 w 167"/>
                  <a:gd name="T43" fmla="*/ 0 h 1"/>
                  <a:gd name="T44" fmla="*/ 471 w 167"/>
                  <a:gd name="T45" fmla="*/ 0 h 1"/>
                  <a:gd name="T46" fmla="*/ 492 w 167"/>
                  <a:gd name="T47" fmla="*/ 0 h 1"/>
                  <a:gd name="T48" fmla="*/ 480 w 167"/>
                  <a:gd name="T49" fmla="*/ 0 h 1"/>
                  <a:gd name="T50" fmla="*/ 492 w 167"/>
                  <a:gd name="T51" fmla="*/ 0 h 1"/>
                  <a:gd name="T52" fmla="*/ 520 w 167"/>
                  <a:gd name="T53" fmla="*/ 0 h 1"/>
                  <a:gd name="T54" fmla="*/ 549 w 167"/>
                  <a:gd name="T55" fmla="*/ 0 h 1"/>
                  <a:gd name="T56" fmla="*/ 603 w 167"/>
                  <a:gd name="T57" fmla="*/ 0 h 1"/>
                  <a:gd name="T58" fmla="*/ 577 w 167"/>
                  <a:gd name="T59" fmla="*/ 0 h 1"/>
                  <a:gd name="T60" fmla="*/ 603 w 167"/>
                  <a:gd name="T61" fmla="*/ 0 h 1"/>
                  <a:gd name="T62" fmla="*/ 639 w 167"/>
                  <a:gd name="T63" fmla="*/ 0 h 1"/>
                  <a:gd name="T64" fmla="*/ 665 w 167"/>
                  <a:gd name="T65" fmla="*/ 0 h 1"/>
                  <a:gd name="T66" fmla="*/ 705 w 167"/>
                  <a:gd name="T67" fmla="*/ 0 h 1"/>
                  <a:gd name="T68" fmla="*/ 693 w 167"/>
                  <a:gd name="T69" fmla="*/ 0 h 1"/>
                  <a:gd name="T70" fmla="*/ 705 w 167"/>
                  <a:gd name="T71" fmla="*/ 0 h 1"/>
                  <a:gd name="T72" fmla="*/ 717 w 167"/>
                  <a:gd name="T73" fmla="*/ 0 h 1"/>
                  <a:gd name="T74" fmla="*/ 721 w 167"/>
                  <a:gd name="T75" fmla="*/ 0 h 1"/>
                  <a:gd name="T76" fmla="*/ 783 w 167"/>
                  <a:gd name="T77" fmla="*/ 0 h 1"/>
                  <a:gd name="T78" fmla="*/ 750 w 167"/>
                  <a:gd name="T79" fmla="*/ 0 h 1"/>
                  <a:gd name="T80" fmla="*/ 783 w 167"/>
                  <a:gd name="T81" fmla="*/ 0 h 1"/>
                  <a:gd name="T82" fmla="*/ 811 w 167"/>
                  <a:gd name="T83" fmla="*/ 0 h 1"/>
                  <a:gd name="T84" fmla="*/ 840 w 167"/>
                  <a:gd name="T85" fmla="*/ 0 h 1"/>
                  <a:gd name="T86" fmla="*/ 894 w 167"/>
                  <a:gd name="T87" fmla="*/ 0 h 1"/>
                  <a:gd name="T88" fmla="*/ 868 w 167"/>
                  <a:gd name="T89" fmla="*/ 0 h 1"/>
                  <a:gd name="T90" fmla="*/ 894 w 167"/>
                  <a:gd name="T91" fmla="*/ 0 h 1"/>
                  <a:gd name="T92" fmla="*/ 930 w 167"/>
                  <a:gd name="T93" fmla="*/ 0 h 1"/>
                  <a:gd name="T94" fmla="*/ 934 w 167"/>
                  <a:gd name="T95" fmla="*/ 0 h 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7" h="1">
                    <a:moveTo>
                      <a:pt x="4" y="0"/>
                    </a:moveTo>
                    <a:cubicBezTo>
                      <a:pt x="0" y="0"/>
                      <a:pt x="0" y="0"/>
                      <a:pt x="0" y="0"/>
                    </a:cubicBezTo>
                    <a:cubicBezTo>
                      <a:pt x="0" y="0"/>
                      <a:pt x="0" y="0"/>
                      <a:pt x="0" y="0"/>
                    </a:cubicBezTo>
                    <a:cubicBezTo>
                      <a:pt x="0" y="0"/>
                      <a:pt x="0" y="0"/>
                      <a:pt x="0" y="0"/>
                    </a:cubicBezTo>
                    <a:cubicBezTo>
                      <a:pt x="0" y="0"/>
                      <a:pt x="0" y="0"/>
                      <a:pt x="0" y="0"/>
                    </a:cubicBezTo>
                    <a:cubicBezTo>
                      <a:pt x="4" y="0"/>
                      <a:pt x="4" y="0"/>
                      <a:pt x="4" y="0"/>
                    </a:cubicBezTo>
                    <a:cubicBezTo>
                      <a:pt x="4" y="0"/>
                      <a:pt x="4" y="0"/>
                      <a:pt x="4" y="0"/>
                    </a:cubicBezTo>
                    <a:moveTo>
                      <a:pt x="15" y="0"/>
                    </a:moveTo>
                    <a:cubicBezTo>
                      <a:pt x="10" y="0"/>
                      <a:pt x="10" y="0"/>
                      <a:pt x="10" y="0"/>
                    </a:cubicBezTo>
                    <a:cubicBezTo>
                      <a:pt x="10" y="0"/>
                      <a:pt x="10" y="0"/>
                      <a:pt x="10" y="0"/>
                    </a:cubicBezTo>
                    <a:cubicBezTo>
                      <a:pt x="15" y="0"/>
                      <a:pt x="15" y="0"/>
                      <a:pt x="15" y="0"/>
                    </a:cubicBezTo>
                    <a:cubicBezTo>
                      <a:pt x="15" y="0"/>
                      <a:pt x="15" y="0"/>
                      <a:pt x="15" y="0"/>
                    </a:cubicBezTo>
                    <a:moveTo>
                      <a:pt x="25" y="0"/>
                    </a:moveTo>
                    <a:cubicBezTo>
                      <a:pt x="20" y="0"/>
                      <a:pt x="20" y="0"/>
                      <a:pt x="20" y="0"/>
                    </a:cubicBezTo>
                    <a:cubicBezTo>
                      <a:pt x="20" y="0"/>
                      <a:pt x="20" y="0"/>
                      <a:pt x="20" y="0"/>
                    </a:cubicBezTo>
                    <a:cubicBezTo>
                      <a:pt x="25" y="0"/>
                      <a:pt x="25" y="0"/>
                      <a:pt x="25" y="0"/>
                    </a:cubicBezTo>
                    <a:cubicBezTo>
                      <a:pt x="25" y="0"/>
                      <a:pt x="25" y="0"/>
                      <a:pt x="25" y="0"/>
                    </a:cubicBezTo>
                    <a:moveTo>
                      <a:pt x="36" y="0"/>
                    </a:moveTo>
                    <a:cubicBezTo>
                      <a:pt x="30" y="0"/>
                      <a:pt x="30" y="0"/>
                      <a:pt x="30" y="0"/>
                    </a:cubicBezTo>
                    <a:cubicBezTo>
                      <a:pt x="30" y="0"/>
                      <a:pt x="30" y="0"/>
                      <a:pt x="30" y="0"/>
                    </a:cubicBezTo>
                    <a:cubicBezTo>
                      <a:pt x="36" y="0"/>
                      <a:pt x="36" y="0"/>
                      <a:pt x="36" y="0"/>
                    </a:cubicBezTo>
                    <a:cubicBezTo>
                      <a:pt x="36" y="0"/>
                      <a:pt x="36" y="0"/>
                      <a:pt x="36" y="0"/>
                    </a:cubicBezTo>
                    <a:moveTo>
                      <a:pt x="46" y="0"/>
                    </a:moveTo>
                    <a:cubicBezTo>
                      <a:pt x="43" y="0"/>
                      <a:pt x="43" y="0"/>
                      <a:pt x="43" y="0"/>
                    </a:cubicBezTo>
                    <a:cubicBezTo>
                      <a:pt x="43" y="0"/>
                      <a:pt x="43" y="0"/>
                      <a:pt x="43" y="0"/>
                    </a:cubicBezTo>
                    <a:cubicBezTo>
                      <a:pt x="46" y="0"/>
                      <a:pt x="46" y="0"/>
                      <a:pt x="46" y="0"/>
                    </a:cubicBezTo>
                    <a:cubicBezTo>
                      <a:pt x="46" y="0"/>
                      <a:pt x="46" y="0"/>
                      <a:pt x="46" y="0"/>
                    </a:cubicBezTo>
                    <a:moveTo>
                      <a:pt x="56" y="0"/>
                    </a:moveTo>
                    <a:cubicBezTo>
                      <a:pt x="51" y="0"/>
                      <a:pt x="51" y="0"/>
                      <a:pt x="51" y="0"/>
                    </a:cubicBezTo>
                    <a:cubicBezTo>
                      <a:pt x="51" y="0"/>
                      <a:pt x="51" y="0"/>
                      <a:pt x="51" y="0"/>
                    </a:cubicBezTo>
                    <a:cubicBezTo>
                      <a:pt x="56" y="0"/>
                      <a:pt x="56" y="0"/>
                      <a:pt x="56" y="0"/>
                    </a:cubicBezTo>
                    <a:cubicBezTo>
                      <a:pt x="56" y="0"/>
                      <a:pt x="56" y="0"/>
                      <a:pt x="56" y="0"/>
                    </a:cubicBezTo>
                    <a:moveTo>
                      <a:pt x="67" y="0"/>
                    </a:moveTo>
                    <a:cubicBezTo>
                      <a:pt x="62" y="0"/>
                      <a:pt x="62" y="0"/>
                      <a:pt x="62" y="0"/>
                    </a:cubicBezTo>
                    <a:cubicBezTo>
                      <a:pt x="62" y="0"/>
                      <a:pt x="62" y="0"/>
                      <a:pt x="62" y="0"/>
                    </a:cubicBezTo>
                    <a:cubicBezTo>
                      <a:pt x="67" y="0"/>
                      <a:pt x="67" y="0"/>
                      <a:pt x="67" y="0"/>
                    </a:cubicBezTo>
                    <a:cubicBezTo>
                      <a:pt x="67" y="0"/>
                      <a:pt x="67" y="0"/>
                      <a:pt x="67" y="0"/>
                    </a:cubicBezTo>
                    <a:moveTo>
                      <a:pt x="77" y="0"/>
                    </a:moveTo>
                    <a:cubicBezTo>
                      <a:pt x="72" y="0"/>
                      <a:pt x="72" y="0"/>
                      <a:pt x="72" y="0"/>
                    </a:cubicBezTo>
                    <a:cubicBezTo>
                      <a:pt x="72" y="0"/>
                      <a:pt x="72" y="0"/>
                      <a:pt x="72" y="0"/>
                    </a:cubicBezTo>
                    <a:cubicBezTo>
                      <a:pt x="77" y="0"/>
                      <a:pt x="77" y="0"/>
                      <a:pt x="77" y="0"/>
                    </a:cubicBezTo>
                    <a:cubicBezTo>
                      <a:pt x="77" y="0"/>
                      <a:pt x="77" y="0"/>
                      <a:pt x="77" y="0"/>
                    </a:cubicBezTo>
                    <a:moveTo>
                      <a:pt x="84" y="0"/>
                    </a:moveTo>
                    <a:cubicBezTo>
                      <a:pt x="82" y="0"/>
                      <a:pt x="82" y="0"/>
                      <a:pt x="82" y="0"/>
                    </a:cubicBezTo>
                    <a:cubicBezTo>
                      <a:pt x="82" y="0"/>
                      <a:pt x="82" y="0"/>
                      <a:pt x="82" y="0"/>
                    </a:cubicBezTo>
                    <a:cubicBezTo>
                      <a:pt x="84" y="0"/>
                      <a:pt x="84" y="0"/>
                      <a:pt x="84" y="0"/>
                    </a:cubicBezTo>
                    <a:cubicBezTo>
                      <a:pt x="84" y="0"/>
                      <a:pt x="84" y="0"/>
                      <a:pt x="84" y="0"/>
                    </a:cubicBezTo>
                    <a:moveTo>
                      <a:pt x="88" y="0"/>
                    </a:moveTo>
                    <a:cubicBezTo>
                      <a:pt x="86" y="0"/>
                      <a:pt x="86" y="0"/>
                      <a:pt x="86" y="0"/>
                    </a:cubicBezTo>
                    <a:cubicBezTo>
                      <a:pt x="86" y="0"/>
                      <a:pt x="86" y="0"/>
                      <a:pt x="86" y="0"/>
                    </a:cubicBezTo>
                    <a:cubicBezTo>
                      <a:pt x="88" y="0"/>
                      <a:pt x="88" y="0"/>
                      <a:pt x="88" y="0"/>
                    </a:cubicBezTo>
                    <a:cubicBezTo>
                      <a:pt x="88" y="0"/>
                      <a:pt x="88" y="0"/>
                      <a:pt x="88" y="0"/>
                    </a:cubicBezTo>
                    <a:moveTo>
                      <a:pt x="98" y="0"/>
                    </a:moveTo>
                    <a:cubicBezTo>
                      <a:pt x="93" y="0"/>
                      <a:pt x="93" y="0"/>
                      <a:pt x="93" y="0"/>
                    </a:cubicBezTo>
                    <a:cubicBezTo>
                      <a:pt x="93" y="0"/>
                      <a:pt x="93" y="0"/>
                      <a:pt x="93" y="0"/>
                    </a:cubicBezTo>
                    <a:cubicBezTo>
                      <a:pt x="98" y="0"/>
                      <a:pt x="98" y="0"/>
                      <a:pt x="98" y="0"/>
                    </a:cubicBezTo>
                    <a:cubicBezTo>
                      <a:pt x="98" y="0"/>
                      <a:pt x="98" y="0"/>
                      <a:pt x="98" y="0"/>
                    </a:cubicBezTo>
                    <a:moveTo>
                      <a:pt x="108" y="0"/>
                    </a:moveTo>
                    <a:cubicBezTo>
                      <a:pt x="103" y="0"/>
                      <a:pt x="103" y="0"/>
                      <a:pt x="103" y="0"/>
                    </a:cubicBezTo>
                    <a:cubicBezTo>
                      <a:pt x="103" y="0"/>
                      <a:pt x="103" y="0"/>
                      <a:pt x="103" y="0"/>
                    </a:cubicBezTo>
                    <a:cubicBezTo>
                      <a:pt x="108" y="0"/>
                      <a:pt x="108" y="0"/>
                      <a:pt x="108" y="0"/>
                    </a:cubicBezTo>
                    <a:cubicBezTo>
                      <a:pt x="108" y="0"/>
                      <a:pt x="108" y="0"/>
                      <a:pt x="108" y="0"/>
                    </a:cubicBezTo>
                    <a:moveTo>
                      <a:pt x="119" y="0"/>
                    </a:moveTo>
                    <a:cubicBezTo>
                      <a:pt x="114" y="0"/>
                      <a:pt x="114" y="0"/>
                      <a:pt x="114" y="0"/>
                    </a:cubicBezTo>
                    <a:cubicBezTo>
                      <a:pt x="114" y="0"/>
                      <a:pt x="114" y="0"/>
                      <a:pt x="114" y="0"/>
                    </a:cubicBezTo>
                    <a:cubicBezTo>
                      <a:pt x="119" y="0"/>
                      <a:pt x="119" y="0"/>
                      <a:pt x="119" y="0"/>
                    </a:cubicBezTo>
                    <a:cubicBezTo>
                      <a:pt x="119" y="0"/>
                      <a:pt x="119" y="0"/>
                      <a:pt x="119" y="0"/>
                    </a:cubicBezTo>
                    <a:moveTo>
                      <a:pt x="126" y="0"/>
                    </a:moveTo>
                    <a:cubicBezTo>
                      <a:pt x="124" y="0"/>
                      <a:pt x="124" y="0"/>
                      <a:pt x="124" y="0"/>
                    </a:cubicBezTo>
                    <a:cubicBezTo>
                      <a:pt x="124" y="0"/>
                      <a:pt x="124" y="0"/>
                      <a:pt x="124" y="0"/>
                    </a:cubicBezTo>
                    <a:cubicBezTo>
                      <a:pt x="126" y="0"/>
                      <a:pt x="126" y="0"/>
                      <a:pt x="126" y="0"/>
                    </a:cubicBezTo>
                    <a:cubicBezTo>
                      <a:pt x="126" y="0"/>
                      <a:pt x="126" y="0"/>
                      <a:pt x="126" y="0"/>
                    </a:cubicBezTo>
                    <a:moveTo>
                      <a:pt x="129" y="0"/>
                    </a:moveTo>
                    <a:cubicBezTo>
                      <a:pt x="128" y="0"/>
                      <a:pt x="128" y="0"/>
                      <a:pt x="128" y="0"/>
                    </a:cubicBezTo>
                    <a:cubicBezTo>
                      <a:pt x="128" y="0"/>
                      <a:pt x="128" y="0"/>
                      <a:pt x="128" y="0"/>
                    </a:cubicBezTo>
                    <a:cubicBezTo>
                      <a:pt x="129" y="0"/>
                      <a:pt x="129" y="0"/>
                      <a:pt x="129" y="0"/>
                    </a:cubicBezTo>
                    <a:cubicBezTo>
                      <a:pt x="129" y="0"/>
                      <a:pt x="129" y="0"/>
                      <a:pt x="129" y="0"/>
                    </a:cubicBezTo>
                    <a:moveTo>
                      <a:pt x="140" y="0"/>
                    </a:moveTo>
                    <a:cubicBezTo>
                      <a:pt x="134" y="0"/>
                      <a:pt x="134" y="0"/>
                      <a:pt x="134" y="0"/>
                    </a:cubicBezTo>
                    <a:cubicBezTo>
                      <a:pt x="134" y="0"/>
                      <a:pt x="134" y="0"/>
                      <a:pt x="134" y="0"/>
                    </a:cubicBezTo>
                    <a:cubicBezTo>
                      <a:pt x="140" y="0"/>
                      <a:pt x="140" y="0"/>
                      <a:pt x="140" y="0"/>
                    </a:cubicBezTo>
                    <a:cubicBezTo>
                      <a:pt x="140" y="0"/>
                      <a:pt x="140" y="0"/>
                      <a:pt x="140" y="0"/>
                    </a:cubicBezTo>
                    <a:moveTo>
                      <a:pt x="150" y="0"/>
                    </a:moveTo>
                    <a:cubicBezTo>
                      <a:pt x="145" y="0"/>
                      <a:pt x="145" y="0"/>
                      <a:pt x="145" y="0"/>
                    </a:cubicBezTo>
                    <a:cubicBezTo>
                      <a:pt x="145" y="0"/>
                      <a:pt x="145" y="0"/>
                      <a:pt x="145" y="0"/>
                    </a:cubicBezTo>
                    <a:cubicBezTo>
                      <a:pt x="150" y="0"/>
                      <a:pt x="150" y="0"/>
                      <a:pt x="150" y="0"/>
                    </a:cubicBezTo>
                    <a:cubicBezTo>
                      <a:pt x="150" y="0"/>
                      <a:pt x="150" y="0"/>
                      <a:pt x="150" y="0"/>
                    </a:cubicBezTo>
                    <a:moveTo>
                      <a:pt x="160" y="0"/>
                    </a:moveTo>
                    <a:cubicBezTo>
                      <a:pt x="155" y="0"/>
                      <a:pt x="155" y="0"/>
                      <a:pt x="155" y="0"/>
                    </a:cubicBezTo>
                    <a:cubicBezTo>
                      <a:pt x="155" y="0"/>
                      <a:pt x="155" y="0"/>
                      <a:pt x="155" y="0"/>
                    </a:cubicBezTo>
                    <a:cubicBezTo>
                      <a:pt x="160" y="0"/>
                      <a:pt x="160" y="0"/>
                      <a:pt x="160" y="0"/>
                    </a:cubicBezTo>
                    <a:cubicBezTo>
                      <a:pt x="160" y="0"/>
                      <a:pt x="160" y="0"/>
                      <a:pt x="160" y="0"/>
                    </a:cubicBezTo>
                    <a:moveTo>
                      <a:pt x="167" y="0"/>
                    </a:moveTo>
                    <a:cubicBezTo>
                      <a:pt x="166" y="0"/>
                      <a:pt x="166" y="0"/>
                      <a:pt x="166" y="0"/>
                    </a:cubicBezTo>
                    <a:cubicBezTo>
                      <a:pt x="166" y="0"/>
                      <a:pt x="166" y="0"/>
                      <a:pt x="166" y="0"/>
                    </a:cubicBezTo>
                    <a:cubicBezTo>
                      <a:pt x="167" y="0"/>
                      <a:pt x="167" y="0"/>
                      <a:pt x="167" y="0"/>
                    </a:cubicBezTo>
                    <a:cubicBezTo>
                      <a:pt x="167" y="0"/>
                      <a:pt x="167" y="0"/>
                      <a:pt x="16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5"/>
              <p:cNvSpPr>
                <a:spLocks noEditPoints="1"/>
              </p:cNvSpPr>
              <p:nvPr/>
            </p:nvSpPr>
            <p:spPr bwMode="auto">
              <a:xfrm>
                <a:off x="-2903" y="3354"/>
                <a:ext cx="287" cy="2"/>
              </a:xfrm>
              <a:custGeom>
                <a:avLst/>
                <a:gdLst>
                  <a:gd name="T0" fmla="*/ 0 w 121"/>
                  <a:gd name="T1" fmla="*/ 0 h 1"/>
                  <a:gd name="T2" fmla="*/ 0 w 121"/>
                  <a:gd name="T3" fmla="*/ 0 h 1"/>
                  <a:gd name="T4" fmla="*/ 0 w 121"/>
                  <a:gd name="T5" fmla="*/ 4 h 1"/>
                  <a:gd name="T6" fmla="*/ 0 w 121"/>
                  <a:gd name="T7" fmla="*/ 4 h 1"/>
                  <a:gd name="T8" fmla="*/ 0 w 121"/>
                  <a:gd name="T9" fmla="*/ 0 h 1"/>
                  <a:gd name="T10" fmla="*/ 681 w 121"/>
                  <a:gd name="T11" fmla="*/ 0 h 1"/>
                  <a:gd name="T12" fmla="*/ 676 w 121"/>
                  <a:gd name="T13" fmla="*/ 0 h 1"/>
                  <a:gd name="T14" fmla="*/ 676 w 121"/>
                  <a:gd name="T15" fmla="*/ 4 h 1"/>
                  <a:gd name="T16" fmla="*/ 676 w 121"/>
                  <a:gd name="T17" fmla="*/ 4 h 1"/>
                  <a:gd name="T18" fmla="*/ 681 w 12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1">
                    <a:moveTo>
                      <a:pt x="0" y="0"/>
                    </a:moveTo>
                    <a:cubicBezTo>
                      <a:pt x="0" y="0"/>
                      <a:pt x="0" y="0"/>
                      <a:pt x="0" y="0"/>
                    </a:cubicBezTo>
                    <a:cubicBezTo>
                      <a:pt x="0" y="1"/>
                      <a:pt x="0" y="1"/>
                      <a:pt x="0" y="1"/>
                    </a:cubicBezTo>
                    <a:cubicBezTo>
                      <a:pt x="0" y="1"/>
                      <a:pt x="0" y="1"/>
                      <a:pt x="0" y="1"/>
                    </a:cubicBezTo>
                    <a:cubicBezTo>
                      <a:pt x="0" y="0"/>
                      <a:pt x="0" y="0"/>
                      <a:pt x="0" y="0"/>
                    </a:cubicBezTo>
                    <a:moveTo>
                      <a:pt x="121" y="0"/>
                    </a:moveTo>
                    <a:cubicBezTo>
                      <a:pt x="120" y="0"/>
                      <a:pt x="120" y="0"/>
                      <a:pt x="120" y="0"/>
                    </a:cubicBezTo>
                    <a:cubicBezTo>
                      <a:pt x="120" y="1"/>
                      <a:pt x="120" y="1"/>
                      <a:pt x="120" y="1"/>
                    </a:cubicBezTo>
                    <a:cubicBezTo>
                      <a:pt x="120" y="1"/>
                      <a:pt x="120" y="1"/>
                      <a:pt x="120" y="1"/>
                    </a:cubicBezTo>
                    <a:cubicBezTo>
                      <a:pt x="120" y="1"/>
                      <a:pt x="120" y="1"/>
                      <a:pt x="1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26"/>
              <p:cNvSpPr>
                <a:spLocks noEditPoints="1"/>
              </p:cNvSpPr>
              <p:nvPr/>
            </p:nvSpPr>
            <p:spPr bwMode="auto">
              <a:xfrm>
                <a:off x="-2020" y="3354"/>
                <a:ext cx="85" cy="2"/>
              </a:xfrm>
              <a:custGeom>
                <a:avLst/>
                <a:gdLst>
                  <a:gd name="T0" fmla="*/ 0 w 36"/>
                  <a:gd name="T1" fmla="*/ 0 h 1"/>
                  <a:gd name="T2" fmla="*/ 0 w 36"/>
                  <a:gd name="T3" fmla="*/ 0 h 1"/>
                  <a:gd name="T4" fmla="*/ 0 w 36"/>
                  <a:gd name="T5" fmla="*/ 4 h 1"/>
                  <a:gd name="T6" fmla="*/ 0 w 36"/>
                  <a:gd name="T7" fmla="*/ 4 h 1"/>
                  <a:gd name="T8" fmla="*/ 0 w 36"/>
                  <a:gd name="T9" fmla="*/ 0 h 1"/>
                  <a:gd name="T10" fmla="*/ 201 w 36"/>
                  <a:gd name="T11" fmla="*/ 0 h 1"/>
                  <a:gd name="T12" fmla="*/ 201 w 36"/>
                  <a:gd name="T13" fmla="*/ 0 h 1"/>
                  <a:gd name="T14" fmla="*/ 201 w 36"/>
                  <a:gd name="T15" fmla="*/ 0 h 1"/>
                  <a:gd name="T16" fmla="*/ 201 w 3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
                    <a:moveTo>
                      <a:pt x="0" y="0"/>
                    </a:moveTo>
                    <a:cubicBezTo>
                      <a:pt x="0" y="0"/>
                      <a:pt x="0" y="0"/>
                      <a:pt x="0" y="0"/>
                    </a:cubicBezTo>
                    <a:cubicBezTo>
                      <a:pt x="0" y="1"/>
                      <a:pt x="0" y="1"/>
                      <a:pt x="0" y="1"/>
                    </a:cubicBezTo>
                    <a:cubicBezTo>
                      <a:pt x="0" y="1"/>
                      <a:pt x="0" y="1"/>
                      <a:pt x="0" y="1"/>
                    </a:cubicBezTo>
                    <a:cubicBezTo>
                      <a:pt x="0" y="0"/>
                      <a:pt x="0" y="0"/>
                      <a:pt x="0" y="0"/>
                    </a:cubicBezTo>
                    <a:moveTo>
                      <a:pt x="36" y="0"/>
                    </a:moveTo>
                    <a:cubicBezTo>
                      <a:pt x="36" y="0"/>
                      <a:pt x="36" y="0"/>
                      <a:pt x="36" y="0"/>
                    </a:cubicBezTo>
                    <a:cubicBezTo>
                      <a:pt x="36" y="0"/>
                      <a:pt x="36" y="0"/>
                      <a:pt x="36" y="0"/>
                    </a:cubicBezTo>
                    <a:cubicBezTo>
                      <a:pt x="36" y="0"/>
                      <a:pt x="36"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27"/>
              <p:cNvSpPr>
                <a:spLocks/>
              </p:cNvSpPr>
              <p:nvPr/>
            </p:nvSpPr>
            <p:spPr bwMode="auto">
              <a:xfrm>
                <a:off x="-912" y="3354"/>
                <a:ext cx="2" cy="2"/>
              </a:xfrm>
              <a:custGeom>
                <a:avLst/>
                <a:gdLst>
                  <a:gd name="T0" fmla="*/ 4 w 1"/>
                  <a:gd name="T1" fmla="*/ 0 h 1"/>
                  <a:gd name="T2" fmla="*/ 0 w 1"/>
                  <a:gd name="T3" fmla="*/ 0 h 1"/>
                  <a:gd name="T4" fmla="*/ 0 w 1"/>
                  <a:gd name="T5" fmla="*/ 4 h 1"/>
                  <a:gd name="T6" fmla="*/ 4 w 1"/>
                  <a:gd name="T7" fmla="*/ 4 h 1"/>
                  <a:gd name="T8" fmla="*/ 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8"/>
              <p:cNvSpPr>
                <a:spLocks/>
              </p:cNvSpPr>
              <p:nvPr/>
            </p:nvSpPr>
            <p:spPr bwMode="auto">
              <a:xfrm>
                <a:off x="-808" y="3356"/>
                <a:ext cx="2" cy="1"/>
              </a:xfrm>
              <a:custGeom>
                <a:avLst/>
                <a:gdLst>
                  <a:gd name="T0" fmla="*/ 4 w 1"/>
                  <a:gd name="T1" fmla="*/ 0 h 1"/>
                  <a:gd name="T2" fmla="*/ 0 w 1"/>
                  <a:gd name="T3" fmla="*/ 0 h 1"/>
                  <a:gd name="T4" fmla="*/ 4 w 1"/>
                  <a:gd name="T5" fmla="*/ 0 h 1"/>
                  <a:gd name="T6" fmla="*/ 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29"/>
              <p:cNvSpPr>
                <a:spLocks/>
              </p:cNvSpPr>
              <p:nvPr/>
            </p:nvSpPr>
            <p:spPr bwMode="auto">
              <a:xfrm>
                <a:off x="-1049" y="2498"/>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0"/>
              <p:cNvSpPr>
                <a:spLocks/>
              </p:cNvSpPr>
              <p:nvPr/>
            </p:nvSpPr>
            <p:spPr bwMode="auto">
              <a:xfrm>
                <a:off x="-1104" y="2256"/>
                <a:ext cx="7" cy="3"/>
              </a:xfrm>
              <a:custGeom>
                <a:avLst/>
                <a:gdLst>
                  <a:gd name="T0" fmla="*/ 12 w 3"/>
                  <a:gd name="T1" fmla="*/ 0 h 1"/>
                  <a:gd name="T2" fmla="*/ 0 w 3"/>
                  <a:gd name="T3" fmla="*/ 0 h 1"/>
                  <a:gd name="T4" fmla="*/ 0 w 3"/>
                  <a:gd name="T5" fmla="*/ 9 h 1"/>
                  <a:gd name="T6" fmla="*/ 16 w 3"/>
                  <a:gd name="T7" fmla="*/ 9 h 1"/>
                  <a:gd name="T8" fmla="*/ 12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1"/>
              <p:cNvSpPr>
                <a:spLocks/>
              </p:cNvSpPr>
              <p:nvPr/>
            </p:nvSpPr>
            <p:spPr bwMode="auto">
              <a:xfrm>
                <a:off x="-2382" y="1986"/>
                <a:ext cx="92" cy="270"/>
              </a:xfrm>
              <a:custGeom>
                <a:avLst/>
                <a:gdLst>
                  <a:gd name="T0" fmla="*/ 217 w 39"/>
                  <a:gd name="T1" fmla="*/ 0 h 114"/>
                  <a:gd name="T2" fmla="*/ 205 w 39"/>
                  <a:gd name="T3" fmla="*/ 0 h 114"/>
                  <a:gd name="T4" fmla="*/ 196 w 39"/>
                  <a:gd name="T5" fmla="*/ 28 h 114"/>
                  <a:gd name="T6" fmla="*/ 0 w 39"/>
                  <a:gd name="T7" fmla="*/ 639 h 114"/>
                  <a:gd name="T8" fmla="*/ 12 w 39"/>
                  <a:gd name="T9" fmla="*/ 639 h 114"/>
                  <a:gd name="T10" fmla="*/ 28 w 39"/>
                  <a:gd name="T11" fmla="*/ 566 h 114"/>
                  <a:gd name="T12" fmla="*/ 28 w 39"/>
                  <a:gd name="T13" fmla="*/ 566 h 114"/>
                  <a:gd name="T14" fmla="*/ 28 w 39"/>
                  <a:gd name="T15" fmla="*/ 561 h 114"/>
                  <a:gd name="T16" fmla="*/ 33 w 39"/>
                  <a:gd name="T17" fmla="*/ 561 h 114"/>
                  <a:gd name="T18" fmla="*/ 66 w 39"/>
                  <a:gd name="T19" fmla="*/ 431 h 114"/>
                  <a:gd name="T20" fmla="*/ 160 w 39"/>
                  <a:gd name="T21" fmla="*/ 147 h 114"/>
                  <a:gd name="T22" fmla="*/ 196 w 39"/>
                  <a:gd name="T23" fmla="*/ 62 h 114"/>
                  <a:gd name="T24" fmla="*/ 205 w 39"/>
                  <a:gd name="T25" fmla="*/ 33 h 114"/>
                  <a:gd name="T26" fmla="*/ 205 w 39"/>
                  <a:gd name="T27" fmla="*/ 33 h 114"/>
                  <a:gd name="T28" fmla="*/ 205 w 39"/>
                  <a:gd name="T29" fmla="*/ 33 h 114"/>
                  <a:gd name="T30" fmla="*/ 217 w 39"/>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114">
                    <a:moveTo>
                      <a:pt x="39" y="0"/>
                    </a:moveTo>
                    <a:cubicBezTo>
                      <a:pt x="37" y="0"/>
                      <a:pt x="37" y="0"/>
                      <a:pt x="37" y="0"/>
                    </a:cubicBezTo>
                    <a:cubicBezTo>
                      <a:pt x="36" y="1"/>
                      <a:pt x="36" y="3"/>
                      <a:pt x="35" y="5"/>
                    </a:cubicBezTo>
                    <a:cubicBezTo>
                      <a:pt x="34" y="6"/>
                      <a:pt x="15" y="54"/>
                      <a:pt x="0" y="114"/>
                    </a:cubicBezTo>
                    <a:cubicBezTo>
                      <a:pt x="2" y="114"/>
                      <a:pt x="2" y="114"/>
                      <a:pt x="2" y="114"/>
                    </a:cubicBezTo>
                    <a:cubicBezTo>
                      <a:pt x="3" y="109"/>
                      <a:pt x="4" y="105"/>
                      <a:pt x="5" y="101"/>
                    </a:cubicBezTo>
                    <a:cubicBezTo>
                      <a:pt x="5" y="101"/>
                      <a:pt x="5" y="101"/>
                      <a:pt x="5" y="101"/>
                    </a:cubicBezTo>
                    <a:cubicBezTo>
                      <a:pt x="5" y="100"/>
                      <a:pt x="5" y="100"/>
                      <a:pt x="5" y="100"/>
                    </a:cubicBezTo>
                    <a:cubicBezTo>
                      <a:pt x="6" y="100"/>
                      <a:pt x="6" y="100"/>
                      <a:pt x="6" y="100"/>
                    </a:cubicBezTo>
                    <a:cubicBezTo>
                      <a:pt x="8" y="92"/>
                      <a:pt x="10" y="85"/>
                      <a:pt x="12" y="77"/>
                    </a:cubicBezTo>
                    <a:cubicBezTo>
                      <a:pt x="18" y="56"/>
                      <a:pt x="24" y="38"/>
                      <a:pt x="29" y="26"/>
                    </a:cubicBezTo>
                    <a:cubicBezTo>
                      <a:pt x="31" y="19"/>
                      <a:pt x="33" y="14"/>
                      <a:pt x="35" y="11"/>
                    </a:cubicBezTo>
                    <a:cubicBezTo>
                      <a:pt x="36" y="7"/>
                      <a:pt x="37" y="6"/>
                      <a:pt x="37" y="6"/>
                    </a:cubicBezTo>
                    <a:cubicBezTo>
                      <a:pt x="37" y="6"/>
                      <a:pt x="37" y="6"/>
                      <a:pt x="37" y="6"/>
                    </a:cubicBezTo>
                    <a:cubicBezTo>
                      <a:pt x="37" y="6"/>
                      <a:pt x="37" y="6"/>
                      <a:pt x="37" y="6"/>
                    </a:cubicBezTo>
                    <a:cubicBezTo>
                      <a:pt x="38" y="3"/>
                      <a:pt x="38" y="2"/>
                      <a:pt x="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2"/>
              <p:cNvSpPr>
                <a:spLocks/>
              </p:cNvSpPr>
              <p:nvPr/>
            </p:nvSpPr>
            <p:spPr bwMode="auto">
              <a:xfrm>
                <a:off x="-2370" y="2223"/>
                <a:ext cx="2" cy="3"/>
              </a:xfrm>
              <a:custGeom>
                <a:avLst/>
                <a:gdLst>
                  <a:gd name="T0" fmla="*/ 4 w 1"/>
                  <a:gd name="T1" fmla="*/ 0 h 1"/>
                  <a:gd name="T2" fmla="*/ 0 w 1"/>
                  <a:gd name="T3" fmla="*/ 0 h 1"/>
                  <a:gd name="T4" fmla="*/ 0 w 1"/>
                  <a:gd name="T5" fmla="*/ 9 h 1"/>
                  <a:gd name="T6" fmla="*/ 0 w 1"/>
                  <a:gd name="T7" fmla="*/ 9 h 1"/>
                  <a:gd name="T8" fmla="*/ 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0" y="1"/>
                      <a:pt x="0" y="1"/>
                      <a:pt x="0" y="1"/>
                    </a:cubicBezTo>
                    <a:cubicBezTo>
                      <a:pt x="0" y="0"/>
                      <a:pt x="0"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3"/>
              <p:cNvSpPr>
                <a:spLocks noEditPoints="1"/>
              </p:cNvSpPr>
              <p:nvPr/>
            </p:nvSpPr>
            <p:spPr bwMode="auto">
              <a:xfrm>
                <a:off x="-2417" y="1522"/>
                <a:ext cx="416" cy="1054"/>
              </a:xfrm>
              <a:custGeom>
                <a:avLst/>
                <a:gdLst>
                  <a:gd name="T0" fmla="*/ 12 w 176"/>
                  <a:gd name="T1" fmla="*/ 2316 h 445"/>
                  <a:gd name="T2" fmla="*/ 0 w 176"/>
                  <a:gd name="T3" fmla="*/ 2316 h 445"/>
                  <a:gd name="T4" fmla="*/ 0 w 176"/>
                  <a:gd name="T5" fmla="*/ 2361 h 445"/>
                  <a:gd name="T6" fmla="*/ 5 w 176"/>
                  <a:gd name="T7" fmla="*/ 2496 h 445"/>
                  <a:gd name="T8" fmla="*/ 5 w 176"/>
                  <a:gd name="T9" fmla="*/ 2496 h 445"/>
                  <a:gd name="T10" fmla="*/ 5 w 176"/>
                  <a:gd name="T11" fmla="*/ 2496 h 445"/>
                  <a:gd name="T12" fmla="*/ 12 w 176"/>
                  <a:gd name="T13" fmla="*/ 2496 h 445"/>
                  <a:gd name="T14" fmla="*/ 17 w 176"/>
                  <a:gd name="T15" fmla="*/ 2496 h 445"/>
                  <a:gd name="T16" fmla="*/ 12 w 176"/>
                  <a:gd name="T17" fmla="*/ 2361 h 445"/>
                  <a:gd name="T18" fmla="*/ 12 w 176"/>
                  <a:gd name="T19" fmla="*/ 2316 h 445"/>
                  <a:gd name="T20" fmla="*/ 95 w 176"/>
                  <a:gd name="T21" fmla="*/ 1746 h 445"/>
                  <a:gd name="T22" fmla="*/ 83 w 176"/>
                  <a:gd name="T23" fmla="*/ 1746 h 445"/>
                  <a:gd name="T24" fmla="*/ 0 w 176"/>
                  <a:gd name="T25" fmla="*/ 2312 h 445"/>
                  <a:gd name="T26" fmla="*/ 12 w 176"/>
                  <a:gd name="T27" fmla="*/ 2312 h 445"/>
                  <a:gd name="T28" fmla="*/ 95 w 176"/>
                  <a:gd name="T29" fmla="*/ 1746 h 445"/>
                  <a:gd name="T30" fmla="*/ 496 w 176"/>
                  <a:gd name="T31" fmla="*/ 554 h 445"/>
                  <a:gd name="T32" fmla="*/ 487 w 176"/>
                  <a:gd name="T33" fmla="*/ 554 h 445"/>
                  <a:gd name="T34" fmla="*/ 381 w 176"/>
                  <a:gd name="T35" fmla="*/ 824 h 445"/>
                  <a:gd name="T36" fmla="*/ 291 w 176"/>
                  <a:gd name="T37" fmla="*/ 1094 h 445"/>
                  <a:gd name="T38" fmla="*/ 303 w 176"/>
                  <a:gd name="T39" fmla="*/ 1094 h 445"/>
                  <a:gd name="T40" fmla="*/ 390 w 176"/>
                  <a:gd name="T41" fmla="*/ 824 h 445"/>
                  <a:gd name="T42" fmla="*/ 496 w 176"/>
                  <a:gd name="T43" fmla="*/ 554 h 445"/>
                  <a:gd name="T44" fmla="*/ 979 w 176"/>
                  <a:gd name="T45" fmla="*/ 0 h 445"/>
                  <a:gd name="T46" fmla="*/ 979 w 176"/>
                  <a:gd name="T47" fmla="*/ 0 h 445"/>
                  <a:gd name="T48" fmla="*/ 492 w 176"/>
                  <a:gd name="T49" fmla="*/ 545 h 445"/>
                  <a:gd name="T50" fmla="*/ 487 w 176"/>
                  <a:gd name="T51" fmla="*/ 550 h 445"/>
                  <a:gd name="T52" fmla="*/ 503 w 176"/>
                  <a:gd name="T53" fmla="*/ 550 h 445"/>
                  <a:gd name="T54" fmla="*/ 503 w 176"/>
                  <a:gd name="T55" fmla="*/ 550 h 445"/>
                  <a:gd name="T56" fmla="*/ 787 w 176"/>
                  <a:gd name="T57" fmla="*/ 163 h 445"/>
                  <a:gd name="T58" fmla="*/ 922 w 176"/>
                  <a:gd name="T59" fmla="*/ 50 h 445"/>
                  <a:gd name="T60" fmla="*/ 967 w 176"/>
                  <a:gd name="T61" fmla="*/ 21 h 445"/>
                  <a:gd name="T62" fmla="*/ 983 w 176"/>
                  <a:gd name="T63" fmla="*/ 12 h 445"/>
                  <a:gd name="T64" fmla="*/ 979 w 176"/>
                  <a:gd name="T65" fmla="*/ 0 h 4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445">
                    <a:moveTo>
                      <a:pt x="2" y="413"/>
                    </a:moveTo>
                    <a:cubicBezTo>
                      <a:pt x="0" y="413"/>
                      <a:pt x="0" y="413"/>
                      <a:pt x="0" y="413"/>
                    </a:cubicBezTo>
                    <a:cubicBezTo>
                      <a:pt x="0" y="415"/>
                      <a:pt x="0" y="418"/>
                      <a:pt x="0" y="421"/>
                    </a:cubicBezTo>
                    <a:cubicBezTo>
                      <a:pt x="0" y="429"/>
                      <a:pt x="0" y="437"/>
                      <a:pt x="1" y="445"/>
                    </a:cubicBezTo>
                    <a:cubicBezTo>
                      <a:pt x="1" y="445"/>
                      <a:pt x="1" y="445"/>
                      <a:pt x="1" y="445"/>
                    </a:cubicBezTo>
                    <a:cubicBezTo>
                      <a:pt x="1" y="445"/>
                      <a:pt x="1" y="445"/>
                      <a:pt x="1" y="445"/>
                    </a:cubicBezTo>
                    <a:cubicBezTo>
                      <a:pt x="2" y="445"/>
                      <a:pt x="2" y="445"/>
                      <a:pt x="2" y="445"/>
                    </a:cubicBezTo>
                    <a:cubicBezTo>
                      <a:pt x="3" y="445"/>
                      <a:pt x="3" y="445"/>
                      <a:pt x="3" y="445"/>
                    </a:cubicBezTo>
                    <a:cubicBezTo>
                      <a:pt x="2" y="437"/>
                      <a:pt x="2" y="429"/>
                      <a:pt x="2" y="421"/>
                    </a:cubicBezTo>
                    <a:cubicBezTo>
                      <a:pt x="2" y="418"/>
                      <a:pt x="2" y="415"/>
                      <a:pt x="2" y="413"/>
                    </a:cubicBezTo>
                    <a:moveTo>
                      <a:pt x="17" y="311"/>
                    </a:moveTo>
                    <a:cubicBezTo>
                      <a:pt x="15" y="311"/>
                      <a:pt x="15" y="311"/>
                      <a:pt x="15" y="311"/>
                    </a:cubicBezTo>
                    <a:cubicBezTo>
                      <a:pt x="7" y="343"/>
                      <a:pt x="1" y="378"/>
                      <a:pt x="0" y="412"/>
                    </a:cubicBezTo>
                    <a:cubicBezTo>
                      <a:pt x="2" y="412"/>
                      <a:pt x="2" y="412"/>
                      <a:pt x="2" y="412"/>
                    </a:cubicBezTo>
                    <a:cubicBezTo>
                      <a:pt x="3" y="378"/>
                      <a:pt x="9" y="343"/>
                      <a:pt x="17" y="311"/>
                    </a:cubicBezTo>
                    <a:moveTo>
                      <a:pt x="89" y="99"/>
                    </a:moveTo>
                    <a:cubicBezTo>
                      <a:pt x="87" y="99"/>
                      <a:pt x="87" y="99"/>
                      <a:pt x="87" y="99"/>
                    </a:cubicBezTo>
                    <a:cubicBezTo>
                      <a:pt x="77" y="125"/>
                      <a:pt x="72" y="135"/>
                      <a:pt x="68" y="147"/>
                    </a:cubicBezTo>
                    <a:cubicBezTo>
                      <a:pt x="64" y="157"/>
                      <a:pt x="60" y="168"/>
                      <a:pt x="52" y="195"/>
                    </a:cubicBezTo>
                    <a:cubicBezTo>
                      <a:pt x="54" y="195"/>
                      <a:pt x="54" y="195"/>
                      <a:pt x="54" y="195"/>
                    </a:cubicBezTo>
                    <a:cubicBezTo>
                      <a:pt x="62" y="169"/>
                      <a:pt x="65" y="158"/>
                      <a:pt x="70" y="147"/>
                    </a:cubicBezTo>
                    <a:cubicBezTo>
                      <a:pt x="74" y="136"/>
                      <a:pt x="79" y="126"/>
                      <a:pt x="89" y="99"/>
                    </a:cubicBezTo>
                    <a:moveTo>
                      <a:pt x="175" y="0"/>
                    </a:moveTo>
                    <a:cubicBezTo>
                      <a:pt x="175" y="0"/>
                      <a:pt x="175" y="0"/>
                      <a:pt x="175" y="0"/>
                    </a:cubicBezTo>
                    <a:cubicBezTo>
                      <a:pt x="170" y="3"/>
                      <a:pt x="108" y="43"/>
                      <a:pt x="88" y="97"/>
                    </a:cubicBezTo>
                    <a:cubicBezTo>
                      <a:pt x="88" y="97"/>
                      <a:pt x="88" y="98"/>
                      <a:pt x="87" y="98"/>
                    </a:cubicBezTo>
                    <a:cubicBezTo>
                      <a:pt x="90" y="98"/>
                      <a:pt x="90" y="98"/>
                      <a:pt x="90" y="98"/>
                    </a:cubicBezTo>
                    <a:cubicBezTo>
                      <a:pt x="90" y="98"/>
                      <a:pt x="90" y="98"/>
                      <a:pt x="90" y="98"/>
                    </a:cubicBezTo>
                    <a:cubicBezTo>
                      <a:pt x="100" y="70"/>
                      <a:pt x="121" y="46"/>
                      <a:pt x="141" y="29"/>
                    </a:cubicBezTo>
                    <a:cubicBezTo>
                      <a:pt x="150" y="21"/>
                      <a:pt x="159" y="14"/>
                      <a:pt x="165" y="9"/>
                    </a:cubicBezTo>
                    <a:cubicBezTo>
                      <a:pt x="169" y="7"/>
                      <a:pt x="171" y="5"/>
                      <a:pt x="173" y="4"/>
                    </a:cubicBezTo>
                    <a:cubicBezTo>
                      <a:pt x="175" y="2"/>
                      <a:pt x="176" y="2"/>
                      <a:pt x="176" y="2"/>
                    </a:cubicBezTo>
                    <a:cubicBezTo>
                      <a:pt x="175" y="0"/>
                      <a:pt x="175" y="0"/>
                      <a:pt x="1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4"/>
              <p:cNvSpPr>
                <a:spLocks/>
              </p:cNvSpPr>
              <p:nvPr/>
            </p:nvSpPr>
            <p:spPr bwMode="auto">
              <a:xfrm>
                <a:off x="-2211" y="1754"/>
                <a:ext cx="7" cy="2"/>
              </a:xfrm>
              <a:custGeom>
                <a:avLst/>
                <a:gdLst>
                  <a:gd name="T0" fmla="*/ 16 w 3"/>
                  <a:gd name="T1" fmla="*/ 0 h 1"/>
                  <a:gd name="T2" fmla="*/ 0 w 3"/>
                  <a:gd name="T3" fmla="*/ 0 h 1"/>
                  <a:gd name="T4" fmla="*/ 0 w 3"/>
                  <a:gd name="T5" fmla="*/ 4 h 1"/>
                  <a:gd name="T6" fmla="*/ 12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0" y="1"/>
                      <a:pt x="0" y="1"/>
                      <a:pt x="0" y="1"/>
                    </a:cubicBezTo>
                    <a:cubicBezTo>
                      <a:pt x="2" y="1"/>
                      <a:pt x="2" y="1"/>
                      <a:pt x="2" y="1"/>
                    </a:cubicBezTo>
                    <a:cubicBezTo>
                      <a:pt x="2" y="1"/>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35"/>
              <p:cNvSpPr>
                <a:spLocks/>
              </p:cNvSpPr>
              <p:nvPr/>
            </p:nvSpPr>
            <p:spPr bwMode="auto">
              <a:xfrm>
                <a:off x="-2417" y="2498"/>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36"/>
              <p:cNvSpPr>
                <a:spLocks/>
              </p:cNvSpPr>
              <p:nvPr/>
            </p:nvSpPr>
            <p:spPr bwMode="auto">
              <a:xfrm>
                <a:off x="-2382" y="2256"/>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37"/>
              <p:cNvSpPr>
                <a:spLocks noEditPoints="1"/>
              </p:cNvSpPr>
              <p:nvPr/>
            </p:nvSpPr>
            <p:spPr bwMode="auto">
              <a:xfrm>
                <a:off x="-2202" y="1986"/>
                <a:ext cx="54" cy="270"/>
              </a:xfrm>
              <a:custGeom>
                <a:avLst/>
                <a:gdLst>
                  <a:gd name="T0" fmla="*/ 12 w 23"/>
                  <a:gd name="T1" fmla="*/ 566 h 114"/>
                  <a:gd name="T2" fmla="*/ 0 w 23"/>
                  <a:gd name="T3" fmla="*/ 639 h 114"/>
                  <a:gd name="T4" fmla="*/ 12 w 23"/>
                  <a:gd name="T5" fmla="*/ 639 h 114"/>
                  <a:gd name="T6" fmla="*/ 16 w 23"/>
                  <a:gd name="T7" fmla="*/ 566 h 114"/>
                  <a:gd name="T8" fmla="*/ 12 w 23"/>
                  <a:gd name="T9" fmla="*/ 566 h 114"/>
                  <a:gd name="T10" fmla="*/ 12 w 23"/>
                  <a:gd name="T11" fmla="*/ 566 h 114"/>
                  <a:gd name="T12" fmla="*/ 127 w 23"/>
                  <a:gd name="T13" fmla="*/ 0 h 114"/>
                  <a:gd name="T14" fmla="*/ 110 w 23"/>
                  <a:gd name="T15" fmla="*/ 0 h 114"/>
                  <a:gd name="T16" fmla="*/ 12 w 23"/>
                  <a:gd name="T17" fmla="*/ 561 h 114"/>
                  <a:gd name="T18" fmla="*/ 21 w 23"/>
                  <a:gd name="T19" fmla="*/ 561 h 114"/>
                  <a:gd name="T20" fmla="*/ 127 w 23"/>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14">
                    <a:moveTo>
                      <a:pt x="2" y="101"/>
                    </a:moveTo>
                    <a:cubicBezTo>
                      <a:pt x="1" y="105"/>
                      <a:pt x="0" y="109"/>
                      <a:pt x="0" y="114"/>
                    </a:cubicBezTo>
                    <a:cubicBezTo>
                      <a:pt x="2" y="114"/>
                      <a:pt x="2" y="114"/>
                      <a:pt x="2" y="114"/>
                    </a:cubicBezTo>
                    <a:cubicBezTo>
                      <a:pt x="2" y="109"/>
                      <a:pt x="3" y="105"/>
                      <a:pt x="3" y="101"/>
                    </a:cubicBezTo>
                    <a:cubicBezTo>
                      <a:pt x="2" y="101"/>
                      <a:pt x="2" y="101"/>
                      <a:pt x="2" y="101"/>
                    </a:cubicBezTo>
                    <a:cubicBezTo>
                      <a:pt x="2" y="101"/>
                      <a:pt x="2" y="101"/>
                      <a:pt x="2" y="101"/>
                    </a:cubicBezTo>
                    <a:moveTo>
                      <a:pt x="23" y="0"/>
                    </a:moveTo>
                    <a:cubicBezTo>
                      <a:pt x="20" y="0"/>
                      <a:pt x="20" y="0"/>
                      <a:pt x="20" y="0"/>
                    </a:cubicBezTo>
                    <a:cubicBezTo>
                      <a:pt x="13" y="34"/>
                      <a:pt x="7" y="65"/>
                      <a:pt x="2" y="100"/>
                    </a:cubicBezTo>
                    <a:cubicBezTo>
                      <a:pt x="4" y="100"/>
                      <a:pt x="4" y="100"/>
                      <a:pt x="4" y="100"/>
                    </a:cubicBezTo>
                    <a:cubicBezTo>
                      <a:pt x="9" y="65"/>
                      <a:pt x="15" y="34"/>
                      <a:pt x="2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38"/>
              <p:cNvSpPr>
                <a:spLocks/>
              </p:cNvSpPr>
              <p:nvPr/>
            </p:nvSpPr>
            <p:spPr bwMode="auto">
              <a:xfrm>
                <a:off x="-2197" y="2223"/>
                <a:ext cx="4" cy="3"/>
              </a:xfrm>
              <a:custGeom>
                <a:avLst/>
                <a:gdLst>
                  <a:gd name="T0" fmla="*/ 8 w 2"/>
                  <a:gd name="T1" fmla="*/ 0 h 1"/>
                  <a:gd name="T2" fmla="*/ 0 w 2"/>
                  <a:gd name="T3" fmla="*/ 0 h 1"/>
                  <a:gd name="T4" fmla="*/ 0 w 2"/>
                  <a:gd name="T5" fmla="*/ 9 h 1"/>
                  <a:gd name="T6" fmla="*/ 0 w 2"/>
                  <a:gd name="T7" fmla="*/ 9 h 1"/>
                  <a:gd name="T8" fmla="*/ 4 w 2"/>
                  <a:gd name="T9" fmla="*/ 9 h 1"/>
                  <a:gd name="T10" fmla="*/ 8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0"/>
                      <a:pt x="0" y="0"/>
                      <a:pt x="0" y="1"/>
                    </a:cubicBezTo>
                    <a:cubicBezTo>
                      <a:pt x="0" y="1"/>
                      <a:pt x="0" y="1"/>
                      <a:pt x="0" y="1"/>
                    </a:cubicBezTo>
                    <a:cubicBezTo>
                      <a:pt x="1" y="1"/>
                      <a:pt x="1" y="1"/>
                      <a:pt x="1"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39"/>
              <p:cNvSpPr>
                <a:spLocks noEditPoints="1"/>
              </p:cNvSpPr>
              <p:nvPr/>
            </p:nvSpPr>
            <p:spPr bwMode="auto">
              <a:xfrm>
                <a:off x="-2223" y="2259"/>
                <a:ext cx="85" cy="1017"/>
              </a:xfrm>
              <a:custGeom>
                <a:avLst/>
                <a:gdLst>
                  <a:gd name="T0" fmla="*/ 135 w 36"/>
                  <a:gd name="T1" fmla="*/ 1927 h 429"/>
                  <a:gd name="T2" fmla="*/ 123 w 36"/>
                  <a:gd name="T3" fmla="*/ 1927 h 429"/>
                  <a:gd name="T4" fmla="*/ 168 w 36"/>
                  <a:gd name="T5" fmla="*/ 2247 h 429"/>
                  <a:gd name="T6" fmla="*/ 189 w 36"/>
                  <a:gd name="T7" fmla="*/ 2411 h 429"/>
                  <a:gd name="T8" fmla="*/ 201 w 36"/>
                  <a:gd name="T9" fmla="*/ 2411 h 429"/>
                  <a:gd name="T10" fmla="*/ 179 w 36"/>
                  <a:gd name="T11" fmla="*/ 2247 h 429"/>
                  <a:gd name="T12" fmla="*/ 144 w 36"/>
                  <a:gd name="T13" fmla="*/ 2022 h 429"/>
                  <a:gd name="T14" fmla="*/ 135 w 36"/>
                  <a:gd name="T15" fmla="*/ 1927 h 429"/>
                  <a:gd name="T16" fmla="*/ 50 w 36"/>
                  <a:gd name="T17" fmla="*/ 1434 h 429"/>
                  <a:gd name="T18" fmla="*/ 40 w 36"/>
                  <a:gd name="T19" fmla="*/ 1434 h 429"/>
                  <a:gd name="T20" fmla="*/ 123 w 36"/>
                  <a:gd name="T21" fmla="*/ 1923 h 429"/>
                  <a:gd name="T22" fmla="*/ 135 w 36"/>
                  <a:gd name="T23" fmla="*/ 1923 h 429"/>
                  <a:gd name="T24" fmla="*/ 50 w 36"/>
                  <a:gd name="T25" fmla="*/ 1434 h 429"/>
                  <a:gd name="T26" fmla="*/ 40 w 36"/>
                  <a:gd name="T27" fmla="*/ 1309 h 429"/>
                  <a:gd name="T28" fmla="*/ 28 w 36"/>
                  <a:gd name="T29" fmla="*/ 1309 h 429"/>
                  <a:gd name="T30" fmla="*/ 40 w 36"/>
                  <a:gd name="T31" fmla="*/ 1427 h 429"/>
                  <a:gd name="T32" fmla="*/ 50 w 36"/>
                  <a:gd name="T33" fmla="*/ 1427 h 429"/>
                  <a:gd name="T34" fmla="*/ 40 w 36"/>
                  <a:gd name="T35" fmla="*/ 1309 h 429"/>
                  <a:gd name="T36" fmla="*/ 17 w 36"/>
                  <a:gd name="T37" fmla="*/ 574 h 429"/>
                  <a:gd name="T38" fmla="*/ 5 w 36"/>
                  <a:gd name="T39" fmla="*/ 574 h 429"/>
                  <a:gd name="T40" fmla="*/ 5 w 36"/>
                  <a:gd name="T41" fmla="*/ 631 h 429"/>
                  <a:gd name="T42" fmla="*/ 0 w 36"/>
                  <a:gd name="T43" fmla="*/ 702 h 429"/>
                  <a:gd name="T44" fmla="*/ 28 w 36"/>
                  <a:gd name="T45" fmla="*/ 1304 h 429"/>
                  <a:gd name="T46" fmla="*/ 40 w 36"/>
                  <a:gd name="T47" fmla="*/ 1304 h 429"/>
                  <a:gd name="T48" fmla="*/ 12 w 36"/>
                  <a:gd name="T49" fmla="*/ 702 h 429"/>
                  <a:gd name="T50" fmla="*/ 17 w 36"/>
                  <a:gd name="T51" fmla="*/ 631 h 429"/>
                  <a:gd name="T52" fmla="*/ 17 w 36"/>
                  <a:gd name="T53" fmla="*/ 574 h 429"/>
                  <a:gd name="T54" fmla="*/ 61 w 36"/>
                  <a:gd name="T55" fmla="*/ 0 h 429"/>
                  <a:gd name="T56" fmla="*/ 50 w 36"/>
                  <a:gd name="T57" fmla="*/ 0 h 429"/>
                  <a:gd name="T58" fmla="*/ 5 w 36"/>
                  <a:gd name="T59" fmla="*/ 567 h 429"/>
                  <a:gd name="T60" fmla="*/ 17 w 36"/>
                  <a:gd name="T61" fmla="*/ 567 h 429"/>
                  <a:gd name="T62" fmla="*/ 61 w 36"/>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 h="429">
                    <a:moveTo>
                      <a:pt x="24" y="343"/>
                    </a:moveTo>
                    <a:cubicBezTo>
                      <a:pt x="22" y="343"/>
                      <a:pt x="22" y="343"/>
                      <a:pt x="22" y="343"/>
                    </a:cubicBezTo>
                    <a:cubicBezTo>
                      <a:pt x="23" y="347"/>
                      <a:pt x="26" y="372"/>
                      <a:pt x="30" y="400"/>
                    </a:cubicBezTo>
                    <a:cubicBezTo>
                      <a:pt x="31" y="410"/>
                      <a:pt x="32" y="420"/>
                      <a:pt x="34" y="429"/>
                    </a:cubicBezTo>
                    <a:cubicBezTo>
                      <a:pt x="36" y="429"/>
                      <a:pt x="36" y="429"/>
                      <a:pt x="36" y="429"/>
                    </a:cubicBezTo>
                    <a:cubicBezTo>
                      <a:pt x="34" y="420"/>
                      <a:pt x="33" y="410"/>
                      <a:pt x="32" y="400"/>
                    </a:cubicBezTo>
                    <a:cubicBezTo>
                      <a:pt x="30" y="385"/>
                      <a:pt x="28" y="370"/>
                      <a:pt x="26" y="360"/>
                    </a:cubicBezTo>
                    <a:cubicBezTo>
                      <a:pt x="25" y="351"/>
                      <a:pt x="24" y="345"/>
                      <a:pt x="24" y="343"/>
                    </a:cubicBezTo>
                    <a:moveTo>
                      <a:pt x="9" y="255"/>
                    </a:moveTo>
                    <a:cubicBezTo>
                      <a:pt x="7" y="255"/>
                      <a:pt x="7" y="255"/>
                      <a:pt x="7" y="255"/>
                    </a:cubicBezTo>
                    <a:cubicBezTo>
                      <a:pt x="10" y="285"/>
                      <a:pt x="15" y="315"/>
                      <a:pt x="22" y="342"/>
                    </a:cubicBezTo>
                    <a:cubicBezTo>
                      <a:pt x="24" y="342"/>
                      <a:pt x="24" y="342"/>
                      <a:pt x="24" y="342"/>
                    </a:cubicBezTo>
                    <a:cubicBezTo>
                      <a:pt x="17" y="315"/>
                      <a:pt x="12" y="285"/>
                      <a:pt x="9" y="255"/>
                    </a:cubicBezTo>
                    <a:moveTo>
                      <a:pt x="7" y="233"/>
                    </a:moveTo>
                    <a:cubicBezTo>
                      <a:pt x="5" y="233"/>
                      <a:pt x="5" y="233"/>
                      <a:pt x="5" y="233"/>
                    </a:cubicBezTo>
                    <a:cubicBezTo>
                      <a:pt x="6" y="240"/>
                      <a:pt x="6" y="247"/>
                      <a:pt x="7" y="254"/>
                    </a:cubicBezTo>
                    <a:cubicBezTo>
                      <a:pt x="9" y="254"/>
                      <a:pt x="9" y="254"/>
                      <a:pt x="9" y="254"/>
                    </a:cubicBezTo>
                    <a:cubicBezTo>
                      <a:pt x="8" y="247"/>
                      <a:pt x="8" y="240"/>
                      <a:pt x="7" y="233"/>
                    </a:cubicBezTo>
                    <a:moveTo>
                      <a:pt x="3" y="102"/>
                    </a:moveTo>
                    <a:cubicBezTo>
                      <a:pt x="1" y="102"/>
                      <a:pt x="1" y="102"/>
                      <a:pt x="1" y="102"/>
                    </a:cubicBezTo>
                    <a:cubicBezTo>
                      <a:pt x="1" y="105"/>
                      <a:pt x="1" y="109"/>
                      <a:pt x="1" y="112"/>
                    </a:cubicBezTo>
                    <a:cubicBezTo>
                      <a:pt x="1" y="112"/>
                      <a:pt x="0" y="117"/>
                      <a:pt x="0" y="125"/>
                    </a:cubicBezTo>
                    <a:cubicBezTo>
                      <a:pt x="0" y="145"/>
                      <a:pt x="1" y="186"/>
                      <a:pt x="5" y="232"/>
                    </a:cubicBezTo>
                    <a:cubicBezTo>
                      <a:pt x="7" y="232"/>
                      <a:pt x="7" y="232"/>
                      <a:pt x="7" y="232"/>
                    </a:cubicBezTo>
                    <a:cubicBezTo>
                      <a:pt x="3" y="186"/>
                      <a:pt x="2" y="145"/>
                      <a:pt x="2" y="125"/>
                    </a:cubicBezTo>
                    <a:cubicBezTo>
                      <a:pt x="2" y="117"/>
                      <a:pt x="3" y="112"/>
                      <a:pt x="3" y="112"/>
                    </a:cubicBezTo>
                    <a:cubicBezTo>
                      <a:pt x="3" y="109"/>
                      <a:pt x="3" y="105"/>
                      <a:pt x="3" y="102"/>
                    </a:cubicBezTo>
                    <a:moveTo>
                      <a:pt x="11" y="0"/>
                    </a:moveTo>
                    <a:cubicBezTo>
                      <a:pt x="9" y="0"/>
                      <a:pt x="9" y="0"/>
                      <a:pt x="9" y="0"/>
                    </a:cubicBezTo>
                    <a:cubicBezTo>
                      <a:pt x="5" y="29"/>
                      <a:pt x="2" y="62"/>
                      <a:pt x="1" y="101"/>
                    </a:cubicBezTo>
                    <a:cubicBezTo>
                      <a:pt x="3" y="101"/>
                      <a:pt x="3" y="101"/>
                      <a:pt x="3" y="101"/>
                    </a:cubicBezTo>
                    <a:cubicBezTo>
                      <a:pt x="4" y="62"/>
                      <a:pt x="7" y="29"/>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40"/>
              <p:cNvSpPr>
                <a:spLocks/>
              </p:cNvSpPr>
              <p:nvPr/>
            </p:nvSpPr>
            <p:spPr bwMode="auto">
              <a:xfrm>
                <a:off x="-2171" y="3069"/>
                <a:ext cx="5" cy="3"/>
              </a:xfrm>
              <a:custGeom>
                <a:avLst/>
                <a:gdLst>
                  <a:gd name="T0" fmla="*/ 13 w 2"/>
                  <a:gd name="T1" fmla="*/ 0 h 1"/>
                  <a:gd name="T2" fmla="*/ 0 w 2"/>
                  <a:gd name="T3" fmla="*/ 0 h 1"/>
                  <a:gd name="T4" fmla="*/ 0 w 2"/>
                  <a:gd name="T5" fmla="*/ 9 h 1"/>
                  <a:gd name="T6" fmla="*/ 0 w 2"/>
                  <a:gd name="T7" fmla="*/ 9 h 1"/>
                  <a:gd name="T8" fmla="*/ 0 w 2"/>
                  <a:gd name="T9" fmla="*/ 9 h 1"/>
                  <a:gd name="T10" fmla="*/ 13 w 2"/>
                  <a:gd name="T11" fmla="*/ 9 h 1"/>
                  <a:gd name="T12" fmla="*/ 13 w 2"/>
                  <a:gd name="T13" fmla="*/ 0 h 1"/>
                  <a:gd name="T14" fmla="*/ 13 w 2"/>
                  <a:gd name="T15" fmla="*/ 0 h 1"/>
                  <a:gd name="T16" fmla="*/ 13 w 2"/>
                  <a:gd name="T17" fmla="*/ 0 h 1"/>
                  <a:gd name="T18" fmla="*/ 13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0"/>
                    </a:moveTo>
                    <a:cubicBezTo>
                      <a:pt x="0" y="0"/>
                      <a:pt x="0" y="0"/>
                      <a:pt x="0" y="0"/>
                    </a:cubicBezTo>
                    <a:cubicBezTo>
                      <a:pt x="0" y="0"/>
                      <a:pt x="0" y="0"/>
                      <a:pt x="0" y="1"/>
                    </a:cubicBezTo>
                    <a:cubicBezTo>
                      <a:pt x="0" y="1"/>
                      <a:pt x="0" y="1"/>
                      <a:pt x="0" y="1"/>
                    </a:cubicBezTo>
                    <a:cubicBezTo>
                      <a:pt x="0" y="1"/>
                      <a:pt x="0" y="1"/>
                      <a:pt x="0"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41"/>
              <p:cNvSpPr>
                <a:spLocks/>
              </p:cNvSpPr>
              <p:nvPr/>
            </p:nvSpPr>
            <p:spPr bwMode="auto">
              <a:xfrm>
                <a:off x="-2207" y="2861"/>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42"/>
              <p:cNvSpPr>
                <a:spLocks noEditPoints="1"/>
              </p:cNvSpPr>
              <p:nvPr/>
            </p:nvSpPr>
            <p:spPr bwMode="auto">
              <a:xfrm>
                <a:off x="-2152" y="1522"/>
                <a:ext cx="182" cy="1832"/>
              </a:xfrm>
              <a:custGeom>
                <a:avLst/>
                <a:gdLst>
                  <a:gd name="T0" fmla="*/ 33 w 77"/>
                  <a:gd name="T1" fmla="*/ 4162 h 773"/>
                  <a:gd name="T2" fmla="*/ 21 w 77"/>
                  <a:gd name="T3" fmla="*/ 4162 h 773"/>
                  <a:gd name="T4" fmla="*/ 57 w 77"/>
                  <a:gd name="T5" fmla="*/ 4342 h 773"/>
                  <a:gd name="T6" fmla="*/ 66 w 77"/>
                  <a:gd name="T7" fmla="*/ 4342 h 773"/>
                  <a:gd name="T8" fmla="*/ 33 w 77"/>
                  <a:gd name="T9" fmla="*/ 4162 h 773"/>
                  <a:gd name="T10" fmla="*/ 128 w 77"/>
                  <a:gd name="T11" fmla="*/ 557 h 773"/>
                  <a:gd name="T12" fmla="*/ 118 w 77"/>
                  <a:gd name="T13" fmla="*/ 557 h 773"/>
                  <a:gd name="T14" fmla="*/ 50 w 77"/>
                  <a:gd name="T15" fmla="*/ 825 h 773"/>
                  <a:gd name="T16" fmla="*/ 0 w 77"/>
                  <a:gd name="T17" fmla="*/ 1095 h 773"/>
                  <a:gd name="T18" fmla="*/ 12 w 77"/>
                  <a:gd name="T19" fmla="*/ 1095 h 773"/>
                  <a:gd name="T20" fmla="*/ 61 w 77"/>
                  <a:gd name="T21" fmla="*/ 825 h 773"/>
                  <a:gd name="T22" fmla="*/ 128 w 77"/>
                  <a:gd name="T23" fmla="*/ 557 h 773"/>
                  <a:gd name="T24" fmla="*/ 418 w 77"/>
                  <a:gd name="T25" fmla="*/ 0 h 773"/>
                  <a:gd name="T26" fmla="*/ 418 w 77"/>
                  <a:gd name="T27" fmla="*/ 0 h 773"/>
                  <a:gd name="T28" fmla="*/ 123 w 77"/>
                  <a:gd name="T29" fmla="*/ 550 h 773"/>
                  <a:gd name="T30" fmla="*/ 135 w 77"/>
                  <a:gd name="T31" fmla="*/ 550 h 773"/>
                  <a:gd name="T32" fmla="*/ 286 w 77"/>
                  <a:gd name="T33" fmla="*/ 213 h 773"/>
                  <a:gd name="T34" fmla="*/ 385 w 77"/>
                  <a:gd name="T35" fmla="*/ 62 h 773"/>
                  <a:gd name="T36" fmla="*/ 418 w 77"/>
                  <a:gd name="T37" fmla="*/ 21 h 773"/>
                  <a:gd name="T38" fmla="*/ 425 w 77"/>
                  <a:gd name="T39" fmla="*/ 12 h 773"/>
                  <a:gd name="T40" fmla="*/ 430 w 77"/>
                  <a:gd name="T41" fmla="*/ 12 h 773"/>
                  <a:gd name="T42" fmla="*/ 418 w 77"/>
                  <a:gd name="T43" fmla="*/ 0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7" h="773">
                    <a:moveTo>
                      <a:pt x="6" y="741"/>
                    </a:moveTo>
                    <a:cubicBezTo>
                      <a:pt x="4" y="741"/>
                      <a:pt x="4" y="741"/>
                      <a:pt x="4" y="741"/>
                    </a:cubicBezTo>
                    <a:cubicBezTo>
                      <a:pt x="6" y="753"/>
                      <a:pt x="8" y="765"/>
                      <a:pt x="10" y="773"/>
                    </a:cubicBezTo>
                    <a:cubicBezTo>
                      <a:pt x="12" y="773"/>
                      <a:pt x="12" y="773"/>
                      <a:pt x="12" y="773"/>
                    </a:cubicBezTo>
                    <a:cubicBezTo>
                      <a:pt x="10" y="765"/>
                      <a:pt x="8" y="753"/>
                      <a:pt x="6" y="741"/>
                    </a:cubicBezTo>
                    <a:moveTo>
                      <a:pt x="23" y="99"/>
                    </a:moveTo>
                    <a:cubicBezTo>
                      <a:pt x="21" y="99"/>
                      <a:pt x="21" y="99"/>
                      <a:pt x="21" y="99"/>
                    </a:cubicBezTo>
                    <a:cubicBezTo>
                      <a:pt x="17" y="113"/>
                      <a:pt x="12" y="130"/>
                      <a:pt x="9" y="147"/>
                    </a:cubicBezTo>
                    <a:cubicBezTo>
                      <a:pt x="6" y="164"/>
                      <a:pt x="3" y="180"/>
                      <a:pt x="0" y="195"/>
                    </a:cubicBezTo>
                    <a:cubicBezTo>
                      <a:pt x="2" y="195"/>
                      <a:pt x="2" y="195"/>
                      <a:pt x="2" y="195"/>
                    </a:cubicBezTo>
                    <a:cubicBezTo>
                      <a:pt x="5" y="180"/>
                      <a:pt x="8" y="164"/>
                      <a:pt x="11" y="147"/>
                    </a:cubicBezTo>
                    <a:cubicBezTo>
                      <a:pt x="14" y="130"/>
                      <a:pt x="19" y="114"/>
                      <a:pt x="23" y="99"/>
                    </a:cubicBezTo>
                    <a:moveTo>
                      <a:pt x="75" y="0"/>
                    </a:moveTo>
                    <a:cubicBezTo>
                      <a:pt x="75" y="0"/>
                      <a:pt x="75" y="0"/>
                      <a:pt x="75" y="0"/>
                    </a:cubicBezTo>
                    <a:cubicBezTo>
                      <a:pt x="74" y="1"/>
                      <a:pt x="43" y="35"/>
                      <a:pt x="22" y="98"/>
                    </a:cubicBezTo>
                    <a:cubicBezTo>
                      <a:pt x="24" y="98"/>
                      <a:pt x="24" y="98"/>
                      <a:pt x="24" y="98"/>
                    </a:cubicBezTo>
                    <a:cubicBezTo>
                      <a:pt x="32" y="74"/>
                      <a:pt x="42" y="54"/>
                      <a:pt x="51" y="38"/>
                    </a:cubicBezTo>
                    <a:cubicBezTo>
                      <a:pt x="58" y="26"/>
                      <a:pt x="64" y="17"/>
                      <a:pt x="69" y="11"/>
                    </a:cubicBezTo>
                    <a:cubicBezTo>
                      <a:pt x="71" y="8"/>
                      <a:pt x="73" y="5"/>
                      <a:pt x="75" y="4"/>
                    </a:cubicBezTo>
                    <a:cubicBezTo>
                      <a:pt x="75" y="3"/>
                      <a:pt x="76" y="3"/>
                      <a:pt x="76" y="2"/>
                    </a:cubicBezTo>
                    <a:cubicBezTo>
                      <a:pt x="77" y="2"/>
                      <a:pt x="77" y="2"/>
                      <a:pt x="77" y="2"/>
                    </a:cubicBezTo>
                    <a:cubicBezTo>
                      <a:pt x="75" y="0"/>
                      <a:pt x="75" y="0"/>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43"/>
              <p:cNvSpPr>
                <a:spLocks/>
              </p:cNvSpPr>
              <p:nvPr/>
            </p:nvSpPr>
            <p:spPr bwMode="auto">
              <a:xfrm>
                <a:off x="-2103" y="1754"/>
                <a:ext cx="8" cy="2"/>
              </a:xfrm>
              <a:custGeom>
                <a:avLst/>
                <a:gdLst>
                  <a:gd name="T0" fmla="*/ 21 w 3"/>
                  <a:gd name="T1" fmla="*/ 0 h 1"/>
                  <a:gd name="T2" fmla="*/ 8 w 3"/>
                  <a:gd name="T3" fmla="*/ 0 h 1"/>
                  <a:gd name="T4" fmla="*/ 0 w 3"/>
                  <a:gd name="T5" fmla="*/ 4 h 1"/>
                  <a:gd name="T6" fmla="*/ 13 w 3"/>
                  <a:gd name="T7" fmla="*/ 4 h 1"/>
                  <a:gd name="T8" fmla="*/ 21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0" y="1"/>
                      <a:pt x="0" y="1"/>
                      <a:pt x="0" y="1"/>
                    </a:cubicBezTo>
                    <a:cubicBezTo>
                      <a:pt x="2" y="1"/>
                      <a:pt x="2" y="1"/>
                      <a:pt x="2"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44"/>
              <p:cNvSpPr>
                <a:spLocks/>
              </p:cNvSpPr>
              <p:nvPr/>
            </p:nvSpPr>
            <p:spPr bwMode="auto">
              <a:xfrm>
                <a:off x="-2211" y="2809"/>
                <a:ext cx="4" cy="2"/>
              </a:xfrm>
              <a:custGeom>
                <a:avLst/>
                <a:gdLst>
                  <a:gd name="T0" fmla="*/ 8 w 2"/>
                  <a:gd name="T1" fmla="*/ 0 h 1"/>
                  <a:gd name="T2" fmla="*/ 0 w 2"/>
                  <a:gd name="T3" fmla="*/ 0 h 1"/>
                  <a:gd name="T4" fmla="*/ 0 w 2"/>
                  <a:gd name="T5" fmla="*/ 4 h 1"/>
                  <a:gd name="T6" fmla="*/ 8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45"/>
              <p:cNvSpPr>
                <a:spLocks/>
              </p:cNvSpPr>
              <p:nvPr/>
            </p:nvSpPr>
            <p:spPr bwMode="auto">
              <a:xfrm>
                <a:off x="-2143" y="3276"/>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46"/>
              <p:cNvSpPr>
                <a:spLocks/>
              </p:cNvSpPr>
              <p:nvPr/>
            </p:nvSpPr>
            <p:spPr bwMode="auto">
              <a:xfrm>
                <a:off x="-2129" y="3356"/>
                <a:ext cx="12" cy="26"/>
              </a:xfrm>
              <a:custGeom>
                <a:avLst/>
                <a:gdLst>
                  <a:gd name="T0" fmla="*/ 12 w 5"/>
                  <a:gd name="T1" fmla="*/ 0 h 11"/>
                  <a:gd name="T2" fmla="*/ 0 w 5"/>
                  <a:gd name="T3" fmla="*/ 0 h 11"/>
                  <a:gd name="T4" fmla="*/ 17 w 5"/>
                  <a:gd name="T5" fmla="*/ 61 h 11"/>
                  <a:gd name="T6" fmla="*/ 29 w 5"/>
                  <a:gd name="T7" fmla="*/ 61 h 11"/>
                  <a:gd name="T8" fmla="*/ 12 w 5"/>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1">
                    <a:moveTo>
                      <a:pt x="2" y="0"/>
                    </a:moveTo>
                    <a:cubicBezTo>
                      <a:pt x="0" y="0"/>
                      <a:pt x="0" y="0"/>
                      <a:pt x="0" y="0"/>
                    </a:cubicBezTo>
                    <a:cubicBezTo>
                      <a:pt x="1" y="5"/>
                      <a:pt x="2" y="9"/>
                      <a:pt x="3" y="11"/>
                    </a:cubicBezTo>
                    <a:cubicBezTo>
                      <a:pt x="5" y="11"/>
                      <a:pt x="5" y="11"/>
                      <a:pt x="5" y="11"/>
                    </a:cubicBezTo>
                    <a:cubicBezTo>
                      <a:pt x="4" y="8"/>
                      <a:pt x="3" y="5"/>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47"/>
              <p:cNvSpPr>
                <a:spLocks/>
              </p:cNvSpPr>
              <p:nvPr/>
            </p:nvSpPr>
            <p:spPr bwMode="auto">
              <a:xfrm>
                <a:off x="-2129" y="3354"/>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48"/>
              <p:cNvSpPr>
                <a:spLocks/>
              </p:cNvSpPr>
              <p:nvPr/>
            </p:nvSpPr>
            <p:spPr bwMode="auto">
              <a:xfrm>
                <a:off x="-2221"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49"/>
              <p:cNvSpPr>
                <a:spLocks/>
              </p:cNvSpPr>
              <p:nvPr/>
            </p:nvSpPr>
            <p:spPr bwMode="auto">
              <a:xfrm>
                <a:off x="-2202" y="2256"/>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50"/>
              <p:cNvSpPr>
                <a:spLocks/>
              </p:cNvSpPr>
              <p:nvPr/>
            </p:nvSpPr>
            <p:spPr bwMode="auto">
              <a:xfrm>
                <a:off x="-2020" y="1986"/>
                <a:ext cx="26" cy="270"/>
              </a:xfrm>
              <a:custGeom>
                <a:avLst/>
                <a:gdLst>
                  <a:gd name="T0" fmla="*/ 61 w 11"/>
                  <a:gd name="T1" fmla="*/ 0 h 114"/>
                  <a:gd name="T2" fmla="*/ 50 w 11"/>
                  <a:gd name="T3" fmla="*/ 0 h 114"/>
                  <a:gd name="T4" fmla="*/ 45 w 11"/>
                  <a:gd name="T5" fmla="*/ 50 h 114"/>
                  <a:gd name="T6" fmla="*/ 45 w 11"/>
                  <a:gd name="T7" fmla="*/ 50 h 114"/>
                  <a:gd name="T8" fmla="*/ 5 w 11"/>
                  <a:gd name="T9" fmla="*/ 561 h 114"/>
                  <a:gd name="T10" fmla="*/ 17 w 11"/>
                  <a:gd name="T11" fmla="*/ 561 h 114"/>
                  <a:gd name="T12" fmla="*/ 17 w 11"/>
                  <a:gd name="T13" fmla="*/ 566 h 114"/>
                  <a:gd name="T14" fmla="*/ 5 w 11"/>
                  <a:gd name="T15" fmla="*/ 566 h 114"/>
                  <a:gd name="T16" fmla="*/ 0 w 11"/>
                  <a:gd name="T17" fmla="*/ 639 h 114"/>
                  <a:gd name="T18" fmla="*/ 12 w 11"/>
                  <a:gd name="T19" fmla="*/ 639 h 114"/>
                  <a:gd name="T20" fmla="*/ 57 w 11"/>
                  <a:gd name="T21" fmla="*/ 50 h 114"/>
                  <a:gd name="T22" fmla="*/ 61 w 11"/>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14">
                    <a:moveTo>
                      <a:pt x="11" y="0"/>
                    </a:moveTo>
                    <a:cubicBezTo>
                      <a:pt x="9" y="0"/>
                      <a:pt x="9" y="0"/>
                      <a:pt x="9" y="0"/>
                    </a:cubicBezTo>
                    <a:cubicBezTo>
                      <a:pt x="8" y="9"/>
                      <a:pt x="8" y="9"/>
                      <a:pt x="8" y="9"/>
                    </a:cubicBezTo>
                    <a:cubicBezTo>
                      <a:pt x="8" y="9"/>
                      <a:pt x="8" y="9"/>
                      <a:pt x="8" y="9"/>
                    </a:cubicBezTo>
                    <a:cubicBezTo>
                      <a:pt x="5" y="37"/>
                      <a:pt x="3" y="68"/>
                      <a:pt x="1" y="100"/>
                    </a:cubicBezTo>
                    <a:cubicBezTo>
                      <a:pt x="3" y="100"/>
                      <a:pt x="3" y="100"/>
                      <a:pt x="3" y="100"/>
                    </a:cubicBezTo>
                    <a:cubicBezTo>
                      <a:pt x="3" y="101"/>
                      <a:pt x="3" y="101"/>
                      <a:pt x="3" y="101"/>
                    </a:cubicBezTo>
                    <a:cubicBezTo>
                      <a:pt x="1" y="101"/>
                      <a:pt x="1" y="101"/>
                      <a:pt x="1" y="101"/>
                    </a:cubicBezTo>
                    <a:cubicBezTo>
                      <a:pt x="1" y="105"/>
                      <a:pt x="1" y="109"/>
                      <a:pt x="0" y="114"/>
                    </a:cubicBezTo>
                    <a:cubicBezTo>
                      <a:pt x="2" y="114"/>
                      <a:pt x="2" y="114"/>
                      <a:pt x="2" y="114"/>
                    </a:cubicBezTo>
                    <a:cubicBezTo>
                      <a:pt x="4" y="77"/>
                      <a:pt x="7" y="42"/>
                      <a:pt x="10" y="9"/>
                    </a:cubicBezTo>
                    <a:cubicBezTo>
                      <a:pt x="11" y="0"/>
                      <a:pt x="11"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51"/>
              <p:cNvSpPr>
                <a:spLocks/>
              </p:cNvSpPr>
              <p:nvPr/>
            </p:nvSpPr>
            <p:spPr bwMode="auto">
              <a:xfrm>
                <a:off x="-2017" y="2223"/>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52"/>
              <p:cNvSpPr>
                <a:spLocks noEditPoints="1"/>
              </p:cNvSpPr>
              <p:nvPr/>
            </p:nvSpPr>
            <p:spPr bwMode="auto">
              <a:xfrm>
                <a:off x="-2029" y="2259"/>
                <a:ext cx="14" cy="1017"/>
              </a:xfrm>
              <a:custGeom>
                <a:avLst/>
                <a:gdLst>
                  <a:gd name="T0" fmla="*/ 28 w 6"/>
                  <a:gd name="T1" fmla="*/ 1927 h 429"/>
                  <a:gd name="T2" fmla="*/ 16 w 6"/>
                  <a:gd name="T3" fmla="*/ 1927 h 429"/>
                  <a:gd name="T4" fmla="*/ 12 w 6"/>
                  <a:gd name="T5" fmla="*/ 2411 h 429"/>
                  <a:gd name="T6" fmla="*/ 21 w 6"/>
                  <a:gd name="T7" fmla="*/ 2411 h 429"/>
                  <a:gd name="T8" fmla="*/ 28 w 6"/>
                  <a:gd name="T9" fmla="*/ 1927 h 429"/>
                  <a:gd name="T10" fmla="*/ 21 w 6"/>
                  <a:gd name="T11" fmla="*/ 1906 h 429"/>
                  <a:gd name="T12" fmla="*/ 21 w 6"/>
                  <a:gd name="T13" fmla="*/ 1906 h 429"/>
                  <a:gd name="T14" fmla="*/ 16 w 6"/>
                  <a:gd name="T15" fmla="*/ 1309 h 429"/>
                  <a:gd name="T16" fmla="*/ 5 w 6"/>
                  <a:gd name="T17" fmla="*/ 1309 h 429"/>
                  <a:gd name="T18" fmla="*/ 5 w 6"/>
                  <a:gd name="T19" fmla="*/ 1427 h 429"/>
                  <a:gd name="T20" fmla="*/ 12 w 6"/>
                  <a:gd name="T21" fmla="*/ 1427 h 429"/>
                  <a:gd name="T22" fmla="*/ 12 w 6"/>
                  <a:gd name="T23" fmla="*/ 1434 h 429"/>
                  <a:gd name="T24" fmla="*/ 5 w 6"/>
                  <a:gd name="T25" fmla="*/ 1434 h 429"/>
                  <a:gd name="T26" fmla="*/ 16 w 6"/>
                  <a:gd name="T27" fmla="*/ 1906 h 429"/>
                  <a:gd name="T28" fmla="*/ 16 w 6"/>
                  <a:gd name="T29" fmla="*/ 1923 h 429"/>
                  <a:gd name="T30" fmla="*/ 28 w 6"/>
                  <a:gd name="T31" fmla="*/ 1923 h 429"/>
                  <a:gd name="T32" fmla="*/ 28 w 6"/>
                  <a:gd name="T33" fmla="*/ 1906 h 429"/>
                  <a:gd name="T34" fmla="*/ 28 w 6"/>
                  <a:gd name="T35" fmla="*/ 1906 h 429"/>
                  <a:gd name="T36" fmla="*/ 21 w 6"/>
                  <a:gd name="T37" fmla="*/ 1837 h 429"/>
                  <a:gd name="T38" fmla="*/ 16 w 6"/>
                  <a:gd name="T39" fmla="*/ 1309 h 429"/>
                  <a:gd name="T40" fmla="*/ 16 w 6"/>
                  <a:gd name="T41" fmla="*/ 574 h 429"/>
                  <a:gd name="T42" fmla="*/ 5 w 6"/>
                  <a:gd name="T43" fmla="*/ 574 h 429"/>
                  <a:gd name="T44" fmla="*/ 0 w 6"/>
                  <a:gd name="T45" fmla="*/ 1034 h 429"/>
                  <a:gd name="T46" fmla="*/ 5 w 6"/>
                  <a:gd name="T47" fmla="*/ 1304 h 429"/>
                  <a:gd name="T48" fmla="*/ 16 w 6"/>
                  <a:gd name="T49" fmla="*/ 1304 h 429"/>
                  <a:gd name="T50" fmla="*/ 12 w 6"/>
                  <a:gd name="T51" fmla="*/ 1034 h 429"/>
                  <a:gd name="T52" fmla="*/ 16 w 6"/>
                  <a:gd name="T53" fmla="*/ 574 h 429"/>
                  <a:gd name="T54" fmla="*/ 33 w 6"/>
                  <a:gd name="T55" fmla="*/ 0 h 429"/>
                  <a:gd name="T56" fmla="*/ 21 w 6"/>
                  <a:gd name="T57" fmla="*/ 0 h 429"/>
                  <a:gd name="T58" fmla="*/ 5 w 6"/>
                  <a:gd name="T59" fmla="*/ 567 h 429"/>
                  <a:gd name="T60" fmla="*/ 16 w 6"/>
                  <a:gd name="T61" fmla="*/ 567 h 429"/>
                  <a:gd name="T62" fmla="*/ 33 w 6"/>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 h="429">
                    <a:moveTo>
                      <a:pt x="5" y="343"/>
                    </a:moveTo>
                    <a:cubicBezTo>
                      <a:pt x="3" y="343"/>
                      <a:pt x="3" y="343"/>
                      <a:pt x="3" y="343"/>
                    </a:cubicBezTo>
                    <a:cubicBezTo>
                      <a:pt x="2" y="429"/>
                      <a:pt x="2" y="429"/>
                      <a:pt x="2" y="429"/>
                    </a:cubicBezTo>
                    <a:cubicBezTo>
                      <a:pt x="4" y="429"/>
                      <a:pt x="4" y="429"/>
                      <a:pt x="4" y="429"/>
                    </a:cubicBezTo>
                    <a:cubicBezTo>
                      <a:pt x="5" y="343"/>
                      <a:pt x="5" y="343"/>
                      <a:pt x="5" y="343"/>
                    </a:cubicBezTo>
                    <a:moveTo>
                      <a:pt x="4" y="339"/>
                    </a:moveTo>
                    <a:cubicBezTo>
                      <a:pt x="4" y="339"/>
                      <a:pt x="4" y="339"/>
                      <a:pt x="4" y="339"/>
                    </a:cubicBezTo>
                    <a:moveTo>
                      <a:pt x="3" y="233"/>
                    </a:moveTo>
                    <a:cubicBezTo>
                      <a:pt x="1" y="233"/>
                      <a:pt x="1" y="233"/>
                      <a:pt x="1" y="233"/>
                    </a:cubicBezTo>
                    <a:cubicBezTo>
                      <a:pt x="1" y="240"/>
                      <a:pt x="1" y="247"/>
                      <a:pt x="1" y="254"/>
                    </a:cubicBezTo>
                    <a:cubicBezTo>
                      <a:pt x="2" y="254"/>
                      <a:pt x="2" y="254"/>
                      <a:pt x="2" y="254"/>
                    </a:cubicBezTo>
                    <a:cubicBezTo>
                      <a:pt x="2" y="255"/>
                      <a:pt x="2" y="255"/>
                      <a:pt x="2" y="255"/>
                    </a:cubicBezTo>
                    <a:cubicBezTo>
                      <a:pt x="1" y="255"/>
                      <a:pt x="1" y="255"/>
                      <a:pt x="1" y="255"/>
                    </a:cubicBezTo>
                    <a:cubicBezTo>
                      <a:pt x="2" y="306"/>
                      <a:pt x="3" y="338"/>
                      <a:pt x="3" y="339"/>
                    </a:cubicBezTo>
                    <a:cubicBezTo>
                      <a:pt x="3" y="342"/>
                      <a:pt x="3" y="342"/>
                      <a:pt x="3" y="342"/>
                    </a:cubicBezTo>
                    <a:cubicBezTo>
                      <a:pt x="5" y="342"/>
                      <a:pt x="5" y="342"/>
                      <a:pt x="5" y="342"/>
                    </a:cubicBezTo>
                    <a:cubicBezTo>
                      <a:pt x="5" y="339"/>
                      <a:pt x="5" y="339"/>
                      <a:pt x="5" y="339"/>
                    </a:cubicBezTo>
                    <a:cubicBezTo>
                      <a:pt x="5" y="339"/>
                      <a:pt x="5" y="339"/>
                      <a:pt x="5" y="339"/>
                    </a:cubicBezTo>
                    <a:cubicBezTo>
                      <a:pt x="5" y="339"/>
                      <a:pt x="5" y="335"/>
                      <a:pt x="4" y="327"/>
                    </a:cubicBezTo>
                    <a:cubicBezTo>
                      <a:pt x="4" y="310"/>
                      <a:pt x="3" y="277"/>
                      <a:pt x="3" y="233"/>
                    </a:cubicBezTo>
                    <a:moveTo>
                      <a:pt x="3" y="102"/>
                    </a:moveTo>
                    <a:cubicBezTo>
                      <a:pt x="1" y="102"/>
                      <a:pt x="1" y="102"/>
                      <a:pt x="1" y="102"/>
                    </a:cubicBezTo>
                    <a:cubicBezTo>
                      <a:pt x="1" y="130"/>
                      <a:pt x="0" y="158"/>
                      <a:pt x="0" y="184"/>
                    </a:cubicBezTo>
                    <a:cubicBezTo>
                      <a:pt x="0" y="201"/>
                      <a:pt x="0" y="217"/>
                      <a:pt x="1" y="232"/>
                    </a:cubicBezTo>
                    <a:cubicBezTo>
                      <a:pt x="3" y="232"/>
                      <a:pt x="3" y="232"/>
                      <a:pt x="3" y="232"/>
                    </a:cubicBezTo>
                    <a:cubicBezTo>
                      <a:pt x="2" y="217"/>
                      <a:pt x="2" y="201"/>
                      <a:pt x="2" y="184"/>
                    </a:cubicBezTo>
                    <a:cubicBezTo>
                      <a:pt x="2" y="158"/>
                      <a:pt x="3" y="130"/>
                      <a:pt x="3" y="102"/>
                    </a:cubicBezTo>
                    <a:moveTo>
                      <a:pt x="6" y="0"/>
                    </a:moveTo>
                    <a:cubicBezTo>
                      <a:pt x="4" y="0"/>
                      <a:pt x="4" y="0"/>
                      <a:pt x="4" y="0"/>
                    </a:cubicBezTo>
                    <a:cubicBezTo>
                      <a:pt x="3" y="33"/>
                      <a:pt x="2" y="68"/>
                      <a:pt x="1" y="101"/>
                    </a:cubicBezTo>
                    <a:cubicBezTo>
                      <a:pt x="3" y="101"/>
                      <a:pt x="3" y="101"/>
                      <a:pt x="3" y="101"/>
                    </a:cubicBezTo>
                    <a:cubicBezTo>
                      <a:pt x="4" y="68"/>
                      <a:pt x="5" y="3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53"/>
              <p:cNvSpPr>
                <a:spLocks/>
              </p:cNvSpPr>
              <p:nvPr/>
            </p:nvSpPr>
            <p:spPr bwMode="auto">
              <a:xfrm>
                <a:off x="-2022" y="3069"/>
                <a:ext cx="5" cy="3"/>
              </a:xfrm>
              <a:custGeom>
                <a:avLst/>
                <a:gdLst>
                  <a:gd name="T0" fmla="*/ 5 w 5"/>
                  <a:gd name="T1" fmla="*/ 0 h 3"/>
                  <a:gd name="T2" fmla="*/ 0 w 5"/>
                  <a:gd name="T3" fmla="*/ 0 h 3"/>
                  <a:gd name="T4" fmla="*/ 0 w 5"/>
                  <a:gd name="T5" fmla="*/ 3 h 3"/>
                  <a:gd name="T6" fmla="*/ 5 w 5"/>
                  <a:gd name="T7" fmla="*/ 3 h 3"/>
                  <a:gd name="T8" fmla="*/ 5 w 5"/>
                  <a:gd name="T9" fmla="*/ 0 h 3"/>
                  <a:gd name="T10" fmla="*/ 5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0"/>
                    </a:moveTo>
                    <a:lnTo>
                      <a:pt x="0" y="0"/>
                    </a:lnTo>
                    <a:lnTo>
                      <a:pt x="0" y="3"/>
                    </a:lnTo>
                    <a:lnTo>
                      <a:pt x="5"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54"/>
              <p:cNvSpPr>
                <a:spLocks/>
              </p:cNvSpPr>
              <p:nvPr/>
            </p:nvSpPr>
            <p:spPr bwMode="auto">
              <a:xfrm>
                <a:off x="-2027" y="2861"/>
                <a:ext cx="3" cy="2"/>
              </a:xfrm>
              <a:custGeom>
                <a:avLst/>
                <a:gdLst>
                  <a:gd name="T0" fmla="*/ 9 w 1"/>
                  <a:gd name="T1" fmla="*/ 0 h 1"/>
                  <a:gd name="T2" fmla="*/ 0 w 1"/>
                  <a:gd name="T3" fmla="*/ 0 h 1"/>
                  <a:gd name="T4" fmla="*/ 0 w 1"/>
                  <a:gd name="T5" fmla="*/ 4 h 1"/>
                  <a:gd name="T6" fmla="*/ 9 w 1"/>
                  <a:gd name="T7" fmla="*/ 4 h 1"/>
                  <a:gd name="T8" fmla="*/ 9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55"/>
              <p:cNvSpPr>
                <a:spLocks noEditPoints="1"/>
              </p:cNvSpPr>
              <p:nvPr/>
            </p:nvSpPr>
            <p:spPr bwMode="auto">
              <a:xfrm>
                <a:off x="-2024" y="1522"/>
                <a:ext cx="92" cy="1832"/>
              </a:xfrm>
              <a:custGeom>
                <a:avLst/>
                <a:gdLst>
                  <a:gd name="T0" fmla="*/ 12 w 39"/>
                  <a:gd name="T1" fmla="*/ 4162 h 773"/>
                  <a:gd name="T2" fmla="*/ 0 w 39"/>
                  <a:gd name="T3" fmla="*/ 4162 h 773"/>
                  <a:gd name="T4" fmla="*/ 0 w 39"/>
                  <a:gd name="T5" fmla="*/ 4342 h 773"/>
                  <a:gd name="T6" fmla="*/ 12 w 39"/>
                  <a:gd name="T7" fmla="*/ 4342 h 773"/>
                  <a:gd name="T8" fmla="*/ 12 w 39"/>
                  <a:gd name="T9" fmla="*/ 4162 h 773"/>
                  <a:gd name="T10" fmla="*/ 106 w 39"/>
                  <a:gd name="T11" fmla="*/ 557 h 773"/>
                  <a:gd name="T12" fmla="*/ 94 w 39"/>
                  <a:gd name="T13" fmla="*/ 557 h 773"/>
                  <a:gd name="T14" fmla="*/ 90 w 39"/>
                  <a:gd name="T15" fmla="*/ 692 h 773"/>
                  <a:gd name="T16" fmla="*/ 90 w 39"/>
                  <a:gd name="T17" fmla="*/ 692 h 773"/>
                  <a:gd name="T18" fmla="*/ 61 w 39"/>
                  <a:gd name="T19" fmla="*/ 1095 h 773"/>
                  <a:gd name="T20" fmla="*/ 73 w 39"/>
                  <a:gd name="T21" fmla="*/ 1095 h 773"/>
                  <a:gd name="T22" fmla="*/ 99 w 39"/>
                  <a:gd name="T23" fmla="*/ 692 h 773"/>
                  <a:gd name="T24" fmla="*/ 99 w 39"/>
                  <a:gd name="T25" fmla="*/ 692 h 773"/>
                  <a:gd name="T26" fmla="*/ 106 w 39"/>
                  <a:gd name="T27" fmla="*/ 557 h 773"/>
                  <a:gd name="T28" fmla="*/ 212 w 39"/>
                  <a:gd name="T29" fmla="*/ 0 h 773"/>
                  <a:gd name="T30" fmla="*/ 205 w 39"/>
                  <a:gd name="T31" fmla="*/ 0 h 773"/>
                  <a:gd name="T32" fmla="*/ 94 w 39"/>
                  <a:gd name="T33" fmla="*/ 550 h 773"/>
                  <a:gd name="T34" fmla="*/ 106 w 39"/>
                  <a:gd name="T35" fmla="*/ 550 h 773"/>
                  <a:gd name="T36" fmla="*/ 160 w 39"/>
                  <a:gd name="T37" fmla="*/ 180 h 773"/>
                  <a:gd name="T38" fmla="*/ 201 w 39"/>
                  <a:gd name="T39" fmla="*/ 50 h 773"/>
                  <a:gd name="T40" fmla="*/ 212 w 39"/>
                  <a:gd name="T41" fmla="*/ 17 h 773"/>
                  <a:gd name="T42" fmla="*/ 217 w 39"/>
                  <a:gd name="T43" fmla="*/ 5 h 773"/>
                  <a:gd name="T44" fmla="*/ 212 w 39"/>
                  <a:gd name="T45" fmla="*/ 0 h 7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 h="773">
                    <a:moveTo>
                      <a:pt x="2" y="741"/>
                    </a:moveTo>
                    <a:cubicBezTo>
                      <a:pt x="0" y="741"/>
                      <a:pt x="0" y="741"/>
                      <a:pt x="0" y="741"/>
                    </a:cubicBezTo>
                    <a:cubicBezTo>
                      <a:pt x="0" y="773"/>
                      <a:pt x="0" y="773"/>
                      <a:pt x="0" y="773"/>
                    </a:cubicBezTo>
                    <a:cubicBezTo>
                      <a:pt x="2" y="773"/>
                      <a:pt x="2" y="773"/>
                      <a:pt x="2" y="773"/>
                    </a:cubicBezTo>
                    <a:cubicBezTo>
                      <a:pt x="2" y="741"/>
                      <a:pt x="2" y="741"/>
                      <a:pt x="2" y="741"/>
                    </a:cubicBezTo>
                    <a:moveTo>
                      <a:pt x="19" y="99"/>
                    </a:moveTo>
                    <a:cubicBezTo>
                      <a:pt x="17" y="99"/>
                      <a:pt x="17" y="99"/>
                      <a:pt x="17" y="99"/>
                    </a:cubicBezTo>
                    <a:cubicBezTo>
                      <a:pt x="17" y="107"/>
                      <a:pt x="16" y="114"/>
                      <a:pt x="16" y="123"/>
                    </a:cubicBezTo>
                    <a:cubicBezTo>
                      <a:pt x="16" y="123"/>
                      <a:pt x="16" y="123"/>
                      <a:pt x="16" y="123"/>
                    </a:cubicBezTo>
                    <a:cubicBezTo>
                      <a:pt x="11" y="195"/>
                      <a:pt x="11" y="195"/>
                      <a:pt x="11" y="195"/>
                    </a:cubicBezTo>
                    <a:cubicBezTo>
                      <a:pt x="13" y="195"/>
                      <a:pt x="13" y="195"/>
                      <a:pt x="13" y="195"/>
                    </a:cubicBezTo>
                    <a:cubicBezTo>
                      <a:pt x="18" y="123"/>
                      <a:pt x="18" y="123"/>
                      <a:pt x="18" y="123"/>
                    </a:cubicBezTo>
                    <a:cubicBezTo>
                      <a:pt x="18" y="123"/>
                      <a:pt x="18" y="123"/>
                      <a:pt x="18" y="123"/>
                    </a:cubicBezTo>
                    <a:cubicBezTo>
                      <a:pt x="18" y="115"/>
                      <a:pt x="19" y="107"/>
                      <a:pt x="19" y="99"/>
                    </a:cubicBezTo>
                    <a:moveTo>
                      <a:pt x="38" y="0"/>
                    </a:moveTo>
                    <a:cubicBezTo>
                      <a:pt x="37" y="0"/>
                      <a:pt x="37" y="0"/>
                      <a:pt x="37" y="0"/>
                    </a:cubicBezTo>
                    <a:cubicBezTo>
                      <a:pt x="36" y="3"/>
                      <a:pt x="21" y="37"/>
                      <a:pt x="17" y="98"/>
                    </a:cubicBezTo>
                    <a:cubicBezTo>
                      <a:pt x="19" y="98"/>
                      <a:pt x="19" y="98"/>
                      <a:pt x="19" y="98"/>
                    </a:cubicBezTo>
                    <a:cubicBezTo>
                      <a:pt x="21" y="70"/>
                      <a:pt x="25" y="48"/>
                      <a:pt x="29" y="32"/>
                    </a:cubicBezTo>
                    <a:cubicBezTo>
                      <a:pt x="32" y="22"/>
                      <a:pt x="34" y="14"/>
                      <a:pt x="36" y="9"/>
                    </a:cubicBezTo>
                    <a:cubicBezTo>
                      <a:pt x="37" y="6"/>
                      <a:pt x="38" y="4"/>
                      <a:pt x="38" y="3"/>
                    </a:cubicBezTo>
                    <a:cubicBezTo>
                      <a:pt x="39" y="1"/>
                      <a:pt x="39" y="1"/>
                      <a:pt x="39" y="1"/>
                    </a:cubicBezTo>
                    <a:cubicBezTo>
                      <a:pt x="38" y="0"/>
                      <a:pt x="38" y="0"/>
                      <a:pt x="3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56"/>
              <p:cNvSpPr>
                <a:spLocks/>
              </p:cNvSpPr>
              <p:nvPr/>
            </p:nvSpPr>
            <p:spPr bwMode="auto">
              <a:xfrm>
                <a:off x="-1984" y="1754"/>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57"/>
              <p:cNvSpPr>
                <a:spLocks/>
              </p:cNvSpPr>
              <p:nvPr/>
            </p:nvSpPr>
            <p:spPr bwMode="auto">
              <a:xfrm>
                <a:off x="-2027" y="2809"/>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58"/>
              <p:cNvSpPr>
                <a:spLocks/>
              </p:cNvSpPr>
              <p:nvPr/>
            </p:nvSpPr>
            <p:spPr bwMode="auto">
              <a:xfrm>
                <a:off x="-2024" y="3276"/>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59"/>
              <p:cNvSpPr>
                <a:spLocks/>
              </p:cNvSpPr>
              <p:nvPr/>
            </p:nvSpPr>
            <p:spPr bwMode="auto">
              <a:xfrm>
                <a:off x="-2027" y="3356"/>
                <a:ext cx="7" cy="36"/>
              </a:xfrm>
              <a:custGeom>
                <a:avLst/>
                <a:gdLst>
                  <a:gd name="T0" fmla="*/ 7 w 7"/>
                  <a:gd name="T1" fmla="*/ 0 h 36"/>
                  <a:gd name="T2" fmla="*/ 3 w 7"/>
                  <a:gd name="T3" fmla="*/ 0 h 36"/>
                  <a:gd name="T4" fmla="*/ 0 w 7"/>
                  <a:gd name="T5" fmla="*/ 36 h 36"/>
                  <a:gd name="T6" fmla="*/ 5 w 7"/>
                  <a:gd name="T7" fmla="*/ 36 h 36"/>
                  <a:gd name="T8" fmla="*/ 7 w 7"/>
                  <a:gd name="T9" fmla="*/ 0 h 36"/>
                  <a:gd name="T10" fmla="*/ 7 w 7"/>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36">
                    <a:moveTo>
                      <a:pt x="7" y="0"/>
                    </a:moveTo>
                    <a:lnTo>
                      <a:pt x="3" y="0"/>
                    </a:lnTo>
                    <a:lnTo>
                      <a:pt x="0" y="36"/>
                    </a:lnTo>
                    <a:lnTo>
                      <a:pt x="5" y="3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60"/>
              <p:cNvSpPr>
                <a:spLocks/>
              </p:cNvSpPr>
              <p:nvPr/>
            </p:nvSpPr>
            <p:spPr bwMode="auto">
              <a:xfrm>
                <a:off x="-2024" y="3354"/>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61"/>
              <p:cNvSpPr>
                <a:spLocks/>
              </p:cNvSpPr>
              <p:nvPr/>
            </p:nvSpPr>
            <p:spPr bwMode="auto">
              <a:xfrm>
                <a:off x="-2027"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62"/>
              <p:cNvSpPr>
                <a:spLocks/>
              </p:cNvSpPr>
              <p:nvPr/>
            </p:nvSpPr>
            <p:spPr bwMode="auto">
              <a:xfrm>
                <a:off x="-2020" y="2256"/>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63"/>
              <p:cNvSpPr>
                <a:spLocks/>
              </p:cNvSpPr>
              <p:nvPr/>
            </p:nvSpPr>
            <p:spPr bwMode="auto">
              <a:xfrm>
                <a:off x="-1840" y="1986"/>
                <a:ext cx="12" cy="270"/>
              </a:xfrm>
              <a:custGeom>
                <a:avLst/>
                <a:gdLst>
                  <a:gd name="T0" fmla="*/ 12 w 5"/>
                  <a:gd name="T1" fmla="*/ 0 h 114"/>
                  <a:gd name="T2" fmla="*/ 0 w 5"/>
                  <a:gd name="T3" fmla="*/ 0 h 114"/>
                  <a:gd name="T4" fmla="*/ 0 w 5"/>
                  <a:gd name="T5" fmla="*/ 21 h 114"/>
                  <a:gd name="T6" fmla="*/ 17 w 5"/>
                  <a:gd name="T7" fmla="*/ 639 h 114"/>
                  <a:gd name="T8" fmla="*/ 29 w 5"/>
                  <a:gd name="T9" fmla="*/ 639 h 114"/>
                  <a:gd name="T10" fmla="*/ 29 w 5"/>
                  <a:gd name="T11" fmla="*/ 566 h 114"/>
                  <a:gd name="T12" fmla="*/ 24 w 5"/>
                  <a:gd name="T13" fmla="*/ 566 h 114"/>
                  <a:gd name="T14" fmla="*/ 24 w 5"/>
                  <a:gd name="T15" fmla="*/ 561 h 114"/>
                  <a:gd name="T16" fmla="*/ 29 w 5"/>
                  <a:gd name="T17" fmla="*/ 561 h 114"/>
                  <a:gd name="T18" fmla="*/ 12 w 5"/>
                  <a:gd name="T19" fmla="*/ 21 h 114"/>
                  <a:gd name="T20" fmla="*/ 12 w 5"/>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14">
                    <a:moveTo>
                      <a:pt x="2" y="0"/>
                    </a:moveTo>
                    <a:cubicBezTo>
                      <a:pt x="0" y="0"/>
                      <a:pt x="0" y="0"/>
                      <a:pt x="0" y="0"/>
                    </a:cubicBezTo>
                    <a:cubicBezTo>
                      <a:pt x="0" y="1"/>
                      <a:pt x="0" y="3"/>
                      <a:pt x="0" y="4"/>
                    </a:cubicBezTo>
                    <a:cubicBezTo>
                      <a:pt x="2" y="25"/>
                      <a:pt x="2" y="67"/>
                      <a:pt x="3" y="114"/>
                    </a:cubicBezTo>
                    <a:cubicBezTo>
                      <a:pt x="5" y="114"/>
                      <a:pt x="5" y="114"/>
                      <a:pt x="5" y="114"/>
                    </a:cubicBezTo>
                    <a:cubicBezTo>
                      <a:pt x="5" y="109"/>
                      <a:pt x="5" y="105"/>
                      <a:pt x="5" y="101"/>
                    </a:cubicBezTo>
                    <a:cubicBezTo>
                      <a:pt x="4" y="101"/>
                      <a:pt x="4" y="101"/>
                      <a:pt x="4" y="101"/>
                    </a:cubicBezTo>
                    <a:cubicBezTo>
                      <a:pt x="4" y="100"/>
                      <a:pt x="4" y="100"/>
                      <a:pt x="4" y="100"/>
                    </a:cubicBezTo>
                    <a:cubicBezTo>
                      <a:pt x="5" y="100"/>
                      <a:pt x="5" y="100"/>
                      <a:pt x="5" y="100"/>
                    </a:cubicBezTo>
                    <a:cubicBezTo>
                      <a:pt x="4" y="59"/>
                      <a:pt x="4" y="23"/>
                      <a:pt x="2" y="4"/>
                    </a:cubicBezTo>
                    <a:cubicBezTo>
                      <a:pt x="2" y="3"/>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64"/>
              <p:cNvSpPr>
                <a:spLocks/>
              </p:cNvSpPr>
              <p:nvPr/>
            </p:nvSpPr>
            <p:spPr bwMode="auto">
              <a:xfrm>
                <a:off x="-1830" y="2223"/>
                <a:ext cx="2" cy="3"/>
              </a:xfrm>
              <a:custGeom>
                <a:avLst/>
                <a:gdLst>
                  <a:gd name="T0" fmla="*/ 4 w 1"/>
                  <a:gd name="T1" fmla="*/ 0 h 1"/>
                  <a:gd name="T2" fmla="*/ 0 w 1"/>
                  <a:gd name="T3" fmla="*/ 0 h 1"/>
                  <a:gd name="T4" fmla="*/ 0 w 1"/>
                  <a:gd name="T5" fmla="*/ 9 h 1"/>
                  <a:gd name="T6" fmla="*/ 4 w 1"/>
                  <a:gd name="T7" fmla="*/ 9 h 1"/>
                  <a:gd name="T8" fmla="*/ 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65"/>
              <p:cNvSpPr>
                <a:spLocks noEditPoints="1"/>
              </p:cNvSpPr>
              <p:nvPr/>
            </p:nvSpPr>
            <p:spPr bwMode="auto">
              <a:xfrm>
                <a:off x="-1911" y="2259"/>
                <a:ext cx="83" cy="1017"/>
              </a:xfrm>
              <a:custGeom>
                <a:avLst/>
                <a:gdLst>
                  <a:gd name="T0" fmla="*/ 85 w 35"/>
                  <a:gd name="T1" fmla="*/ 1927 h 429"/>
                  <a:gd name="T2" fmla="*/ 74 w 35"/>
                  <a:gd name="T3" fmla="*/ 1927 h 429"/>
                  <a:gd name="T4" fmla="*/ 0 w 35"/>
                  <a:gd name="T5" fmla="*/ 2411 h 429"/>
                  <a:gd name="T6" fmla="*/ 12 w 35"/>
                  <a:gd name="T7" fmla="*/ 2411 h 429"/>
                  <a:gd name="T8" fmla="*/ 85 w 35"/>
                  <a:gd name="T9" fmla="*/ 1927 h 429"/>
                  <a:gd name="T10" fmla="*/ 175 w 35"/>
                  <a:gd name="T11" fmla="*/ 1309 h 429"/>
                  <a:gd name="T12" fmla="*/ 164 w 35"/>
                  <a:gd name="T13" fmla="*/ 1309 h 429"/>
                  <a:gd name="T14" fmla="*/ 123 w 35"/>
                  <a:gd name="T15" fmla="*/ 1603 h 429"/>
                  <a:gd name="T16" fmla="*/ 90 w 35"/>
                  <a:gd name="T17" fmla="*/ 1816 h 429"/>
                  <a:gd name="T18" fmla="*/ 74 w 35"/>
                  <a:gd name="T19" fmla="*/ 1906 h 429"/>
                  <a:gd name="T20" fmla="*/ 74 w 35"/>
                  <a:gd name="T21" fmla="*/ 1906 h 429"/>
                  <a:gd name="T22" fmla="*/ 74 w 35"/>
                  <a:gd name="T23" fmla="*/ 1906 h 429"/>
                  <a:gd name="T24" fmla="*/ 74 w 35"/>
                  <a:gd name="T25" fmla="*/ 1923 h 429"/>
                  <a:gd name="T26" fmla="*/ 85 w 35"/>
                  <a:gd name="T27" fmla="*/ 1923 h 429"/>
                  <a:gd name="T28" fmla="*/ 85 w 35"/>
                  <a:gd name="T29" fmla="*/ 1906 h 429"/>
                  <a:gd name="T30" fmla="*/ 85 w 35"/>
                  <a:gd name="T31" fmla="*/ 1906 h 429"/>
                  <a:gd name="T32" fmla="*/ 175 w 35"/>
                  <a:gd name="T33" fmla="*/ 1309 h 429"/>
                  <a:gd name="T34" fmla="*/ 197 w 35"/>
                  <a:gd name="T35" fmla="*/ 574 h 429"/>
                  <a:gd name="T36" fmla="*/ 185 w 35"/>
                  <a:gd name="T37" fmla="*/ 574 h 429"/>
                  <a:gd name="T38" fmla="*/ 185 w 35"/>
                  <a:gd name="T39" fmla="*/ 623 h 429"/>
                  <a:gd name="T40" fmla="*/ 185 w 35"/>
                  <a:gd name="T41" fmla="*/ 989 h 429"/>
                  <a:gd name="T42" fmla="*/ 185 w 35"/>
                  <a:gd name="T43" fmla="*/ 1095 h 429"/>
                  <a:gd name="T44" fmla="*/ 185 w 35"/>
                  <a:gd name="T45" fmla="*/ 1136 h 429"/>
                  <a:gd name="T46" fmla="*/ 164 w 35"/>
                  <a:gd name="T47" fmla="*/ 1304 h 429"/>
                  <a:gd name="T48" fmla="*/ 175 w 35"/>
                  <a:gd name="T49" fmla="*/ 1304 h 429"/>
                  <a:gd name="T50" fmla="*/ 197 w 35"/>
                  <a:gd name="T51" fmla="*/ 1136 h 429"/>
                  <a:gd name="T52" fmla="*/ 197 w 35"/>
                  <a:gd name="T53" fmla="*/ 1136 h 429"/>
                  <a:gd name="T54" fmla="*/ 197 w 35"/>
                  <a:gd name="T55" fmla="*/ 1136 h 429"/>
                  <a:gd name="T56" fmla="*/ 197 w 35"/>
                  <a:gd name="T57" fmla="*/ 623 h 429"/>
                  <a:gd name="T58" fmla="*/ 197 w 35"/>
                  <a:gd name="T59" fmla="*/ 574 h 429"/>
                  <a:gd name="T60" fmla="*/ 197 w 35"/>
                  <a:gd name="T61" fmla="*/ 0 h 429"/>
                  <a:gd name="T62" fmla="*/ 185 w 35"/>
                  <a:gd name="T63" fmla="*/ 0 h 429"/>
                  <a:gd name="T64" fmla="*/ 185 w 35"/>
                  <a:gd name="T65" fmla="*/ 567 h 429"/>
                  <a:gd name="T66" fmla="*/ 197 w 35"/>
                  <a:gd name="T67" fmla="*/ 567 h 429"/>
                  <a:gd name="T68" fmla="*/ 197 w 35"/>
                  <a:gd name="T69" fmla="*/ 0 h 4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 h="429">
                    <a:moveTo>
                      <a:pt x="15" y="343"/>
                    </a:moveTo>
                    <a:cubicBezTo>
                      <a:pt x="13" y="343"/>
                      <a:pt x="13" y="343"/>
                      <a:pt x="13" y="343"/>
                    </a:cubicBezTo>
                    <a:cubicBezTo>
                      <a:pt x="11" y="377"/>
                      <a:pt x="6" y="406"/>
                      <a:pt x="0" y="429"/>
                    </a:cubicBezTo>
                    <a:cubicBezTo>
                      <a:pt x="2" y="429"/>
                      <a:pt x="2" y="429"/>
                      <a:pt x="2" y="429"/>
                    </a:cubicBezTo>
                    <a:cubicBezTo>
                      <a:pt x="8" y="406"/>
                      <a:pt x="13" y="377"/>
                      <a:pt x="15" y="343"/>
                    </a:cubicBezTo>
                    <a:moveTo>
                      <a:pt x="31" y="233"/>
                    </a:moveTo>
                    <a:cubicBezTo>
                      <a:pt x="29" y="233"/>
                      <a:pt x="29" y="233"/>
                      <a:pt x="29" y="233"/>
                    </a:cubicBezTo>
                    <a:cubicBezTo>
                      <a:pt x="27" y="250"/>
                      <a:pt x="24" y="268"/>
                      <a:pt x="22" y="285"/>
                    </a:cubicBezTo>
                    <a:cubicBezTo>
                      <a:pt x="20" y="300"/>
                      <a:pt x="17" y="313"/>
                      <a:pt x="16" y="323"/>
                    </a:cubicBezTo>
                    <a:cubicBezTo>
                      <a:pt x="14" y="333"/>
                      <a:pt x="13" y="339"/>
                      <a:pt x="13" y="339"/>
                    </a:cubicBezTo>
                    <a:cubicBezTo>
                      <a:pt x="13" y="339"/>
                      <a:pt x="13" y="339"/>
                      <a:pt x="13" y="339"/>
                    </a:cubicBezTo>
                    <a:cubicBezTo>
                      <a:pt x="13" y="339"/>
                      <a:pt x="13" y="339"/>
                      <a:pt x="13" y="339"/>
                    </a:cubicBezTo>
                    <a:cubicBezTo>
                      <a:pt x="13" y="340"/>
                      <a:pt x="13" y="341"/>
                      <a:pt x="13" y="342"/>
                    </a:cubicBezTo>
                    <a:cubicBezTo>
                      <a:pt x="15" y="342"/>
                      <a:pt x="15" y="342"/>
                      <a:pt x="15" y="342"/>
                    </a:cubicBezTo>
                    <a:cubicBezTo>
                      <a:pt x="15" y="341"/>
                      <a:pt x="15" y="340"/>
                      <a:pt x="15" y="339"/>
                    </a:cubicBezTo>
                    <a:cubicBezTo>
                      <a:pt x="15" y="339"/>
                      <a:pt x="15" y="339"/>
                      <a:pt x="15" y="339"/>
                    </a:cubicBezTo>
                    <a:cubicBezTo>
                      <a:pt x="15" y="339"/>
                      <a:pt x="25" y="279"/>
                      <a:pt x="31" y="233"/>
                    </a:cubicBezTo>
                    <a:moveTo>
                      <a:pt x="35" y="102"/>
                    </a:moveTo>
                    <a:cubicBezTo>
                      <a:pt x="33" y="102"/>
                      <a:pt x="33" y="102"/>
                      <a:pt x="33" y="102"/>
                    </a:cubicBezTo>
                    <a:cubicBezTo>
                      <a:pt x="33" y="105"/>
                      <a:pt x="33" y="108"/>
                      <a:pt x="33" y="111"/>
                    </a:cubicBezTo>
                    <a:cubicBezTo>
                      <a:pt x="33" y="137"/>
                      <a:pt x="33" y="160"/>
                      <a:pt x="33" y="176"/>
                    </a:cubicBezTo>
                    <a:cubicBezTo>
                      <a:pt x="33" y="184"/>
                      <a:pt x="33" y="190"/>
                      <a:pt x="33" y="195"/>
                    </a:cubicBezTo>
                    <a:cubicBezTo>
                      <a:pt x="33" y="199"/>
                      <a:pt x="33" y="201"/>
                      <a:pt x="33" y="202"/>
                    </a:cubicBezTo>
                    <a:cubicBezTo>
                      <a:pt x="32" y="210"/>
                      <a:pt x="31" y="220"/>
                      <a:pt x="29" y="232"/>
                    </a:cubicBezTo>
                    <a:cubicBezTo>
                      <a:pt x="31" y="232"/>
                      <a:pt x="31" y="232"/>
                      <a:pt x="31" y="232"/>
                    </a:cubicBezTo>
                    <a:cubicBezTo>
                      <a:pt x="33" y="220"/>
                      <a:pt x="34" y="210"/>
                      <a:pt x="35" y="202"/>
                    </a:cubicBezTo>
                    <a:cubicBezTo>
                      <a:pt x="35" y="202"/>
                      <a:pt x="35" y="202"/>
                      <a:pt x="35" y="202"/>
                    </a:cubicBezTo>
                    <a:cubicBezTo>
                      <a:pt x="35" y="202"/>
                      <a:pt x="35" y="202"/>
                      <a:pt x="35" y="202"/>
                    </a:cubicBezTo>
                    <a:cubicBezTo>
                      <a:pt x="35" y="202"/>
                      <a:pt x="35" y="163"/>
                      <a:pt x="35" y="111"/>
                    </a:cubicBezTo>
                    <a:cubicBezTo>
                      <a:pt x="35" y="108"/>
                      <a:pt x="35" y="105"/>
                      <a:pt x="35" y="102"/>
                    </a:cubicBezTo>
                    <a:moveTo>
                      <a:pt x="35" y="0"/>
                    </a:moveTo>
                    <a:cubicBezTo>
                      <a:pt x="33" y="0"/>
                      <a:pt x="33" y="0"/>
                      <a:pt x="33" y="0"/>
                    </a:cubicBezTo>
                    <a:cubicBezTo>
                      <a:pt x="33" y="33"/>
                      <a:pt x="33" y="69"/>
                      <a:pt x="33" y="101"/>
                    </a:cubicBezTo>
                    <a:cubicBezTo>
                      <a:pt x="35" y="101"/>
                      <a:pt x="35" y="101"/>
                      <a:pt x="35" y="101"/>
                    </a:cubicBezTo>
                    <a:cubicBezTo>
                      <a:pt x="35" y="69"/>
                      <a:pt x="35" y="33"/>
                      <a:pt x="3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66"/>
              <p:cNvSpPr>
                <a:spLocks/>
              </p:cNvSpPr>
              <p:nvPr/>
            </p:nvSpPr>
            <p:spPr bwMode="auto">
              <a:xfrm>
                <a:off x="-1880" y="3069"/>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67"/>
              <p:cNvSpPr>
                <a:spLocks noEditPoints="1"/>
              </p:cNvSpPr>
              <p:nvPr/>
            </p:nvSpPr>
            <p:spPr bwMode="auto">
              <a:xfrm>
                <a:off x="-1935" y="1522"/>
                <a:ext cx="100" cy="1832"/>
              </a:xfrm>
              <a:custGeom>
                <a:avLst/>
                <a:gdLst>
                  <a:gd name="T0" fmla="*/ 69 w 42"/>
                  <a:gd name="T1" fmla="*/ 4162 h 773"/>
                  <a:gd name="T2" fmla="*/ 57 w 42"/>
                  <a:gd name="T3" fmla="*/ 4162 h 773"/>
                  <a:gd name="T4" fmla="*/ 45 w 42"/>
                  <a:gd name="T5" fmla="*/ 4211 h 773"/>
                  <a:gd name="T6" fmla="*/ 0 w 42"/>
                  <a:gd name="T7" fmla="*/ 4342 h 773"/>
                  <a:gd name="T8" fmla="*/ 17 w 42"/>
                  <a:gd name="T9" fmla="*/ 4342 h 773"/>
                  <a:gd name="T10" fmla="*/ 69 w 42"/>
                  <a:gd name="T11" fmla="*/ 4162 h 773"/>
                  <a:gd name="T12" fmla="*/ 193 w 42"/>
                  <a:gd name="T13" fmla="*/ 557 h 773"/>
                  <a:gd name="T14" fmla="*/ 181 w 42"/>
                  <a:gd name="T15" fmla="*/ 557 h 773"/>
                  <a:gd name="T16" fmla="*/ 188 w 42"/>
                  <a:gd name="T17" fmla="*/ 595 h 773"/>
                  <a:gd name="T18" fmla="*/ 226 w 42"/>
                  <a:gd name="T19" fmla="*/ 1095 h 773"/>
                  <a:gd name="T20" fmla="*/ 238 w 42"/>
                  <a:gd name="T21" fmla="*/ 1095 h 773"/>
                  <a:gd name="T22" fmla="*/ 193 w 42"/>
                  <a:gd name="T23" fmla="*/ 557 h 773"/>
                  <a:gd name="T24" fmla="*/ 169 w 42"/>
                  <a:gd name="T25" fmla="*/ 382 h 773"/>
                  <a:gd name="T26" fmla="*/ 160 w 42"/>
                  <a:gd name="T27" fmla="*/ 382 h 773"/>
                  <a:gd name="T28" fmla="*/ 181 w 42"/>
                  <a:gd name="T29" fmla="*/ 550 h 773"/>
                  <a:gd name="T30" fmla="*/ 193 w 42"/>
                  <a:gd name="T31" fmla="*/ 550 h 773"/>
                  <a:gd name="T32" fmla="*/ 169 w 42"/>
                  <a:gd name="T33" fmla="*/ 382 h 773"/>
                  <a:gd name="T34" fmla="*/ 86 w 42"/>
                  <a:gd name="T35" fmla="*/ 0 h 773"/>
                  <a:gd name="T36" fmla="*/ 86 w 42"/>
                  <a:gd name="T37" fmla="*/ 0 h 773"/>
                  <a:gd name="T38" fmla="*/ 74 w 42"/>
                  <a:gd name="T39" fmla="*/ 5 h 773"/>
                  <a:gd name="T40" fmla="*/ 79 w 42"/>
                  <a:gd name="T41" fmla="*/ 12 h 773"/>
                  <a:gd name="T42" fmla="*/ 160 w 42"/>
                  <a:gd name="T43" fmla="*/ 377 h 773"/>
                  <a:gd name="T44" fmla="*/ 169 w 42"/>
                  <a:gd name="T45" fmla="*/ 377 h 773"/>
                  <a:gd name="T46" fmla="*/ 86 w 42"/>
                  <a:gd name="T47" fmla="*/ 0 h 7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 h="773">
                    <a:moveTo>
                      <a:pt x="12" y="741"/>
                    </a:moveTo>
                    <a:cubicBezTo>
                      <a:pt x="10" y="741"/>
                      <a:pt x="10" y="741"/>
                      <a:pt x="10" y="741"/>
                    </a:cubicBezTo>
                    <a:cubicBezTo>
                      <a:pt x="9" y="744"/>
                      <a:pt x="8" y="747"/>
                      <a:pt x="8" y="750"/>
                    </a:cubicBezTo>
                    <a:cubicBezTo>
                      <a:pt x="5" y="759"/>
                      <a:pt x="3" y="767"/>
                      <a:pt x="0" y="773"/>
                    </a:cubicBezTo>
                    <a:cubicBezTo>
                      <a:pt x="3" y="773"/>
                      <a:pt x="3" y="773"/>
                      <a:pt x="3" y="773"/>
                    </a:cubicBezTo>
                    <a:cubicBezTo>
                      <a:pt x="5" y="765"/>
                      <a:pt x="9" y="754"/>
                      <a:pt x="12" y="741"/>
                    </a:cubicBezTo>
                    <a:moveTo>
                      <a:pt x="34" y="99"/>
                    </a:moveTo>
                    <a:cubicBezTo>
                      <a:pt x="32" y="99"/>
                      <a:pt x="32" y="99"/>
                      <a:pt x="32" y="99"/>
                    </a:cubicBezTo>
                    <a:cubicBezTo>
                      <a:pt x="32" y="100"/>
                      <a:pt x="33" y="102"/>
                      <a:pt x="33" y="106"/>
                    </a:cubicBezTo>
                    <a:cubicBezTo>
                      <a:pt x="34" y="120"/>
                      <a:pt x="37" y="152"/>
                      <a:pt x="40" y="195"/>
                    </a:cubicBezTo>
                    <a:cubicBezTo>
                      <a:pt x="42" y="195"/>
                      <a:pt x="42" y="195"/>
                      <a:pt x="42" y="195"/>
                    </a:cubicBezTo>
                    <a:cubicBezTo>
                      <a:pt x="39" y="142"/>
                      <a:pt x="35" y="105"/>
                      <a:pt x="34" y="99"/>
                    </a:cubicBezTo>
                    <a:moveTo>
                      <a:pt x="30" y="68"/>
                    </a:moveTo>
                    <a:cubicBezTo>
                      <a:pt x="28" y="68"/>
                      <a:pt x="28" y="68"/>
                      <a:pt x="28" y="68"/>
                    </a:cubicBezTo>
                    <a:cubicBezTo>
                      <a:pt x="30" y="77"/>
                      <a:pt x="31" y="87"/>
                      <a:pt x="32" y="98"/>
                    </a:cubicBezTo>
                    <a:cubicBezTo>
                      <a:pt x="34" y="98"/>
                      <a:pt x="34" y="98"/>
                      <a:pt x="34" y="98"/>
                    </a:cubicBezTo>
                    <a:cubicBezTo>
                      <a:pt x="33" y="87"/>
                      <a:pt x="32" y="77"/>
                      <a:pt x="30" y="68"/>
                    </a:cubicBezTo>
                    <a:moveTo>
                      <a:pt x="15" y="0"/>
                    </a:moveTo>
                    <a:cubicBezTo>
                      <a:pt x="15" y="0"/>
                      <a:pt x="15" y="0"/>
                      <a:pt x="15" y="0"/>
                    </a:cubicBezTo>
                    <a:cubicBezTo>
                      <a:pt x="13" y="1"/>
                      <a:pt x="13" y="1"/>
                      <a:pt x="13" y="1"/>
                    </a:cubicBezTo>
                    <a:cubicBezTo>
                      <a:pt x="13" y="1"/>
                      <a:pt x="13" y="1"/>
                      <a:pt x="14" y="2"/>
                    </a:cubicBezTo>
                    <a:cubicBezTo>
                      <a:pt x="16" y="8"/>
                      <a:pt x="23" y="31"/>
                      <a:pt x="28" y="67"/>
                    </a:cubicBezTo>
                    <a:cubicBezTo>
                      <a:pt x="30" y="67"/>
                      <a:pt x="30" y="67"/>
                      <a:pt x="30" y="67"/>
                    </a:cubicBezTo>
                    <a:cubicBezTo>
                      <a:pt x="24" y="26"/>
                      <a:pt x="16" y="3"/>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68"/>
              <p:cNvSpPr>
                <a:spLocks/>
              </p:cNvSpPr>
              <p:nvPr/>
            </p:nvSpPr>
            <p:spPr bwMode="auto">
              <a:xfrm>
                <a:off x="-1859" y="1754"/>
                <a:ext cx="5" cy="2"/>
              </a:xfrm>
              <a:custGeom>
                <a:avLst/>
                <a:gdLst>
                  <a:gd name="T0" fmla="*/ 13 w 2"/>
                  <a:gd name="T1" fmla="*/ 0 h 1"/>
                  <a:gd name="T2" fmla="*/ 13 w 2"/>
                  <a:gd name="T3" fmla="*/ 0 h 1"/>
                  <a:gd name="T4" fmla="*/ 8 w 2"/>
                  <a:gd name="T5" fmla="*/ 0 h 1"/>
                  <a:gd name="T6" fmla="*/ 13 w 2"/>
                  <a:gd name="T7" fmla="*/ 0 h 1"/>
                  <a:gd name="T8" fmla="*/ 0 w 2"/>
                  <a:gd name="T9" fmla="*/ 0 h 1"/>
                  <a:gd name="T10" fmla="*/ 0 w 2"/>
                  <a:gd name="T11" fmla="*/ 0 h 1"/>
                  <a:gd name="T12" fmla="*/ 0 w 2"/>
                  <a:gd name="T13" fmla="*/ 4 h 1"/>
                  <a:gd name="T14" fmla="*/ 13 w 2"/>
                  <a:gd name="T15" fmla="*/ 4 h 1"/>
                  <a:gd name="T16" fmla="*/ 13 w 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2" y="0"/>
                    </a:moveTo>
                    <a:cubicBezTo>
                      <a:pt x="2" y="0"/>
                      <a:pt x="2" y="0"/>
                      <a:pt x="2" y="0"/>
                    </a:cubicBezTo>
                    <a:cubicBezTo>
                      <a:pt x="1" y="0"/>
                      <a:pt x="1" y="0"/>
                      <a:pt x="1" y="0"/>
                    </a:cubicBezTo>
                    <a:cubicBezTo>
                      <a:pt x="2" y="0"/>
                      <a:pt x="2" y="0"/>
                      <a:pt x="2" y="0"/>
                    </a:cubicBez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69"/>
              <p:cNvSpPr>
                <a:spLocks/>
              </p:cNvSpPr>
              <p:nvPr/>
            </p:nvSpPr>
            <p:spPr bwMode="auto">
              <a:xfrm>
                <a:off x="-1868" y="1681"/>
                <a:ext cx="4" cy="2"/>
              </a:xfrm>
              <a:custGeom>
                <a:avLst/>
                <a:gdLst>
                  <a:gd name="T0" fmla="*/ 8 w 2"/>
                  <a:gd name="T1" fmla="*/ 0 h 1"/>
                  <a:gd name="T2" fmla="*/ 0 w 2"/>
                  <a:gd name="T3" fmla="*/ 0 h 1"/>
                  <a:gd name="T4" fmla="*/ 0 w 2"/>
                  <a:gd name="T5" fmla="*/ 4 h 1"/>
                  <a:gd name="T6" fmla="*/ 8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70"/>
              <p:cNvSpPr>
                <a:spLocks/>
              </p:cNvSpPr>
              <p:nvPr/>
            </p:nvSpPr>
            <p:spPr bwMode="auto">
              <a:xfrm>
                <a:off x="-1842" y="2809"/>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71"/>
              <p:cNvSpPr>
                <a:spLocks/>
              </p:cNvSpPr>
              <p:nvPr/>
            </p:nvSpPr>
            <p:spPr bwMode="auto">
              <a:xfrm>
                <a:off x="-1911" y="3276"/>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72"/>
              <p:cNvSpPr>
                <a:spLocks/>
              </p:cNvSpPr>
              <p:nvPr/>
            </p:nvSpPr>
            <p:spPr bwMode="auto">
              <a:xfrm>
                <a:off x="-1946" y="3354"/>
                <a:ext cx="16" cy="38"/>
              </a:xfrm>
              <a:custGeom>
                <a:avLst/>
                <a:gdLst>
                  <a:gd name="T0" fmla="*/ 25 w 7"/>
                  <a:gd name="T1" fmla="*/ 0 h 16"/>
                  <a:gd name="T2" fmla="*/ 21 w 7"/>
                  <a:gd name="T3" fmla="*/ 29 h 16"/>
                  <a:gd name="T4" fmla="*/ 5 w 7"/>
                  <a:gd name="T5" fmla="*/ 69 h 16"/>
                  <a:gd name="T6" fmla="*/ 0 w 7"/>
                  <a:gd name="T7" fmla="*/ 86 h 16"/>
                  <a:gd name="T8" fmla="*/ 11 w 7"/>
                  <a:gd name="T9" fmla="*/ 90 h 16"/>
                  <a:gd name="T10" fmla="*/ 37 w 7"/>
                  <a:gd name="T11" fmla="*/ 5 h 16"/>
                  <a:gd name="T12" fmla="*/ 25 w 7"/>
                  <a:gd name="T13" fmla="*/ 5 h 16"/>
                  <a:gd name="T14" fmla="*/ 25 w 7"/>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6">
                    <a:moveTo>
                      <a:pt x="5" y="0"/>
                    </a:moveTo>
                    <a:cubicBezTo>
                      <a:pt x="5" y="2"/>
                      <a:pt x="4" y="4"/>
                      <a:pt x="4" y="5"/>
                    </a:cubicBezTo>
                    <a:cubicBezTo>
                      <a:pt x="3" y="8"/>
                      <a:pt x="2" y="11"/>
                      <a:pt x="1" y="12"/>
                    </a:cubicBezTo>
                    <a:cubicBezTo>
                      <a:pt x="0" y="14"/>
                      <a:pt x="0" y="15"/>
                      <a:pt x="0" y="15"/>
                    </a:cubicBezTo>
                    <a:cubicBezTo>
                      <a:pt x="2" y="16"/>
                      <a:pt x="2" y="16"/>
                      <a:pt x="2" y="16"/>
                    </a:cubicBezTo>
                    <a:cubicBezTo>
                      <a:pt x="2" y="16"/>
                      <a:pt x="4" y="11"/>
                      <a:pt x="7" y="1"/>
                    </a:cubicBezTo>
                    <a:cubicBezTo>
                      <a:pt x="5" y="1"/>
                      <a:pt x="5" y="1"/>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73"/>
              <p:cNvSpPr>
                <a:spLocks/>
              </p:cNvSpPr>
              <p:nvPr/>
            </p:nvSpPr>
            <p:spPr bwMode="auto">
              <a:xfrm>
                <a:off x="-1935" y="3354"/>
                <a:ext cx="8" cy="2"/>
              </a:xfrm>
              <a:custGeom>
                <a:avLst/>
                <a:gdLst>
                  <a:gd name="T0" fmla="*/ 21 w 3"/>
                  <a:gd name="T1" fmla="*/ 0 h 1"/>
                  <a:gd name="T2" fmla="*/ 0 w 3"/>
                  <a:gd name="T3" fmla="*/ 0 h 1"/>
                  <a:gd name="T4" fmla="*/ 0 w 3"/>
                  <a:gd name="T5" fmla="*/ 0 h 1"/>
                  <a:gd name="T6" fmla="*/ 0 w 3"/>
                  <a:gd name="T7" fmla="*/ 4 h 1"/>
                  <a:gd name="T8" fmla="*/ 13 w 3"/>
                  <a:gd name="T9" fmla="*/ 4 h 1"/>
                  <a:gd name="T10" fmla="*/ 21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cubicBezTo>
                      <a:pt x="0" y="0"/>
                      <a:pt x="0" y="0"/>
                      <a:pt x="0" y="0"/>
                    </a:cubicBezTo>
                    <a:cubicBezTo>
                      <a:pt x="0" y="0"/>
                      <a:pt x="0" y="0"/>
                      <a:pt x="0" y="0"/>
                    </a:cubicBezTo>
                    <a:cubicBezTo>
                      <a:pt x="0" y="1"/>
                      <a:pt x="0" y="1"/>
                      <a:pt x="0" y="1"/>
                    </a:cubicBezTo>
                    <a:cubicBezTo>
                      <a:pt x="2" y="1"/>
                      <a:pt x="2" y="1"/>
                      <a:pt x="2" y="1"/>
                    </a:cubicBezTo>
                    <a:cubicBezTo>
                      <a:pt x="2"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74"/>
              <p:cNvSpPr>
                <a:spLocks/>
              </p:cNvSpPr>
              <p:nvPr/>
            </p:nvSpPr>
            <p:spPr bwMode="auto">
              <a:xfrm>
                <a:off x="-1833"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75"/>
              <p:cNvSpPr>
                <a:spLocks/>
              </p:cNvSpPr>
              <p:nvPr/>
            </p:nvSpPr>
            <p:spPr bwMode="auto">
              <a:xfrm>
                <a:off x="-1833" y="2256"/>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76"/>
              <p:cNvSpPr>
                <a:spLocks noEditPoints="1"/>
              </p:cNvSpPr>
              <p:nvPr/>
            </p:nvSpPr>
            <p:spPr bwMode="auto">
              <a:xfrm>
                <a:off x="-1665" y="1683"/>
                <a:ext cx="237" cy="865"/>
              </a:xfrm>
              <a:custGeom>
                <a:avLst/>
                <a:gdLst>
                  <a:gd name="T0" fmla="*/ 562 w 100"/>
                  <a:gd name="T1" fmla="*/ 1939 h 365"/>
                  <a:gd name="T2" fmla="*/ 557 w 100"/>
                  <a:gd name="T3" fmla="*/ 1939 h 365"/>
                  <a:gd name="T4" fmla="*/ 557 w 100"/>
                  <a:gd name="T5" fmla="*/ 2050 h 365"/>
                  <a:gd name="T6" fmla="*/ 557 w 100"/>
                  <a:gd name="T7" fmla="*/ 2050 h 365"/>
                  <a:gd name="T8" fmla="*/ 562 w 100"/>
                  <a:gd name="T9" fmla="*/ 2050 h 365"/>
                  <a:gd name="T10" fmla="*/ 562 w 100"/>
                  <a:gd name="T11" fmla="*/ 2050 h 365"/>
                  <a:gd name="T12" fmla="*/ 562 w 100"/>
                  <a:gd name="T13" fmla="*/ 1939 h 365"/>
                  <a:gd name="T14" fmla="*/ 495 w 100"/>
                  <a:gd name="T15" fmla="*/ 1365 h 365"/>
                  <a:gd name="T16" fmla="*/ 488 w 100"/>
                  <a:gd name="T17" fmla="*/ 1365 h 365"/>
                  <a:gd name="T18" fmla="*/ 557 w 100"/>
                  <a:gd name="T19" fmla="*/ 1931 h 365"/>
                  <a:gd name="T20" fmla="*/ 562 w 100"/>
                  <a:gd name="T21" fmla="*/ 1931 h 365"/>
                  <a:gd name="T22" fmla="*/ 495 w 100"/>
                  <a:gd name="T23" fmla="*/ 1365 h 365"/>
                  <a:gd name="T24" fmla="*/ 370 w 100"/>
                  <a:gd name="T25" fmla="*/ 718 h 365"/>
                  <a:gd name="T26" fmla="*/ 365 w 100"/>
                  <a:gd name="T27" fmla="*/ 718 h 365"/>
                  <a:gd name="T28" fmla="*/ 370 w 100"/>
                  <a:gd name="T29" fmla="*/ 735 h 365"/>
                  <a:gd name="T30" fmla="*/ 370 w 100"/>
                  <a:gd name="T31" fmla="*/ 735 h 365"/>
                  <a:gd name="T32" fmla="*/ 382 w 100"/>
                  <a:gd name="T33" fmla="*/ 775 h 365"/>
                  <a:gd name="T34" fmla="*/ 488 w 100"/>
                  <a:gd name="T35" fmla="*/ 1360 h 365"/>
                  <a:gd name="T36" fmla="*/ 495 w 100"/>
                  <a:gd name="T37" fmla="*/ 1360 h 365"/>
                  <a:gd name="T38" fmla="*/ 377 w 100"/>
                  <a:gd name="T39" fmla="*/ 735 h 365"/>
                  <a:gd name="T40" fmla="*/ 377 w 100"/>
                  <a:gd name="T41" fmla="*/ 735 h 365"/>
                  <a:gd name="T42" fmla="*/ 377 w 100"/>
                  <a:gd name="T43" fmla="*/ 735 h 365"/>
                  <a:gd name="T44" fmla="*/ 370 w 100"/>
                  <a:gd name="T45" fmla="*/ 718 h 365"/>
                  <a:gd name="T46" fmla="*/ 5 w 100"/>
                  <a:gd name="T47" fmla="*/ 0 h 365"/>
                  <a:gd name="T48" fmla="*/ 0 w 100"/>
                  <a:gd name="T49" fmla="*/ 0 h 365"/>
                  <a:gd name="T50" fmla="*/ 119 w 100"/>
                  <a:gd name="T51" fmla="*/ 168 h 365"/>
                  <a:gd name="T52" fmla="*/ 123 w 100"/>
                  <a:gd name="T53" fmla="*/ 168 h 365"/>
                  <a:gd name="T54" fmla="*/ 5 w 100"/>
                  <a:gd name="T55" fmla="*/ 0 h 3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365">
                    <a:moveTo>
                      <a:pt x="100" y="345"/>
                    </a:moveTo>
                    <a:cubicBezTo>
                      <a:pt x="99" y="345"/>
                      <a:pt x="99" y="345"/>
                      <a:pt x="99" y="345"/>
                    </a:cubicBezTo>
                    <a:cubicBezTo>
                      <a:pt x="99" y="352"/>
                      <a:pt x="99" y="358"/>
                      <a:pt x="99" y="365"/>
                    </a:cubicBezTo>
                    <a:cubicBezTo>
                      <a:pt x="99" y="365"/>
                      <a:pt x="99" y="365"/>
                      <a:pt x="99" y="365"/>
                    </a:cubicBezTo>
                    <a:cubicBezTo>
                      <a:pt x="100" y="365"/>
                      <a:pt x="100" y="365"/>
                      <a:pt x="100" y="365"/>
                    </a:cubicBezTo>
                    <a:cubicBezTo>
                      <a:pt x="100" y="365"/>
                      <a:pt x="100" y="365"/>
                      <a:pt x="100" y="365"/>
                    </a:cubicBezTo>
                    <a:cubicBezTo>
                      <a:pt x="100" y="358"/>
                      <a:pt x="100" y="352"/>
                      <a:pt x="100" y="345"/>
                    </a:cubicBezTo>
                    <a:moveTo>
                      <a:pt x="88" y="243"/>
                    </a:moveTo>
                    <a:cubicBezTo>
                      <a:pt x="87" y="243"/>
                      <a:pt x="87" y="243"/>
                      <a:pt x="87" y="243"/>
                    </a:cubicBezTo>
                    <a:cubicBezTo>
                      <a:pt x="92" y="277"/>
                      <a:pt x="97" y="314"/>
                      <a:pt x="99" y="344"/>
                    </a:cubicBezTo>
                    <a:cubicBezTo>
                      <a:pt x="100" y="344"/>
                      <a:pt x="100" y="344"/>
                      <a:pt x="100" y="344"/>
                    </a:cubicBezTo>
                    <a:cubicBezTo>
                      <a:pt x="98" y="314"/>
                      <a:pt x="93" y="277"/>
                      <a:pt x="88" y="243"/>
                    </a:cubicBezTo>
                    <a:moveTo>
                      <a:pt x="66" y="128"/>
                    </a:moveTo>
                    <a:cubicBezTo>
                      <a:pt x="65" y="128"/>
                      <a:pt x="65" y="128"/>
                      <a:pt x="65" y="128"/>
                    </a:cubicBezTo>
                    <a:cubicBezTo>
                      <a:pt x="66" y="129"/>
                      <a:pt x="66" y="130"/>
                      <a:pt x="66" y="131"/>
                    </a:cubicBezTo>
                    <a:cubicBezTo>
                      <a:pt x="66" y="131"/>
                      <a:pt x="66" y="131"/>
                      <a:pt x="66" y="131"/>
                    </a:cubicBezTo>
                    <a:cubicBezTo>
                      <a:pt x="67" y="132"/>
                      <a:pt x="67" y="134"/>
                      <a:pt x="68" y="138"/>
                    </a:cubicBezTo>
                    <a:cubicBezTo>
                      <a:pt x="71" y="154"/>
                      <a:pt x="79" y="195"/>
                      <a:pt x="87" y="242"/>
                    </a:cubicBezTo>
                    <a:cubicBezTo>
                      <a:pt x="88" y="242"/>
                      <a:pt x="88" y="242"/>
                      <a:pt x="88" y="242"/>
                    </a:cubicBezTo>
                    <a:cubicBezTo>
                      <a:pt x="78" y="183"/>
                      <a:pt x="67" y="131"/>
                      <a:pt x="67" y="131"/>
                    </a:cubicBezTo>
                    <a:cubicBezTo>
                      <a:pt x="67" y="131"/>
                      <a:pt x="67" y="131"/>
                      <a:pt x="67" y="131"/>
                    </a:cubicBezTo>
                    <a:cubicBezTo>
                      <a:pt x="67" y="131"/>
                      <a:pt x="67" y="131"/>
                      <a:pt x="67" y="131"/>
                    </a:cubicBezTo>
                    <a:cubicBezTo>
                      <a:pt x="67" y="130"/>
                      <a:pt x="67" y="129"/>
                      <a:pt x="66" y="128"/>
                    </a:cubicBezTo>
                    <a:moveTo>
                      <a:pt x="1" y="0"/>
                    </a:moveTo>
                    <a:cubicBezTo>
                      <a:pt x="0" y="0"/>
                      <a:pt x="0" y="0"/>
                      <a:pt x="0" y="0"/>
                    </a:cubicBezTo>
                    <a:cubicBezTo>
                      <a:pt x="7" y="9"/>
                      <a:pt x="14" y="19"/>
                      <a:pt x="21" y="30"/>
                    </a:cubicBezTo>
                    <a:cubicBezTo>
                      <a:pt x="22" y="30"/>
                      <a:pt x="22" y="30"/>
                      <a:pt x="22" y="30"/>
                    </a:cubicBezTo>
                    <a:cubicBezTo>
                      <a:pt x="15" y="19"/>
                      <a:pt x="8" y="9"/>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77"/>
              <p:cNvSpPr>
                <a:spLocks/>
              </p:cNvSpPr>
              <p:nvPr/>
            </p:nvSpPr>
            <p:spPr bwMode="auto">
              <a:xfrm>
                <a:off x="-1615" y="1754"/>
                <a:ext cx="5" cy="2"/>
              </a:xfrm>
              <a:custGeom>
                <a:avLst/>
                <a:gdLst>
                  <a:gd name="T0" fmla="*/ 8 w 2"/>
                  <a:gd name="T1" fmla="*/ 0 h 1"/>
                  <a:gd name="T2" fmla="*/ 0 w 2"/>
                  <a:gd name="T3" fmla="*/ 0 h 1"/>
                  <a:gd name="T4" fmla="*/ 8 w 2"/>
                  <a:gd name="T5" fmla="*/ 4 h 1"/>
                  <a:gd name="T6" fmla="*/ 13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0" y="0"/>
                      <a:pt x="0" y="0"/>
                      <a:pt x="0" y="0"/>
                    </a:cubicBezTo>
                    <a:cubicBezTo>
                      <a:pt x="0" y="0"/>
                      <a:pt x="0" y="1"/>
                      <a:pt x="1" y="1"/>
                    </a:cubicBezTo>
                    <a:cubicBezTo>
                      <a:pt x="2" y="1"/>
                      <a:pt x="2" y="1"/>
                      <a:pt x="2"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78"/>
              <p:cNvSpPr>
                <a:spLocks/>
              </p:cNvSpPr>
              <p:nvPr/>
            </p:nvSpPr>
            <p:spPr bwMode="auto">
              <a:xfrm>
                <a:off x="-1667" y="1681"/>
                <a:ext cx="5" cy="2"/>
              </a:xfrm>
              <a:custGeom>
                <a:avLst/>
                <a:gdLst>
                  <a:gd name="T0" fmla="*/ 13 w 2"/>
                  <a:gd name="T1" fmla="*/ 0 h 1"/>
                  <a:gd name="T2" fmla="*/ 0 w 2"/>
                  <a:gd name="T3" fmla="*/ 0 h 1"/>
                  <a:gd name="T4" fmla="*/ 8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1" y="1"/>
                      <a:pt x="1" y="1"/>
                      <a:pt x="1"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79"/>
              <p:cNvSpPr>
                <a:spLocks/>
              </p:cNvSpPr>
              <p:nvPr/>
            </p:nvSpPr>
            <p:spPr bwMode="auto">
              <a:xfrm>
                <a:off x="-1430" y="2498"/>
                <a:ext cx="2" cy="3"/>
              </a:xfrm>
              <a:custGeom>
                <a:avLst/>
                <a:gdLst>
                  <a:gd name="T0" fmla="*/ 4 w 1"/>
                  <a:gd name="T1" fmla="*/ 0 h 1"/>
                  <a:gd name="T2" fmla="*/ 0 w 1"/>
                  <a:gd name="T3" fmla="*/ 0 h 1"/>
                  <a:gd name="T4" fmla="*/ 0 w 1"/>
                  <a:gd name="T5" fmla="*/ 9 h 1"/>
                  <a:gd name="T6" fmla="*/ 4 w 1"/>
                  <a:gd name="T7" fmla="*/ 9 h 1"/>
                  <a:gd name="T8" fmla="*/ 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80"/>
              <p:cNvSpPr>
                <a:spLocks/>
              </p:cNvSpPr>
              <p:nvPr/>
            </p:nvSpPr>
            <p:spPr bwMode="auto">
              <a:xfrm>
                <a:off x="-1459" y="2256"/>
                <a:ext cx="3" cy="3"/>
              </a:xfrm>
              <a:custGeom>
                <a:avLst/>
                <a:gdLst>
                  <a:gd name="T0" fmla="*/ 9 w 1"/>
                  <a:gd name="T1" fmla="*/ 0 h 1"/>
                  <a:gd name="T2" fmla="*/ 0 w 1"/>
                  <a:gd name="T3" fmla="*/ 0 h 1"/>
                  <a:gd name="T4" fmla="*/ 0 w 1"/>
                  <a:gd name="T5" fmla="*/ 9 h 1"/>
                  <a:gd name="T6" fmla="*/ 9 w 1"/>
                  <a:gd name="T7" fmla="*/ 9 h 1"/>
                  <a:gd name="T8" fmla="*/ 9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81"/>
              <p:cNvSpPr>
                <a:spLocks/>
              </p:cNvSpPr>
              <p:nvPr/>
            </p:nvSpPr>
            <p:spPr bwMode="auto">
              <a:xfrm>
                <a:off x="-1376" y="1986"/>
                <a:ext cx="99" cy="270"/>
              </a:xfrm>
              <a:custGeom>
                <a:avLst/>
                <a:gdLst>
                  <a:gd name="T0" fmla="*/ 12 w 42"/>
                  <a:gd name="T1" fmla="*/ 0 h 114"/>
                  <a:gd name="T2" fmla="*/ 0 w 42"/>
                  <a:gd name="T3" fmla="*/ 0 h 114"/>
                  <a:gd name="T4" fmla="*/ 5 w 42"/>
                  <a:gd name="T5" fmla="*/ 5 h 114"/>
                  <a:gd name="T6" fmla="*/ 177 w 42"/>
                  <a:gd name="T7" fmla="*/ 471 h 114"/>
                  <a:gd name="T8" fmla="*/ 217 w 42"/>
                  <a:gd name="T9" fmla="*/ 611 h 114"/>
                  <a:gd name="T10" fmla="*/ 222 w 42"/>
                  <a:gd name="T11" fmla="*/ 639 h 114"/>
                  <a:gd name="T12" fmla="*/ 233 w 42"/>
                  <a:gd name="T13" fmla="*/ 639 h 114"/>
                  <a:gd name="T14" fmla="*/ 217 w 42"/>
                  <a:gd name="T15" fmla="*/ 566 h 114"/>
                  <a:gd name="T16" fmla="*/ 205 w 42"/>
                  <a:gd name="T17" fmla="*/ 566 h 114"/>
                  <a:gd name="T18" fmla="*/ 205 w 42"/>
                  <a:gd name="T19" fmla="*/ 561 h 114"/>
                  <a:gd name="T20" fmla="*/ 217 w 42"/>
                  <a:gd name="T21" fmla="*/ 561 h 114"/>
                  <a:gd name="T22" fmla="*/ 12 w 4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14">
                    <a:moveTo>
                      <a:pt x="2" y="0"/>
                    </a:moveTo>
                    <a:cubicBezTo>
                      <a:pt x="0" y="0"/>
                      <a:pt x="0" y="0"/>
                      <a:pt x="0" y="0"/>
                    </a:cubicBezTo>
                    <a:cubicBezTo>
                      <a:pt x="0" y="0"/>
                      <a:pt x="0" y="1"/>
                      <a:pt x="1" y="1"/>
                    </a:cubicBezTo>
                    <a:cubicBezTo>
                      <a:pt x="16" y="34"/>
                      <a:pt x="26" y="63"/>
                      <a:pt x="32" y="84"/>
                    </a:cubicBezTo>
                    <a:cubicBezTo>
                      <a:pt x="36" y="94"/>
                      <a:pt x="38" y="103"/>
                      <a:pt x="39" y="109"/>
                    </a:cubicBezTo>
                    <a:cubicBezTo>
                      <a:pt x="40" y="111"/>
                      <a:pt x="40" y="112"/>
                      <a:pt x="40" y="114"/>
                    </a:cubicBezTo>
                    <a:cubicBezTo>
                      <a:pt x="42" y="114"/>
                      <a:pt x="42" y="114"/>
                      <a:pt x="42" y="114"/>
                    </a:cubicBezTo>
                    <a:cubicBezTo>
                      <a:pt x="42" y="111"/>
                      <a:pt x="41" y="106"/>
                      <a:pt x="39" y="101"/>
                    </a:cubicBezTo>
                    <a:cubicBezTo>
                      <a:pt x="37" y="101"/>
                      <a:pt x="37" y="101"/>
                      <a:pt x="37" y="101"/>
                    </a:cubicBezTo>
                    <a:cubicBezTo>
                      <a:pt x="37" y="100"/>
                      <a:pt x="37" y="100"/>
                      <a:pt x="37" y="100"/>
                    </a:cubicBezTo>
                    <a:cubicBezTo>
                      <a:pt x="39" y="100"/>
                      <a:pt x="39" y="100"/>
                      <a:pt x="39" y="100"/>
                    </a:cubicBezTo>
                    <a:cubicBezTo>
                      <a:pt x="34" y="79"/>
                      <a:pt x="22" y="42"/>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82"/>
              <p:cNvSpPr>
                <a:spLocks/>
              </p:cNvSpPr>
              <p:nvPr/>
            </p:nvSpPr>
            <p:spPr bwMode="auto">
              <a:xfrm>
                <a:off x="-1288" y="2223"/>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83"/>
              <p:cNvSpPr>
                <a:spLocks noEditPoints="1"/>
              </p:cNvSpPr>
              <p:nvPr/>
            </p:nvSpPr>
            <p:spPr bwMode="auto">
              <a:xfrm>
                <a:off x="-1281" y="2259"/>
                <a:ext cx="232" cy="1017"/>
              </a:xfrm>
              <a:custGeom>
                <a:avLst/>
                <a:gdLst>
                  <a:gd name="T0" fmla="*/ 393 w 98"/>
                  <a:gd name="T1" fmla="*/ 1927 h 429"/>
                  <a:gd name="T2" fmla="*/ 381 w 98"/>
                  <a:gd name="T3" fmla="*/ 1927 h 429"/>
                  <a:gd name="T4" fmla="*/ 533 w 98"/>
                  <a:gd name="T5" fmla="*/ 2411 h 429"/>
                  <a:gd name="T6" fmla="*/ 549 w 98"/>
                  <a:gd name="T7" fmla="*/ 2411 h 429"/>
                  <a:gd name="T8" fmla="*/ 393 w 98"/>
                  <a:gd name="T9" fmla="*/ 1927 h 429"/>
                  <a:gd name="T10" fmla="*/ 218 w 98"/>
                  <a:gd name="T11" fmla="*/ 1434 h 429"/>
                  <a:gd name="T12" fmla="*/ 201 w 98"/>
                  <a:gd name="T13" fmla="*/ 1434 h 429"/>
                  <a:gd name="T14" fmla="*/ 381 w 98"/>
                  <a:gd name="T15" fmla="*/ 1923 h 429"/>
                  <a:gd name="T16" fmla="*/ 393 w 98"/>
                  <a:gd name="T17" fmla="*/ 1923 h 429"/>
                  <a:gd name="T18" fmla="*/ 393 w 98"/>
                  <a:gd name="T19" fmla="*/ 1923 h 429"/>
                  <a:gd name="T20" fmla="*/ 393 w 98"/>
                  <a:gd name="T21" fmla="*/ 1923 h 429"/>
                  <a:gd name="T22" fmla="*/ 393 w 98"/>
                  <a:gd name="T23" fmla="*/ 1923 h 429"/>
                  <a:gd name="T24" fmla="*/ 381 w 98"/>
                  <a:gd name="T25" fmla="*/ 1894 h 429"/>
                  <a:gd name="T26" fmla="*/ 218 w 98"/>
                  <a:gd name="T27" fmla="*/ 1434 h 429"/>
                  <a:gd name="T28" fmla="*/ 180 w 98"/>
                  <a:gd name="T29" fmla="*/ 1309 h 429"/>
                  <a:gd name="T30" fmla="*/ 168 w 98"/>
                  <a:gd name="T31" fmla="*/ 1309 h 429"/>
                  <a:gd name="T32" fmla="*/ 201 w 98"/>
                  <a:gd name="T33" fmla="*/ 1427 h 429"/>
                  <a:gd name="T34" fmla="*/ 213 w 98"/>
                  <a:gd name="T35" fmla="*/ 1427 h 429"/>
                  <a:gd name="T36" fmla="*/ 180 w 98"/>
                  <a:gd name="T37" fmla="*/ 1309 h 429"/>
                  <a:gd name="T38" fmla="*/ 95 w 98"/>
                  <a:gd name="T39" fmla="*/ 574 h 429"/>
                  <a:gd name="T40" fmla="*/ 85 w 98"/>
                  <a:gd name="T41" fmla="*/ 574 h 429"/>
                  <a:gd name="T42" fmla="*/ 95 w 98"/>
                  <a:gd name="T43" fmla="*/ 657 h 429"/>
                  <a:gd name="T44" fmla="*/ 90 w 98"/>
                  <a:gd name="T45" fmla="*/ 770 h 429"/>
                  <a:gd name="T46" fmla="*/ 168 w 98"/>
                  <a:gd name="T47" fmla="*/ 1304 h 429"/>
                  <a:gd name="T48" fmla="*/ 180 w 98"/>
                  <a:gd name="T49" fmla="*/ 1304 h 429"/>
                  <a:gd name="T50" fmla="*/ 102 w 98"/>
                  <a:gd name="T51" fmla="*/ 770 h 429"/>
                  <a:gd name="T52" fmla="*/ 107 w 98"/>
                  <a:gd name="T53" fmla="*/ 657 h 429"/>
                  <a:gd name="T54" fmla="*/ 107 w 98"/>
                  <a:gd name="T55" fmla="*/ 657 h 429"/>
                  <a:gd name="T56" fmla="*/ 95 w 98"/>
                  <a:gd name="T57" fmla="*/ 574 h 429"/>
                  <a:gd name="T58" fmla="*/ 12 w 98"/>
                  <a:gd name="T59" fmla="*/ 0 h 429"/>
                  <a:gd name="T60" fmla="*/ 0 w 98"/>
                  <a:gd name="T61" fmla="*/ 0 h 429"/>
                  <a:gd name="T62" fmla="*/ 5 w 98"/>
                  <a:gd name="T63" fmla="*/ 5 h 429"/>
                  <a:gd name="T64" fmla="*/ 5 w 98"/>
                  <a:gd name="T65" fmla="*/ 17 h 429"/>
                  <a:gd name="T66" fmla="*/ 5 w 98"/>
                  <a:gd name="T67" fmla="*/ 17 h 429"/>
                  <a:gd name="T68" fmla="*/ 85 w 98"/>
                  <a:gd name="T69" fmla="*/ 567 h 429"/>
                  <a:gd name="T70" fmla="*/ 95 w 98"/>
                  <a:gd name="T71" fmla="*/ 567 h 429"/>
                  <a:gd name="T72" fmla="*/ 17 w 98"/>
                  <a:gd name="T73" fmla="*/ 17 h 429"/>
                  <a:gd name="T74" fmla="*/ 12 w 98"/>
                  <a:gd name="T75" fmla="*/ 0 h 4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8" h="429">
                    <a:moveTo>
                      <a:pt x="70" y="343"/>
                    </a:moveTo>
                    <a:cubicBezTo>
                      <a:pt x="68" y="343"/>
                      <a:pt x="68" y="343"/>
                      <a:pt x="68" y="343"/>
                    </a:cubicBezTo>
                    <a:cubicBezTo>
                      <a:pt x="73" y="375"/>
                      <a:pt x="85" y="405"/>
                      <a:pt x="95" y="429"/>
                    </a:cubicBezTo>
                    <a:cubicBezTo>
                      <a:pt x="98" y="429"/>
                      <a:pt x="98" y="429"/>
                      <a:pt x="98" y="429"/>
                    </a:cubicBezTo>
                    <a:cubicBezTo>
                      <a:pt x="87" y="405"/>
                      <a:pt x="75" y="375"/>
                      <a:pt x="70" y="343"/>
                    </a:cubicBezTo>
                    <a:moveTo>
                      <a:pt x="39" y="255"/>
                    </a:moveTo>
                    <a:cubicBezTo>
                      <a:pt x="36" y="255"/>
                      <a:pt x="36" y="255"/>
                      <a:pt x="36" y="255"/>
                    </a:cubicBezTo>
                    <a:cubicBezTo>
                      <a:pt x="50" y="301"/>
                      <a:pt x="66" y="337"/>
                      <a:pt x="68" y="342"/>
                    </a:cubicBezTo>
                    <a:cubicBezTo>
                      <a:pt x="70" y="342"/>
                      <a:pt x="70" y="342"/>
                      <a:pt x="70" y="342"/>
                    </a:cubicBezTo>
                    <a:cubicBezTo>
                      <a:pt x="70" y="342"/>
                      <a:pt x="70" y="342"/>
                      <a:pt x="70" y="342"/>
                    </a:cubicBezTo>
                    <a:cubicBezTo>
                      <a:pt x="70" y="342"/>
                      <a:pt x="70" y="342"/>
                      <a:pt x="70" y="342"/>
                    </a:cubicBezTo>
                    <a:cubicBezTo>
                      <a:pt x="70" y="342"/>
                      <a:pt x="70" y="342"/>
                      <a:pt x="70" y="342"/>
                    </a:cubicBezTo>
                    <a:cubicBezTo>
                      <a:pt x="70" y="342"/>
                      <a:pt x="69" y="340"/>
                      <a:pt x="68" y="337"/>
                    </a:cubicBezTo>
                    <a:cubicBezTo>
                      <a:pt x="63" y="325"/>
                      <a:pt x="50" y="293"/>
                      <a:pt x="39" y="255"/>
                    </a:cubicBezTo>
                    <a:moveTo>
                      <a:pt x="32" y="233"/>
                    </a:moveTo>
                    <a:cubicBezTo>
                      <a:pt x="30" y="233"/>
                      <a:pt x="30" y="233"/>
                      <a:pt x="30" y="233"/>
                    </a:cubicBezTo>
                    <a:cubicBezTo>
                      <a:pt x="32" y="240"/>
                      <a:pt x="34" y="247"/>
                      <a:pt x="36" y="254"/>
                    </a:cubicBezTo>
                    <a:cubicBezTo>
                      <a:pt x="38" y="254"/>
                      <a:pt x="38" y="254"/>
                      <a:pt x="38" y="254"/>
                    </a:cubicBezTo>
                    <a:cubicBezTo>
                      <a:pt x="36" y="247"/>
                      <a:pt x="34" y="240"/>
                      <a:pt x="32" y="233"/>
                    </a:cubicBezTo>
                    <a:moveTo>
                      <a:pt x="17" y="102"/>
                    </a:moveTo>
                    <a:cubicBezTo>
                      <a:pt x="15" y="102"/>
                      <a:pt x="15" y="102"/>
                      <a:pt x="15" y="102"/>
                    </a:cubicBezTo>
                    <a:cubicBezTo>
                      <a:pt x="17" y="117"/>
                      <a:pt x="17" y="117"/>
                      <a:pt x="17" y="117"/>
                    </a:cubicBezTo>
                    <a:cubicBezTo>
                      <a:pt x="16" y="123"/>
                      <a:pt x="16" y="130"/>
                      <a:pt x="16" y="137"/>
                    </a:cubicBezTo>
                    <a:cubicBezTo>
                      <a:pt x="16" y="167"/>
                      <a:pt x="22" y="201"/>
                      <a:pt x="30" y="232"/>
                    </a:cubicBezTo>
                    <a:cubicBezTo>
                      <a:pt x="32" y="232"/>
                      <a:pt x="32" y="232"/>
                      <a:pt x="32" y="232"/>
                    </a:cubicBezTo>
                    <a:cubicBezTo>
                      <a:pt x="24" y="201"/>
                      <a:pt x="18" y="167"/>
                      <a:pt x="18" y="137"/>
                    </a:cubicBezTo>
                    <a:cubicBezTo>
                      <a:pt x="18" y="130"/>
                      <a:pt x="18" y="123"/>
                      <a:pt x="19" y="117"/>
                    </a:cubicBezTo>
                    <a:cubicBezTo>
                      <a:pt x="19" y="117"/>
                      <a:pt x="19" y="117"/>
                      <a:pt x="19" y="117"/>
                    </a:cubicBezTo>
                    <a:cubicBezTo>
                      <a:pt x="17" y="102"/>
                      <a:pt x="17" y="102"/>
                      <a:pt x="17" y="102"/>
                    </a:cubicBezTo>
                    <a:moveTo>
                      <a:pt x="2" y="0"/>
                    </a:moveTo>
                    <a:cubicBezTo>
                      <a:pt x="0" y="0"/>
                      <a:pt x="0" y="0"/>
                      <a:pt x="0" y="0"/>
                    </a:cubicBezTo>
                    <a:cubicBezTo>
                      <a:pt x="0" y="0"/>
                      <a:pt x="1" y="0"/>
                      <a:pt x="1" y="1"/>
                    </a:cubicBezTo>
                    <a:cubicBezTo>
                      <a:pt x="1" y="2"/>
                      <a:pt x="1" y="3"/>
                      <a:pt x="1" y="3"/>
                    </a:cubicBezTo>
                    <a:cubicBezTo>
                      <a:pt x="1" y="3"/>
                      <a:pt x="1" y="3"/>
                      <a:pt x="1" y="3"/>
                    </a:cubicBezTo>
                    <a:cubicBezTo>
                      <a:pt x="15" y="101"/>
                      <a:pt x="15" y="101"/>
                      <a:pt x="15" y="101"/>
                    </a:cubicBezTo>
                    <a:cubicBezTo>
                      <a:pt x="17" y="101"/>
                      <a:pt x="17" y="101"/>
                      <a:pt x="17" y="101"/>
                    </a:cubicBezTo>
                    <a:cubicBezTo>
                      <a:pt x="3" y="3"/>
                      <a:pt x="3" y="3"/>
                      <a:pt x="3" y="3"/>
                    </a:cubicBezTo>
                    <a:cubicBezTo>
                      <a:pt x="3" y="3"/>
                      <a:pt x="3"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84"/>
              <p:cNvSpPr>
                <a:spLocks/>
              </p:cNvSpPr>
              <p:nvPr/>
            </p:nvSpPr>
            <p:spPr bwMode="auto">
              <a:xfrm>
                <a:off x="-1120" y="3069"/>
                <a:ext cx="4" cy="3"/>
              </a:xfrm>
              <a:custGeom>
                <a:avLst/>
                <a:gdLst>
                  <a:gd name="T0" fmla="*/ 8 w 2"/>
                  <a:gd name="T1" fmla="*/ 0 h 1"/>
                  <a:gd name="T2" fmla="*/ 0 w 2"/>
                  <a:gd name="T3" fmla="*/ 0 h 1"/>
                  <a:gd name="T4" fmla="*/ 0 w 2"/>
                  <a:gd name="T5" fmla="*/ 0 h 1"/>
                  <a:gd name="T6" fmla="*/ 0 w 2"/>
                  <a:gd name="T7" fmla="*/ 9 h 1"/>
                  <a:gd name="T8" fmla="*/ 8 w 2"/>
                  <a:gd name="T9" fmla="*/ 9 h 1"/>
                  <a:gd name="T10" fmla="*/ 8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85"/>
              <p:cNvSpPr>
                <a:spLocks/>
              </p:cNvSpPr>
              <p:nvPr/>
            </p:nvSpPr>
            <p:spPr bwMode="auto">
              <a:xfrm>
                <a:off x="-1196" y="2861"/>
                <a:ext cx="7" cy="2"/>
              </a:xfrm>
              <a:custGeom>
                <a:avLst/>
                <a:gdLst>
                  <a:gd name="T0" fmla="*/ 12 w 3"/>
                  <a:gd name="T1" fmla="*/ 0 h 1"/>
                  <a:gd name="T2" fmla="*/ 0 w 3"/>
                  <a:gd name="T3" fmla="*/ 0 h 1"/>
                  <a:gd name="T4" fmla="*/ 0 w 3"/>
                  <a:gd name="T5" fmla="*/ 4 h 1"/>
                  <a:gd name="T6" fmla="*/ 16 w 3"/>
                  <a:gd name="T7" fmla="*/ 4 h 1"/>
                  <a:gd name="T8" fmla="*/ 12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1"/>
                      <a:pt x="0" y="1"/>
                      <a:pt x="0" y="1"/>
                    </a:cubicBezTo>
                    <a:cubicBezTo>
                      <a:pt x="3" y="1"/>
                      <a:pt x="3" y="1"/>
                      <a:pt x="3" y="1"/>
                    </a:cubicBezTo>
                    <a:cubicBezTo>
                      <a:pt x="2" y="1"/>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86"/>
              <p:cNvSpPr>
                <a:spLocks noEditPoints="1"/>
              </p:cNvSpPr>
              <p:nvPr/>
            </p:nvSpPr>
            <p:spPr bwMode="auto">
              <a:xfrm>
                <a:off x="-1774" y="1524"/>
                <a:ext cx="765" cy="1830"/>
              </a:xfrm>
              <a:custGeom>
                <a:avLst/>
                <a:gdLst>
                  <a:gd name="T0" fmla="*/ 1717 w 323"/>
                  <a:gd name="T1" fmla="*/ 4158 h 772"/>
                  <a:gd name="T2" fmla="*/ 1705 w 323"/>
                  <a:gd name="T3" fmla="*/ 4158 h 772"/>
                  <a:gd name="T4" fmla="*/ 1800 w 323"/>
                  <a:gd name="T5" fmla="*/ 4338 h 772"/>
                  <a:gd name="T6" fmla="*/ 1812 w 323"/>
                  <a:gd name="T7" fmla="*/ 4338 h 772"/>
                  <a:gd name="T8" fmla="*/ 1717 w 323"/>
                  <a:gd name="T9" fmla="*/ 4158 h 772"/>
                  <a:gd name="T10" fmla="*/ 623 w 323"/>
                  <a:gd name="T11" fmla="*/ 550 h 772"/>
                  <a:gd name="T12" fmla="*/ 606 w 323"/>
                  <a:gd name="T13" fmla="*/ 550 h 772"/>
                  <a:gd name="T14" fmla="*/ 938 w 323"/>
                  <a:gd name="T15" fmla="*/ 1090 h 772"/>
                  <a:gd name="T16" fmla="*/ 954 w 323"/>
                  <a:gd name="T17" fmla="*/ 1090 h 772"/>
                  <a:gd name="T18" fmla="*/ 623 w 323"/>
                  <a:gd name="T19" fmla="*/ 550 h 772"/>
                  <a:gd name="T20" fmla="*/ 5 w 323"/>
                  <a:gd name="T21" fmla="*/ 0 h 772"/>
                  <a:gd name="T22" fmla="*/ 0 w 323"/>
                  <a:gd name="T23" fmla="*/ 5 h 772"/>
                  <a:gd name="T24" fmla="*/ 599 w 323"/>
                  <a:gd name="T25" fmla="*/ 545 h 772"/>
                  <a:gd name="T26" fmla="*/ 618 w 323"/>
                  <a:gd name="T27" fmla="*/ 545 h 772"/>
                  <a:gd name="T28" fmla="*/ 471 w 323"/>
                  <a:gd name="T29" fmla="*/ 377 h 772"/>
                  <a:gd name="T30" fmla="*/ 471 w 323"/>
                  <a:gd name="T31" fmla="*/ 377 h 772"/>
                  <a:gd name="T32" fmla="*/ 471 w 323"/>
                  <a:gd name="T33" fmla="*/ 377 h 772"/>
                  <a:gd name="T34" fmla="*/ 5 w 323"/>
                  <a:gd name="T35" fmla="*/ 0 h 7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3" h="772">
                    <a:moveTo>
                      <a:pt x="306" y="740"/>
                    </a:moveTo>
                    <a:cubicBezTo>
                      <a:pt x="304" y="740"/>
                      <a:pt x="304" y="740"/>
                      <a:pt x="304" y="740"/>
                    </a:cubicBezTo>
                    <a:cubicBezTo>
                      <a:pt x="310" y="753"/>
                      <a:pt x="316" y="765"/>
                      <a:pt x="321" y="772"/>
                    </a:cubicBezTo>
                    <a:cubicBezTo>
                      <a:pt x="323" y="772"/>
                      <a:pt x="323" y="772"/>
                      <a:pt x="323" y="772"/>
                    </a:cubicBezTo>
                    <a:cubicBezTo>
                      <a:pt x="319" y="765"/>
                      <a:pt x="312" y="754"/>
                      <a:pt x="306" y="740"/>
                    </a:cubicBezTo>
                    <a:moveTo>
                      <a:pt x="111" y="98"/>
                    </a:moveTo>
                    <a:cubicBezTo>
                      <a:pt x="108" y="98"/>
                      <a:pt x="108" y="98"/>
                      <a:pt x="108" y="98"/>
                    </a:cubicBezTo>
                    <a:cubicBezTo>
                      <a:pt x="133" y="130"/>
                      <a:pt x="153" y="163"/>
                      <a:pt x="167" y="194"/>
                    </a:cubicBezTo>
                    <a:cubicBezTo>
                      <a:pt x="170" y="194"/>
                      <a:pt x="170" y="194"/>
                      <a:pt x="170" y="194"/>
                    </a:cubicBezTo>
                    <a:cubicBezTo>
                      <a:pt x="155" y="163"/>
                      <a:pt x="136" y="130"/>
                      <a:pt x="111" y="98"/>
                    </a:cubicBezTo>
                    <a:moveTo>
                      <a:pt x="1" y="0"/>
                    </a:moveTo>
                    <a:cubicBezTo>
                      <a:pt x="0" y="1"/>
                      <a:pt x="0" y="1"/>
                      <a:pt x="0" y="1"/>
                    </a:cubicBezTo>
                    <a:cubicBezTo>
                      <a:pt x="44" y="28"/>
                      <a:pt x="79" y="62"/>
                      <a:pt x="107" y="97"/>
                    </a:cubicBezTo>
                    <a:cubicBezTo>
                      <a:pt x="110" y="97"/>
                      <a:pt x="110" y="97"/>
                      <a:pt x="110" y="97"/>
                    </a:cubicBezTo>
                    <a:cubicBezTo>
                      <a:pt x="102" y="87"/>
                      <a:pt x="93" y="77"/>
                      <a:pt x="84" y="67"/>
                    </a:cubicBezTo>
                    <a:cubicBezTo>
                      <a:pt x="84" y="67"/>
                      <a:pt x="84" y="67"/>
                      <a:pt x="84" y="67"/>
                    </a:cubicBezTo>
                    <a:cubicBezTo>
                      <a:pt x="84" y="67"/>
                      <a:pt x="84" y="67"/>
                      <a:pt x="84" y="67"/>
                    </a:cubicBezTo>
                    <a:cubicBezTo>
                      <a:pt x="61" y="42"/>
                      <a:pt x="33" y="19"/>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87"/>
              <p:cNvSpPr>
                <a:spLocks/>
              </p:cNvSpPr>
              <p:nvPr/>
            </p:nvSpPr>
            <p:spPr bwMode="auto">
              <a:xfrm>
                <a:off x="-1520" y="1754"/>
                <a:ext cx="9" cy="2"/>
              </a:xfrm>
              <a:custGeom>
                <a:avLst/>
                <a:gdLst>
                  <a:gd name="T0" fmla="*/ 16 w 4"/>
                  <a:gd name="T1" fmla="*/ 0 h 1"/>
                  <a:gd name="T2" fmla="*/ 0 w 4"/>
                  <a:gd name="T3" fmla="*/ 0 h 1"/>
                  <a:gd name="T4" fmla="*/ 5 w 4"/>
                  <a:gd name="T5" fmla="*/ 4 h 1"/>
                  <a:gd name="T6" fmla="*/ 20 w 4"/>
                  <a:gd name="T7" fmla="*/ 4 h 1"/>
                  <a:gd name="T8" fmla="*/ 16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1" y="0"/>
                      <a:pt x="1" y="1"/>
                      <a:pt x="1" y="1"/>
                    </a:cubicBezTo>
                    <a:cubicBezTo>
                      <a:pt x="4" y="1"/>
                      <a:pt x="4" y="1"/>
                      <a:pt x="4"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Rectangle 88"/>
              <p:cNvSpPr>
                <a:spLocks noChangeArrowheads="1"/>
              </p:cNvSpPr>
              <p:nvPr/>
            </p:nvSpPr>
            <p:spPr bwMode="auto">
              <a:xfrm>
                <a:off x="-1575" y="1685"/>
                <a:ext cx="2"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183" name="Freeform 89"/>
              <p:cNvSpPr>
                <a:spLocks/>
              </p:cNvSpPr>
              <p:nvPr/>
            </p:nvSpPr>
            <p:spPr bwMode="auto">
              <a:xfrm>
                <a:off x="-1575" y="168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90"/>
              <p:cNvSpPr>
                <a:spLocks/>
              </p:cNvSpPr>
              <p:nvPr/>
            </p:nvSpPr>
            <p:spPr bwMode="auto">
              <a:xfrm>
                <a:off x="-1210" y="2809"/>
                <a:ext cx="4" cy="2"/>
              </a:xfrm>
              <a:custGeom>
                <a:avLst/>
                <a:gdLst>
                  <a:gd name="T0" fmla="*/ 8 w 2"/>
                  <a:gd name="T1" fmla="*/ 0 h 1"/>
                  <a:gd name="T2" fmla="*/ 0 w 2"/>
                  <a:gd name="T3" fmla="*/ 0 h 1"/>
                  <a:gd name="T4" fmla="*/ 0 w 2"/>
                  <a:gd name="T5" fmla="*/ 4 h 1"/>
                  <a:gd name="T6" fmla="*/ 8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91"/>
              <p:cNvSpPr>
                <a:spLocks/>
              </p:cNvSpPr>
              <p:nvPr/>
            </p:nvSpPr>
            <p:spPr bwMode="auto">
              <a:xfrm>
                <a:off x="-1056" y="3276"/>
                <a:ext cx="7" cy="2"/>
              </a:xfrm>
              <a:custGeom>
                <a:avLst/>
                <a:gdLst>
                  <a:gd name="T0" fmla="*/ 16 w 3"/>
                  <a:gd name="T1" fmla="*/ 0 h 1"/>
                  <a:gd name="T2" fmla="*/ 0 w 3"/>
                  <a:gd name="T3" fmla="*/ 0 h 1"/>
                  <a:gd name="T4" fmla="*/ 5 w 3"/>
                  <a:gd name="T5" fmla="*/ 4 h 1"/>
                  <a:gd name="T6" fmla="*/ 16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1" y="0"/>
                      <a:pt x="1" y="1"/>
                      <a:pt x="1"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92"/>
              <p:cNvSpPr>
                <a:spLocks/>
              </p:cNvSpPr>
              <p:nvPr/>
            </p:nvSpPr>
            <p:spPr bwMode="auto">
              <a:xfrm>
                <a:off x="-1014" y="3356"/>
                <a:ext cx="21" cy="31"/>
              </a:xfrm>
              <a:custGeom>
                <a:avLst/>
                <a:gdLst>
                  <a:gd name="T0" fmla="*/ 16 w 9"/>
                  <a:gd name="T1" fmla="*/ 0 h 13"/>
                  <a:gd name="T2" fmla="*/ 0 w 9"/>
                  <a:gd name="T3" fmla="*/ 0 h 13"/>
                  <a:gd name="T4" fmla="*/ 44 w 9"/>
                  <a:gd name="T5" fmla="*/ 74 h 13"/>
                  <a:gd name="T6" fmla="*/ 49 w 9"/>
                  <a:gd name="T7" fmla="*/ 69 h 13"/>
                  <a:gd name="T8" fmla="*/ 44 w 9"/>
                  <a:gd name="T9" fmla="*/ 50 h 13"/>
                  <a:gd name="T10" fmla="*/ 16 w 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3" y="0"/>
                    </a:moveTo>
                    <a:cubicBezTo>
                      <a:pt x="0" y="0"/>
                      <a:pt x="0" y="0"/>
                      <a:pt x="0" y="0"/>
                    </a:cubicBezTo>
                    <a:cubicBezTo>
                      <a:pt x="5" y="8"/>
                      <a:pt x="8" y="13"/>
                      <a:pt x="8" y="13"/>
                    </a:cubicBezTo>
                    <a:cubicBezTo>
                      <a:pt x="9" y="12"/>
                      <a:pt x="9" y="12"/>
                      <a:pt x="9" y="12"/>
                    </a:cubicBezTo>
                    <a:cubicBezTo>
                      <a:pt x="9" y="12"/>
                      <a:pt x="9" y="11"/>
                      <a:pt x="8" y="9"/>
                    </a:cubicBezTo>
                    <a:cubicBezTo>
                      <a:pt x="6" y="7"/>
                      <a:pt x="5" y="4"/>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93"/>
              <p:cNvSpPr>
                <a:spLocks/>
              </p:cNvSpPr>
              <p:nvPr/>
            </p:nvSpPr>
            <p:spPr bwMode="auto">
              <a:xfrm>
                <a:off x="-1014" y="3354"/>
                <a:ext cx="7" cy="2"/>
              </a:xfrm>
              <a:custGeom>
                <a:avLst/>
                <a:gdLst>
                  <a:gd name="T0" fmla="*/ 12 w 3"/>
                  <a:gd name="T1" fmla="*/ 0 h 1"/>
                  <a:gd name="T2" fmla="*/ 0 w 3"/>
                  <a:gd name="T3" fmla="*/ 0 h 1"/>
                  <a:gd name="T4" fmla="*/ 0 w 3"/>
                  <a:gd name="T5" fmla="*/ 4 h 1"/>
                  <a:gd name="T6" fmla="*/ 16 w 3"/>
                  <a:gd name="T7" fmla="*/ 4 h 1"/>
                  <a:gd name="T8" fmla="*/ 12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1"/>
                      <a:pt x="0" y="1"/>
                      <a:pt x="0" y="1"/>
                    </a:cubicBezTo>
                    <a:cubicBezTo>
                      <a:pt x="3" y="1"/>
                      <a:pt x="3" y="1"/>
                      <a:pt x="3"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94"/>
              <p:cNvSpPr>
                <a:spLocks/>
              </p:cNvSpPr>
              <p:nvPr/>
            </p:nvSpPr>
            <p:spPr bwMode="auto">
              <a:xfrm>
                <a:off x="-1246" y="2498"/>
                <a:ext cx="5" cy="3"/>
              </a:xfrm>
              <a:custGeom>
                <a:avLst/>
                <a:gdLst>
                  <a:gd name="T0" fmla="*/ 5 w 5"/>
                  <a:gd name="T1" fmla="*/ 0 h 3"/>
                  <a:gd name="T2" fmla="*/ 0 w 5"/>
                  <a:gd name="T3" fmla="*/ 0 h 3"/>
                  <a:gd name="T4" fmla="*/ 0 w 5"/>
                  <a:gd name="T5" fmla="*/ 3 h 3"/>
                  <a:gd name="T6" fmla="*/ 5 w 5"/>
                  <a:gd name="T7" fmla="*/ 3 h 3"/>
                  <a:gd name="T8" fmla="*/ 5 w 5"/>
                  <a:gd name="T9" fmla="*/ 0 h 3"/>
                  <a:gd name="T10" fmla="*/ 5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0"/>
                    </a:moveTo>
                    <a:lnTo>
                      <a:pt x="0" y="0"/>
                    </a:lnTo>
                    <a:lnTo>
                      <a:pt x="0" y="3"/>
                    </a:lnTo>
                    <a:lnTo>
                      <a:pt x="5"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95"/>
              <p:cNvSpPr>
                <a:spLocks/>
              </p:cNvSpPr>
              <p:nvPr/>
            </p:nvSpPr>
            <p:spPr bwMode="auto">
              <a:xfrm>
                <a:off x="-1281" y="2256"/>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96"/>
              <p:cNvSpPr>
                <a:spLocks noEditPoints="1"/>
              </p:cNvSpPr>
              <p:nvPr/>
            </p:nvSpPr>
            <p:spPr bwMode="auto">
              <a:xfrm>
                <a:off x="-1636" y="1524"/>
                <a:ext cx="819" cy="458"/>
              </a:xfrm>
              <a:custGeom>
                <a:avLst/>
                <a:gdLst>
                  <a:gd name="T0" fmla="*/ 1361 w 346"/>
                  <a:gd name="T1" fmla="*/ 553 h 193"/>
                  <a:gd name="T2" fmla="*/ 1349 w 346"/>
                  <a:gd name="T3" fmla="*/ 553 h 193"/>
                  <a:gd name="T4" fmla="*/ 1934 w 346"/>
                  <a:gd name="T5" fmla="*/ 1087 h 193"/>
                  <a:gd name="T6" fmla="*/ 1939 w 346"/>
                  <a:gd name="T7" fmla="*/ 1087 h 193"/>
                  <a:gd name="T8" fmla="*/ 1361 w 346"/>
                  <a:gd name="T9" fmla="*/ 553 h 193"/>
                  <a:gd name="T10" fmla="*/ 1042 w 346"/>
                  <a:gd name="T11" fmla="*/ 377 h 193"/>
                  <a:gd name="T12" fmla="*/ 1032 w 346"/>
                  <a:gd name="T13" fmla="*/ 377 h 193"/>
                  <a:gd name="T14" fmla="*/ 1340 w 346"/>
                  <a:gd name="T15" fmla="*/ 546 h 193"/>
                  <a:gd name="T16" fmla="*/ 1349 w 346"/>
                  <a:gd name="T17" fmla="*/ 546 h 193"/>
                  <a:gd name="T18" fmla="*/ 1042 w 346"/>
                  <a:gd name="T19" fmla="*/ 377 h 193"/>
                  <a:gd name="T20" fmla="*/ 0 w 346"/>
                  <a:gd name="T21" fmla="*/ 0 h 193"/>
                  <a:gd name="T22" fmla="*/ 0 w 346"/>
                  <a:gd name="T23" fmla="*/ 5 h 193"/>
                  <a:gd name="T24" fmla="*/ 62 w 346"/>
                  <a:gd name="T25" fmla="*/ 21 h 193"/>
                  <a:gd name="T26" fmla="*/ 1020 w 346"/>
                  <a:gd name="T27" fmla="*/ 373 h 193"/>
                  <a:gd name="T28" fmla="*/ 1037 w 346"/>
                  <a:gd name="T29" fmla="*/ 373 h 193"/>
                  <a:gd name="T30" fmla="*/ 0 w 346"/>
                  <a:gd name="T31" fmla="*/ 0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6" h="193">
                    <a:moveTo>
                      <a:pt x="243" y="98"/>
                    </a:moveTo>
                    <a:cubicBezTo>
                      <a:pt x="241" y="98"/>
                      <a:pt x="241" y="98"/>
                      <a:pt x="241" y="98"/>
                    </a:cubicBezTo>
                    <a:cubicBezTo>
                      <a:pt x="283" y="124"/>
                      <a:pt x="322" y="156"/>
                      <a:pt x="345" y="193"/>
                    </a:cubicBezTo>
                    <a:cubicBezTo>
                      <a:pt x="346" y="193"/>
                      <a:pt x="346" y="193"/>
                      <a:pt x="346" y="193"/>
                    </a:cubicBezTo>
                    <a:cubicBezTo>
                      <a:pt x="323" y="156"/>
                      <a:pt x="285" y="124"/>
                      <a:pt x="243" y="98"/>
                    </a:cubicBezTo>
                    <a:moveTo>
                      <a:pt x="186" y="67"/>
                    </a:moveTo>
                    <a:cubicBezTo>
                      <a:pt x="184" y="67"/>
                      <a:pt x="184" y="67"/>
                      <a:pt x="184" y="67"/>
                    </a:cubicBezTo>
                    <a:cubicBezTo>
                      <a:pt x="203" y="76"/>
                      <a:pt x="221" y="86"/>
                      <a:pt x="239" y="97"/>
                    </a:cubicBezTo>
                    <a:cubicBezTo>
                      <a:pt x="241" y="97"/>
                      <a:pt x="241" y="97"/>
                      <a:pt x="241" y="97"/>
                    </a:cubicBezTo>
                    <a:cubicBezTo>
                      <a:pt x="223" y="86"/>
                      <a:pt x="205" y="76"/>
                      <a:pt x="186" y="67"/>
                    </a:cubicBezTo>
                    <a:moveTo>
                      <a:pt x="0" y="0"/>
                    </a:moveTo>
                    <a:cubicBezTo>
                      <a:pt x="0" y="1"/>
                      <a:pt x="0" y="1"/>
                      <a:pt x="0" y="1"/>
                    </a:cubicBezTo>
                    <a:cubicBezTo>
                      <a:pt x="0" y="1"/>
                      <a:pt x="4" y="2"/>
                      <a:pt x="11" y="4"/>
                    </a:cubicBezTo>
                    <a:cubicBezTo>
                      <a:pt x="38" y="11"/>
                      <a:pt x="110" y="32"/>
                      <a:pt x="182" y="66"/>
                    </a:cubicBezTo>
                    <a:cubicBezTo>
                      <a:pt x="185" y="66"/>
                      <a:pt x="185" y="66"/>
                      <a:pt x="185" y="66"/>
                    </a:cubicBezTo>
                    <a:cubicBezTo>
                      <a:pt x="92" y="22"/>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97"/>
              <p:cNvSpPr>
                <a:spLocks/>
              </p:cNvSpPr>
              <p:nvPr/>
            </p:nvSpPr>
            <p:spPr bwMode="auto">
              <a:xfrm>
                <a:off x="-1071" y="1754"/>
                <a:ext cx="10" cy="2"/>
              </a:xfrm>
              <a:custGeom>
                <a:avLst/>
                <a:gdLst>
                  <a:gd name="T0" fmla="*/ 13 w 4"/>
                  <a:gd name="T1" fmla="*/ 0 h 1"/>
                  <a:gd name="T2" fmla="*/ 0 w 4"/>
                  <a:gd name="T3" fmla="*/ 0 h 1"/>
                  <a:gd name="T4" fmla="*/ 13 w 4"/>
                  <a:gd name="T5" fmla="*/ 4 h 1"/>
                  <a:gd name="T6" fmla="*/ 25 w 4"/>
                  <a:gd name="T7" fmla="*/ 4 h 1"/>
                  <a:gd name="T8" fmla="*/ 13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2" y="0"/>
                    </a:moveTo>
                    <a:cubicBezTo>
                      <a:pt x="0" y="0"/>
                      <a:pt x="0" y="0"/>
                      <a:pt x="0" y="0"/>
                    </a:cubicBezTo>
                    <a:cubicBezTo>
                      <a:pt x="1" y="0"/>
                      <a:pt x="1" y="1"/>
                      <a:pt x="2" y="1"/>
                    </a:cubicBezTo>
                    <a:cubicBezTo>
                      <a:pt x="4" y="1"/>
                      <a:pt x="4" y="1"/>
                      <a:pt x="4" y="1"/>
                    </a:cubicBezTo>
                    <a:cubicBezTo>
                      <a:pt x="3" y="1"/>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98"/>
              <p:cNvSpPr>
                <a:spLocks/>
              </p:cNvSpPr>
              <p:nvPr/>
            </p:nvSpPr>
            <p:spPr bwMode="auto">
              <a:xfrm>
                <a:off x="-1206" y="1681"/>
                <a:ext cx="10" cy="2"/>
              </a:xfrm>
              <a:custGeom>
                <a:avLst/>
                <a:gdLst>
                  <a:gd name="T0" fmla="*/ 20 w 4"/>
                  <a:gd name="T1" fmla="*/ 0 h 1"/>
                  <a:gd name="T2" fmla="*/ 0 w 4"/>
                  <a:gd name="T3" fmla="*/ 0 h 1"/>
                  <a:gd name="T4" fmla="*/ 13 w 4"/>
                  <a:gd name="T5" fmla="*/ 4 h 1"/>
                  <a:gd name="T6" fmla="*/ 25 w 4"/>
                  <a:gd name="T7" fmla="*/ 4 h 1"/>
                  <a:gd name="T8" fmla="*/ 20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1" y="1"/>
                      <a:pt x="2" y="1"/>
                      <a:pt x="2" y="1"/>
                    </a:cubicBezTo>
                    <a:cubicBezTo>
                      <a:pt x="4" y="1"/>
                      <a:pt x="4" y="1"/>
                      <a:pt x="4" y="1"/>
                    </a:cubicBezTo>
                    <a:cubicBezTo>
                      <a:pt x="4" y="1"/>
                      <a:pt x="3"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99"/>
              <p:cNvSpPr>
                <a:spLocks/>
              </p:cNvSpPr>
              <p:nvPr/>
            </p:nvSpPr>
            <p:spPr bwMode="auto">
              <a:xfrm>
                <a:off x="-955" y="1986"/>
                <a:ext cx="216" cy="270"/>
              </a:xfrm>
              <a:custGeom>
                <a:avLst/>
                <a:gdLst>
                  <a:gd name="T0" fmla="*/ 17 w 91"/>
                  <a:gd name="T1" fmla="*/ 0 h 114"/>
                  <a:gd name="T2" fmla="*/ 0 w 91"/>
                  <a:gd name="T3" fmla="*/ 0 h 114"/>
                  <a:gd name="T4" fmla="*/ 0 w 91"/>
                  <a:gd name="T5" fmla="*/ 0 h 114"/>
                  <a:gd name="T6" fmla="*/ 0 w 91"/>
                  <a:gd name="T7" fmla="*/ 0 h 114"/>
                  <a:gd name="T8" fmla="*/ 5 w 91"/>
                  <a:gd name="T9" fmla="*/ 0 h 114"/>
                  <a:gd name="T10" fmla="*/ 12 w 91"/>
                  <a:gd name="T11" fmla="*/ 5 h 114"/>
                  <a:gd name="T12" fmla="*/ 463 w 91"/>
                  <a:gd name="T13" fmla="*/ 561 h 114"/>
                  <a:gd name="T14" fmla="*/ 468 w 91"/>
                  <a:gd name="T15" fmla="*/ 561 h 114"/>
                  <a:gd name="T16" fmla="*/ 468 w 91"/>
                  <a:gd name="T17" fmla="*/ 566 h 114"/>
                  <a:gd name="T18" fmla="*/ 468 w 91"/>
                  <a:gd name="T19" fmla="*/ 566 h 114"/>
                  <a:gd name="T20" fmla="*/ 501 w 91"/>
                  <a:gd name="T21" fmla="*/ 639 h 114"/>
                  <a:gd name="T22" fmla="*/ 513 w 91"/>
                  <a:gd name="T23" fmla="*/ 639 h 114"/>
                  <a:gd name="T24" fmla="*/ 17 w 91"/>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14">
                    <a:moveTo>
                      <a:pt x="3" y="0"/>
                    </a:moveTo>
                    <a:cubicBezTo>
                      <a:pt x="0" y="0"/>
                      <a:pt x="0" y="0"/>
                      <a:pt x="0" y="0"/>
                    </a:cubicBezTo>
                    <a:cubicBezTo>
                      <a:pt x="0" y="0"/>
                      <a:pt x="0" y="0"/>
                      <a:pt x="0" y="0"/>
                    </a:cubicBezTo>
                    <a:cubicBezTo>
                      <a:pt x="0" y="0"/>
                      <a:pt x="0" y="0"/>
                      <a:pt x="0" y="0"/>
                    </a:cubicBezTo>
                    <a:cubicBezTo>
                      <a:pt x="1" y="0"/>
                      <a:pt x="1" y="0"/>
                      <a:pt x="1" y="0"/>
                    </a:cubicBezTo>
                    <a:cubicBezTo>
                      <a:pt x="1" y="0"/>
                      <a:pt x="1" y="0"/>
                      <a:pt x="2" y="1"/>
                    </a:cubicBezTo>
                    <a:cubicBezTo>
                      <a:pt x="9" y="6"/>
                      <a:pt x="49" y="37"/>
                      <a:pt x="82" y="100"/>
                    </a:cubicBezTo>
                    <a:cubicBezTo>
                      <a:pt x="83" y="100"/>
                      <a:pt x="83" y="100"/>
                      <a:pt x="83" y="100"/>
                    </a:cubicBezTo>
                    <a:cubicBezTo>
                      <a:pt x="83" y="101"/>
                      <a:pt x="83" y="101"/>
                      <a:pt x="83" y="101"/>
                    </a:cubicBezTo>
                    <a:cubicBezTo>
                      <a:pt x="83" y="101"/>
                      <a:pt x="83" y="101"/>
                      <a:pt x="83" y="101"/>
                    </a:cubicBezTo>
                    <a:cubicBezTo>
                      <a:pt x="85" y="105"/>
                      <a:pt x="87" y="109"/>
                      <a:pt x="89" y="114"/>
                    </a:cubicBezTo>
                    <a:cubicBezTo>
                      <a:pt x="91" y="114"/>
                      <a:pt x="91" y="114"/>
                      <a:pt x="91" y="114"/>
                    </a:cubicBezTo>
                    <a:cubicBezTo>
                      <a:pt x="57" y="42"/>
                      <a:pt x="12" y="6"/>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100"/>
              <p:cNvSpPr>
                <a:spLocks/>
              </p:cNvSpPr>
              <p:nvPr/>
            </p:nvSpPr>
            <p:spPr bwMode="auto">
              <a:xfrm>
                <a:off x="-761" y="2223"/>
                <a:ext cx="3" cy="3"/>
              </a:xfrm>
              <a:custGeom>
                <a:avLst/>
                <a:gdLst>
                  <a:gd name="T0" fmla="*/ 9 w 1"/>
                  <a:gd name="T1" fmla="*/ 0 h 1"/>
                  <a:gd name="T2" fmla="*/ 0 w 1"/>
                  <a:gd name="T3" fmla="*/ 0 h 1"/>
                  <a:gd name="T4" fmla="*/ 9 w 1"/>
                  <a:gd name="T5" fmla="*/ 9 h 1"/>
                  <a:gd name="T6" fmla="*/ 9 w 1"/>
                  <a:gd name="T7" fmla="*/ 9 h 1"/>
                  <a:gd name="T8" fmla="*/ 9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0"/>
                      <a:pt x="1" y="0"/>
                      <a:pt x="1"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101"/>
              <p:cNvSpPr>
                <a:spLocks noEditPoints="1"/>
              </p:cNvSpPr>
              <p:nvPr/>
            </p:nvSpPr>
            <p:spPr bwMode="auto">
              <a:xfrm>
                <a:off x="-742" y="2259"/>
                <a:ext cx="90" cy="1017"/>
              </a:xfrm>
              <a:custGeom>
                <a:avLst/>
                <a:gdLst>
                  <a:gd name="T0" fmla="*/ 147 w 38"/>
                  <a:gd name="T1" fmla="*/ 1927 h 429"/>
                  <a:gd name="T2" fmla="*/ 135 w 38"/>
                  <a:gd name="T3" fmla="*/ 1927 h 429"/>
                  <a:gd name="T4" fmla="*/ 135 w 38"/>
                  <a:gd name="T5" fmla="*/ 1977 h 429"/>
                  <a:gd name="T6" fmla="*/ 111 w 38"/>
                  <a:gd name="T7" fmla="*/ 2345 h 429"/>
                  <a:gd name="T8" fmla="*/ 107 w 38"/>
                  <a:gd name="T9" fmla="*/ 2411 h 429"/>
                  <a:gd name="T10" fmla="*/ 118 w 38"/>
                  <a:gd name="T11" fmla="*/ 2411 h 429"/>
                  <a:gd name="T12" fmla="*/ 135 w 38"/>
                  <a:gd name="T13" fmla="*/ 2209 h 429"/>
                  <a:gd name="T14" fmla="*/ 147 w 38"/>
                  <a:gd name="T15" fmla="*/ 1927 h 429"/>
                  <a:gd name="T16" fmla="*/ 213 w 38"/>
                  <a:gd name="T17" fmla="*/ 1309 h 429"/>
                  <a:gd name="T18" fmla="*/ 201 w 38"/>
                  <a:gd name="T19" fmla="*/ 1309 h 429"/>
                  <a:gd name="T20" fmla="*/ 135 w 38"/>
                  <a:gd name="T21" fmla="*/ 1878 h 429"/>
                  <a:gd name="T22" fmla="*/ 135 w 38"/>
                  <a:gd name="T23" fmla="*/ 1882 h 429"/>
                  <a:gd name="T24" fmla="*/ 135 w 38"/>
                  <a:gd name="T25" fmla="*/ 1882 h 429"/>
                  <a:gd name="T26" fmla="*/ 135 w 38"/>
                  <a:gd name="T27" fmla="*/ 1923 h 429"/>
                  <a:gd name="T28" fmla="*/ 147 w 38"/>
                  <a:gd name="T29" fmla="*/ 1923 h 429"/>
                  <a:gd name="T30" fmla="*/ 147 w 38"/>
                  <a:gd name="T31" fmla="*/ 1882 h 429"/>
                  <a:gd name="T32" fmla="*/ 208 w 38"/>
                  <a:gd name="T33" fmla="*/ 1434 h 429"/>
                  <a:gd name="T34" fmla="*/ 197 w 38"/>
                  <a:gd name="T35" fmla="*/ 1434 h 429"/>
                  <a:gd name="T36" fmla="*/ 197 w 38"/>
                  <a:gd name="T37" fmla="*/ 1427 h 429"/>
                  <a:gd name="T38" fmla="*/ 208 w 38"/>
                  <a:gd name="T39" fmla="*/ 1427 h 429"/>
                  <a:gd name="T40" fmla="*/ 213 w 38"/>
                  <a:gd name="T41" fmla="*/ 1309 h 429"/>
                  <a:gd name="T42" fmla="*/ 197 w 38"/>
                  <a:gd name="T43" fmla="*/ 574 h 429"/>
                  <a:gd name="T44" fmla="*/ 185 w 38"/>
                  <a:gd name="T45" fmla="*/ 574 h 429"/>
                  <a:gd name="T46" fmla="*/ 197 w 38"/>
                  <a:gd name="T47" fmla="*/ 647 h 429"/>
                  <a:gd name="T48" fmla="*/ 197 w 38"/>
                  <a:gd name="T49" fmla="*/ 647 h 429"/>
                  <a:gd name="T50" fmla="*/ 197 w 38"/>
                  <a:gd name="T51" fmla="*/ 673 h 429"/>
                  <a:gd name="T52" fmla="*/ 208 w 38"/>
                  <a:gd name="T53" fmla="*/ 1050 h 429"/>
                  <a:gd name="T54" fmla="*/ 201 w 38"/>
                  <a:gd name="T55" fmla="*/ 1304 h 429"/>
                  <a:gd name="T56" fmla="*/ 213 w 38"/>
                  <a:gd name="T57" fmla="*/ 1304 h 429"/>
                  <a:gd name="T58" fmla="*/ 213 w 38"/>
                  <a:gd name="T59" fmla="*/ 1259 h 429"/>
                  <a:gd name="T60" fmla="*/ 213 w 38"/>
                  <a:gd name="T61" fmla="*/ 837 h 429"/>
                  <a:gd name="T62" fmla="*/ 208 w 38"/>
                  <a:gd name="T63" fmla="*/ 647 h 429"/>
                  <a:gd name="T64" fmla="*/ 208 w 38"/>
                  <a:gd name="T65" fmla="*/ 647 h 429"/>
                  <a:gd name="T66" fmla="*/ 208 w 38"/>
                  <a:gd name="T67" fmla="*/ 647 h 429"/>
                  <a:gd name="T68" fmla="*/ 197 w 38"/>
                  <a:gd name="T69" fmla="*/ 574 h 429"/>
                  <a:gd name="T70" fmla="*/ 12 w 38"/>
                  <a:gd name="T71" fmla="*/ 0 h 429"/>
                  <a:gd name="T72" fmla="*/ 0 w 38"/>
                  <a:gd name="T73" fmla="*/ 0 h 429"/>
                  <a:gd name="T74" fmla="*/ 185 w 38"/>
                  <a:gd name="T75" fmla="*/ 567 h 429"/>
                  <a:gd name="T76" fmla="*/ 197 w 38"/>
                  <a:gd name="T77" fmla="*/ 567 h 429"/>
                  <a:gd name="T78" fmla="*/ 12 w 38"/>
                  <a:gd name="T79" fmla="*/ 0 h 4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429">
                    <a:moveTo>
                      <a:pt x="26" y="343"/>
                    </a:moveTo>
                    <a:cubicBezTo>
                      <a:pt x="24" y="343"/>
                      <a:pt x="24" y="343"/>
                      <a:pt x="24" y="343"/>
                    </a:cubicBezTo>
                    <a:cubicBezTo>
                      <a:pt x="24" y="345"/>
                      <a:pt x="24" y="348"/>
                      <a:pt x="24" y="352"/>
                    </a:cubicBezTo>
                    <a:cubicBezTo>
                      <a:pt x="24" y="368"/>
                      <a:pt x="23" y="392"/>
                      <a:pt x="20" y="417"/>
                    </a:cubicBezTo>
                    <a:cubicBezTo>
                      <a:pt x="20" y="421"/>
                      <a:pt x="20" y="425"/>
                      <a:pt x="19" y="429"/>
                    </a:cubicBezTo>
                    <a:cubicBezTo>
                      <a:pt x="21" y="429"/>
                      <a:pt x="21" y="429"/>
                      <a:pt x="21" y="429"/>
                    </a:cubicBezTo>
                    <a:cubicBezTo>
                      <a:pt x="22" y="417"/>
                      <a:pt x="23" y="405"/>
                      <a:pt x="24" y="393"/>
                    </a:cubicBezTo>
                    <a:cubicBezTo>
                      <a:pt x="26" y="372"/>
                      <a:pt x="26" y="353"/>
                      <a:pt x="26" y="343"/>
                    </a:cubicBezTo>
                    <a:moveTo>
                      <a:pt x="38" y="233"/>
                    </a:moveTo>
                    <a:cubicBezTo>
                      <a:pt x="36" y="233"/>
                      <a:pt x="36" y="233"/>
                      <a:pt x="36" y="233"/>
                    </a:cubicBezTo>
                    <a:cubicBezTo>
                      <a:pt x="35" y="268"/>
                      <a:pt x="31" y="304"/>
                      <a:pt x="24" y="334"/>
                    </a:cubicBezTo>
                    <a:cubicBezTo>
                      <a:pt x="24" y="335"/>
                      <a:pt x="24" y="335"/>
                      <a:pt x="24" y="335"/>
                    </a:cubicBezTo>
                    <a:cubicBezTo>
                      <a:pt x="24" y="335"/>
                      <a:pt x="24" y="335"/>
                      <a:pt x="24" y="335"/>
                    </a:cubicBezTo>
                    <a:cubicBezTo>
                      <a:pt x="24" y="335"/>
                      <a:pt x="24" y="337"/>
                      <a:pt x="24" y="342"/>
                    </a:cubicBezTo>
                    <a:cubicBezTo>
                      <a:pt x="26" y="342"/>
                      <a:pt x="26" y="342"/>
                      <a:pt x="26" y="342"/>
                    </a:cubicBezTo>
                    <a:cubicBezTo>
                      <a:pt x="26" y="338"/>
                      <a:pt x="26" y="335"/>
                      <a:pt x="26" y="335"/>
                    </a:cubicBezTo>
                    <a:cubicBezTo>
                      <a:pt x="32" y="311"/>
                      <a:pt x="35" y="283"/>
                      <a:pt x="37" y="255"/>
                    </a:cubicBezTo>
                    <a:cubicBezTo>
                      <a:pt x="35" y="255"/>
                      <a:pt x="35" y="255"/>
                      <a:pt x="35" y="255"/>
                    </a:cubicBezTo>
                    <a:cubicBezTo>
                      <a:pt x="35" y="254"/>
                      <a:pt x="35" y="254"/>
                      <a:pt x="35" y="254"/>
                    </a:cubicBezTo>
                    <a:cubicBezTo>
                      <a:pt x="37" y="254"/>
                      <a:pt x="37" y="254"/>
                      <a:pt x="37" y="254"/>
                    </a:cubicBezTo>
                    <a:cubicBezTo>
                      <a:pt x="37" y="247"/>
                      <a:pt x="38" y="240"/>
                      <a:pt x="38" y="233"/>
                    </a:cubicBezTo>
                    <a:moveTo>
                      <a:pt x="35" y="102"/>
                    </a:moveTo>
                    <a:cubicBezTo>
                      <a:pt x="33" y="102"/>
                      <a:pt x="33" y="102"/>
                      <a:pt x="33" y="102"/>
                    </a:cubicBezTo>
                    <a:cubicBezTo>
                      <a:pt x="34" y="106"/>
                      <a:pt x="34" y="111"/>
                      <a:pt x="35" y="115"/>
                    </a:cubicBezTo>
                    <a:cubicBezTo>
                      <a:pt x="35" y="115"/>
                      <a:pt x="35" y="115"/>
                      <a:pt x="35" y="115"/>
                    </a:cubicBezTo>
                    <a:cubicBezTo>
                      <a:pt x="35" y="115"/>
                      <a:pt x="35" y="117"/>
                      <a:pt x="35" y="120"/>
                    </a:cubicBezTo>
                    <a:cubicBezTo>
                      <a:pt x="36" y="131"/>
                      <a:pt x="37" y="156"/>
                      <a:pt x="37" y="187"/>
                    </a:cubicBezTo>
                    <a:cubicBezTo>
                      <a:pt x="37" y="201"/>
                      <a:pt x="37" y="216"/>
                      <a:pt x="36" y="232"/>
                    </a:cubicBezTo>
                    <a:cubicBezTo>
                      <a:pt x="38" y="232"/>
                      <a:pt x="38" y="232"/>
                      <a:pt x="38" y="232"/>
                    </a:cubicBezTo>
                    <a:cubicBezTo>
                      <a:pt x="38" y="229"/>
                      <a:pt x="38" y="226"/>
                      <a:pt x="38" y="224"/>
                    </a:cubicBezTo>
                    <a:cubicBezTo>
                      <a:pt x="38" y="149"/>
                      <a:pt x="38" y="149"/>
                      <a:pt x="38" y="149"/>
                    </a:cubicBezTo>
                    <a:cubicBezTo>
                      <a:pt x="38" y="128"/>
                      <a:pt x="37" y="115"/>
                      <a:pt x="37" y="115"/>
                    </a:cubicBezTo>
                    <a:cubicBezTo>
                      <a:pt x="37" y="115"/>
                      <a:pt x="37" y="115"/>
                      <a:pt x="37" y="115"/>
                    </a:cubicBezTo>
                    <a:cubicBezTo>
                      <a:pt x="37" y="115"/>
                      <a:pt x="37" y="115"/>
                      <a:pt x="37" y="115"/>
                    </a:cubicBezTo>
                    <a:cubicBezTo>
                      <a:pt x="36" y="110"/>
                      <a:pt x="36" y="106"/>
                      <a:pt x="35" y="102"/>
                    </a:cubicBezTo>
                    <a:moveTo>
                      <a:pt x="2" y="0"/>
                    </a:moveTo>
                    <a:cubicBezTo>
                      <a:pt x="0" y="0"/>
                      <a:pt x="0" y="0"/>
                      <a:pt x="0" y="0"/>
                    </a:cubicBezTo>
                    <a:cubicBezTo>
                      <a:pt x="13" y="28"/>
                      <a:pt x="25" y="61"/>
                      <a:pt x="33" y="101"/>
                    </a:cubicBezTo>
                    <a:cubicBezTo>
                      <a:pt x="35" y="101"/>
                      <a:pt x="35" y="101"/>
                      <a:pt x="35" y="101"/>
                    </a:cubicBezTo>
                    <a:cubicBezTo>
                      <a:pt x="27" y="61"/>
                      <a:pt x="15" y="28"/>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102"/>
              <p:cNvSpPr>
                <a:spLocks/>
              </p:cNvSpPr>
              <p:nvPr/>
            </p:nvSpPr>
            <p:spPr bwMode="auto">
              <a:xfrm>
                <a:off x="-685" y="3069"/>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103"/>
              <p:cNvSpPr>
                <a:spLocks/>
              </p:cNvSpPr>
              <p:nvPr/>
            </p:nvSpPr>
            <p:spPr bwMode="auto">
              <a:xfrm>
                <a:off x="-659" y="2861"/>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104"/>
              <p:cNvSpPr>
                <a:spLocks noEditPoints="1"/>
              </p:cNvSpPr>
              <p:nvPr/>
            </p:nvSpPr>
            <p:spPr bwMode="auto">
              <a:xfrm>
                <a:off x="-1681" y="1524"/>
                <a:ext cx="989" cy="1875"/>
              </a:xfrm>
              <a:custGeom>
                <a:avLst/>
                <a:gdLst>
                  <a:gd name="T0" fmla="*/ 2340 w 418"/>
                  <a:gd name="T1" fmla="*/ 4158 h 791"/>
                  <a:gd name="T2" fmla="*/ 2328 w 418"/>
                  <a:gd name="T3" fmla="*/ 4158 h 791"/>
                  <a:gd name="T4" fmla="*/ 2300 w 418"/>
                  <a:gd name="T5" fmla="*/ 4338 h 791"/>
                  <a:gd name="T6" fmla="*/ 2300 w 418"/>
                  <a:gd name="T7" fmla="*/ 4338 h 791"/>
                  <a:gd name="T8" fmla="*/ 2300 w 418"/>
                  <a:gd name="T9" fmla="*/ 4343 h 791"/>
                  <a:gd name="T10" fmla="*/ 2295 w 418"/>
                  <a:gd name="T11" fmla="*/ 4343 h 791"/>
                  <a:gd name="T12" fmla="*/ 2274 w 418"/>
                  <a:gd name="T13" fmla="*/ 4440 h 791"/>
                  <a:gd name="T14" fmla="*/ 2278 w 418"/>
                  <a:gd name="T15" fmla="*/ 4445 h 791"/>
                  <a:gd name="T16" fmla="*/ 2340 w 418"/>
                  <a:gd name="T17" fmla="*/ 4158 h 791"/>
                  <a:gd name="T18" fmla="*/ 1204 w 418"/>
                  <a:gd name="T19" fmla="*/ 550 h 791"/>
                  <a:gd name="T20" fmla="*/ 1181 w 418"/>
                  <a:gd name="T21" fmla="*/ 550 h 791"/>
                  <a:gd name="T22" fmla="*/ 1718 w 418"/>
                  <a:gd name="T23" fmla="*/ 1090 h 791"/>
                  <a:gd name="T24" fmla="*/ 1730 w 418"/>
                  <a:gd name="T25" fmla="*/ 1090 h 791"/>
                  <a:gd name="T26" fmla="*/ 1730 w 418"/>
                  <a:gd name="T27" fmla="*/ 1090 h 791"/>
                  <a:gd name="T28" fmla="*/ 1204 w 418"/>
                  <a:gd name="T29" fmla="*/ 550 h 791"/>
                  <a:gd name="T30" fmla="*/ 5 w 418"/>
                  <a:gd name="T31" fmla="*/ 0 h 791"/>
                  <a:gd name="T32" fmla="*/ 0 w 418"/>
                  <a:gd name="T33" fmla="*/ 12 h 791"/>
                  <a:gd name="T34" fmla="*/ 50 w 418"/>
                  <a:gd name="T35" fmla="*/ 21 h 791"/>
                  <a:gd name="T36" fmla="*/ 906 w 418"/>
                  <a:gd name="T37" fmla="*/ 370 h 791"/>
                  <a:gd name="T38" fmla="*/ 923 w 418"/>
                  <a:gd name="T39" fmla="*/ 370 h 791"/>
                  <a:gd name="T40" fmla="*/ 923 w 418"/>
                  <a:gd name="T41" fmla="*/ 377 h 791"/>
                  <a:gd name="T42" fmla="*/ 913 w 418"/>
                  <a:gd name="T43" fmla="*/ 377 h 791"/>
                  <a:gd name="T44" fmla="*/ 1176 w 418"/>
                  <a:gd name="T45" fmla="*/ 545 h 791"/>
                  <a:gd name="T46" fmla="*/ 1192 w 418"/>
                  <a:gd name="T47" fmla="*/ 545 h 791"/>
                  <a:gd name="T48" fmla="*/ 5 w 418"/>
                  <a:gd name="T49" fmla="*/ 0 h 7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 h="791">
                    <a:moveTo>
                      <a:pt x="418" y="740"/>
                    </a:moveTo>
                    <a:cubicBezTo>
                      <a:pt x="416" y="740"/>
                      <a:pt x="416" y="740"/>
                      <a:pt x="416" y="740"/>
                    </a:cubicBezTo>
                    <a:cubicBezTo>
                      <a:pt x="415" y="752"/>
                      <a:pt x="413" y="763"/>
                      <a:pt x="411" y="772"/>
                    </a:cubicBezTo>
                    <a:cubicBezTo>
                      <a:pt x="411" y="772"/>
                      <a:pt x="411" y="772"/>
                      <a:pt x="411" y="772"/>
                    </a:cubicBezTo>
                    <a:cubicBezTo>
                      <a:pt x="411" y="773"/>
                      <a:pt x="411" y="773"/>
                      <a:pt x="411" y="773"/>
                    </a:cubicBezTo>
                    <a:cubicBezTo>
                      <a:pt x="410" y="773"/>
                      <a:pt x="410" y="773"/>
                      <a:pt x="410" y="773"/>
                    </a:cubicBezTo>
                    <a:cubicBezTo>
                      <a:pt x="409" y="780"/>
                      <a:pt x="407" y="786"/>
                      <a:pt x="406" y="790"/>
                    </a:cubicBezTo>
                    <a:cubicBezTo>
                      <a:pt x="407" y="791"/>
                      <a:pt x="407" y="791"/>
                      <a:pt x="407" y="791"/>
                    </a:cubicBezTo>
                    <a:cubicBezTo>
                      <a:pt x="412" y="779"/>
                      <a:pt x="416" y="760"/>
                      <a:pt x="418" y="740"/>
                    </a:cubicBezTo>
                    <a:moveTo>
                      <a:pt x="215" y="98"/>
                    </a:moveTo>
                    <a:cubicBezTo>
                      <a:pt x="211" y="98"/>
                      <a:pt x="211" y="98"/>
                      <a:pt x="211" y="98"/>
                    </a:cubicBezTo>
                    <a:cubicBezTo>
                      <a:pt x="247" y="124"/>
                      <a:pt x="281" y="155"/>
                      <a:pt x="307" y="194"/>
                    </a:cubicBezTo>
                    <a:cubicBezTo>
                      <a:pt x="309" y="194"/>
                      <a:pt x="309" y="194"/>
                      <a:pt x="309" y="194"/>
                    </a:cubicBezTo>
                    <a:cubicBezTo>
                      <a:pt x="309" y="194"/>
                      <a:pt x="309" y="194"/>
                      <a:pt x="309" y="194"/>
                    </a:cubicBezTo>
                    <a:cubicBezTo>
                      <a:pt x="283" y="155"/>
                      <a:pt x="250" y="124"/>
                      <a:pt x="215" y="98"/>
                    </a:cubicBezTo>
                    <a:moveTo>
                      <a:pt x="1" y="0"/>
                    </a:moveTo>
                    <a:cubicBezTo>
                      <a:pt x="0" y="2"/>
                      <a:pt x="0" y="2"/>
                      <a:pt x="0" y="2"/>
                    </a:cubicBezTo>
                    <a:cubicBezTo>
                      <a:pt x="0" y="2"/>
                      <a:pt x="3" y="3"/>
                      <a:pt x="9" y="4"/>
                    </a:cubicBezTo>
                    <a:cubicBezTo>
                      <a:pt x="32" y="10"/>
                      <a:pt x="96" y="29"/>
                      <a:pt x="162" y="66"/>
                    </a:cubicBezTo>
                    <a:cubicBezTo>
                      <a:pt x="165" y="66"/>
                      <a:pt x="165" y="66"/>
                      <a:pt x="165" y="66"/>
                    </a:cubicBezTo>
                    <a:cubicBezTo>
                      <a:pt x="165" y="67"/>
                      <a:pt x="165" y="67"/>
                      <a:pt x="165" y="67"/>
                    </a:cubicBezTo>
                    <a:cubicBezTo>
                      <a:pt x="163" y="67"/>
                      <a:pt x="163" y="67"/>
                      <a:pt x="163" y="67"/>
                    </a:cubicBezTo>
                    <a:cubicBezTo>
                      <a:pt x="179" y="76"/>
                      <a:pt x="195" y="86"/>
                      <a:pt x="210" y="97"/>
                    </a:cubicBezTo>
                    <a:cubicBezTo>
                      <a:pt x="213" y="97"/>
                      <a:pt x="213" y="97"/>
                      <a:pt x="213" y="97"/>
                    </a:cubicBezTo>
                    <a:cubicBezTo>
                      <a:pt x="114" y="25"/>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105"/>
              <p:cNvSpPr>
                <a:spLocks/>
              </p:cNvSpPr>
              <p:nvPr/>
            </p:nvSpPr>
            <p:spPr bwMode="auto">
              <a:xfrm>
                <a:off x="-1184" y="1754"/>
                <a:ext cx="12" cy="2"/>
              </a:xfrm>
              <a:custGeom>
                <a:avLst/>
                <a:gdLst>
                  <a:gd name="T0" fmla="*/ 17 w 5"/>
                  <a:gd name="T1" fmla="*/ 0 h 1"/>
                  <a:gd name="T2" fmla="*/ 0 w 5"/>
                  <a:gd name="T3" fmla="*/ 0 h 1"/>
                  <a:gd name="T4" fmla="*/ 5 w 5"/>
                  <a:gd name="T5" fmla="*/ 4 h 1"/>
                  <a:gd name="T6" fmla="*/ 29 w 5"/>
                  <a:gd name="T7" fmla="*/ 4 h 1"/>
                  <a:gd name="T8" fmla="*/ 17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3" y="0"/>
                    </a:moveTo>
                    <a:cubicBezTo>
                      <a:pt x="0" y="0"/>
                      <a:pt x="0" y="0"/>
                      <a:pt x="0" y="0"/>
                    </a:cubicBezTo>
                    <a:cubicBezTo>
                      <a:pt x="1" y="0"/>
                      <a:pt x="1" y="1"/>
                      <a:pt x="1" y="1"/>
                    </a:cubicBezTo>
                    <a:cubicBezTo>
                      <a:pt x="5" y="1"/>
                      <a:pt x="5" y="1"/>
                      <a:pt x="5" y="1"/>
                    </a:cubicBezTo>
                    <a:cubicBezTo>
                      <a:pt x="4" y="1"/>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106"/>
              <p:cNvSpPr>
                <a:spLocks/>
              </p:cNvSpPr>
              <p:nvPr/>
            </p:nvSpPr>
            <p:spPr bwMode="auto">
              <a:xfrm>
                <a:off x="-1298" y="1681"/>
                <a:ext cx="7" cy="2"/>
              </a:xfrm>
              <a:custGeom>
                <a:avLst/>
                <a:gdLst>
                  <a:gd name="T0" fmla="*/ 16 w 3"/>
                  <a:gd name="T1" fmla="*/ 0 h 1"/>
                  <a:gd name="T2" fmla="*/ 0 w 3"/>
                  <a:gd name="T3" fmla="*/ 0 h 1"/>
                  <a:gd name="T4" fmla="*/ 5 w 3"/>
                  <a:gd name="T5" fmla="*/ 4 h 1"/>
                  <a:gd name="T6" fmla="*/ 16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0" y="1"/>
                      <a:pt x="1" y="1"/>
                      <a:pt x="1"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107"/>
              <p:cNvSpPr>
                <a:spLocks/>
              </p:cNvSpPr>
              <p:nvPr/>
            </p:nvSpPr>
            <p:spPr bwMode="auto">
              <a:xfrm>
                <a:off x="-656" y="2809"/>
                <a:ext cx="4" cy="2"/>
              </a:xfrm>
              <a:custGeom>
                <a:avLst/>
                <a:gdLst>
                  <a:gd name="T0" fmla="*/ 8 w 2"/>
                  <a:gd name="T1" fmla="*/ 0 h 1"/>
                  <a:gd name="T2" fmla="*/ 0 w 2"/>
                  <a:gd name="T3" fmla="*/ 0 h 1"/>
                  <a:gd name="T4" fmla="*/ 0 w 2"/>
                  <a:gd name="T5" fmla="*/ 4 h 1"/>
                  <a:gd name="T6" fmla="*/ 8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108"/>
              <p:cNvSpPr>
                <a:spLocks/>
              </p:cNvSpPr>
              <p:nvPr/>
            </p:nvSpPr>
            <p:spPr bwMode="auto">
              <a:xfrm>
                <a:off x="-697" y="3276"/>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109"/>
              <p:cNvSpPr>
                <a:spLocks/>
              </p:cNvSpPr>
              <p:nvPr/>
            </p:nvSpPr>
            <p:spPr bwMode="auto">
              <a:xfrm>
                <a:off x="-711" y="3354"/>
                <a:ext cx="3" cy="2"/>
              </a:xfrm>
              <a:custGeom>
                <a:avLst/>
                <a:gdLst>
                  <a:gd name="T0" fmla="*/ 9 w 1"/>
                  <a:gd name="T1" fmla="*/ 0 h 1"/>
                  <a:gd name="T2" fmla="*/ 9 w 1"/>
                  <a:gd name="T3" fmla="*/ 0 h 1"/>
                  <a:gd name="T4" fmla="*/ 0 w 1"/>
                  <a:gd name="T5" fmla="*/ 4 h 1"/>
                  <a:gd name="T6" fmla="*/ 9 w 1"/>
                  <a:gd name="T7" fmla="*/ 4 h 1"/>
                  <a:gd name="T8" fmla="*/ 9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1" y="0"/>
                      <a:pt x="1" y="0"/>
                      <a:pt x="1" y="0"/>
                    </a:cubicBezTo>
                    <a:cubicBezTo>
                      <a:pt x="1" y="1"/>
                      <a:pt x="1"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110"/>
              <p:cNvSpPr>
                <a:spLocks/>
              </p:cNvSpPr>
              <p:nvPr/>
            </p:nvSpPr>
            <p:spPr bwMode="auto">
              <a:xfrm>
                <a:off x="-664"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111"/>
              <p:cNvSpPr>
                <a:spLocks/>
              </p:cNvSpPr>
              <p:nvPr/>
            </p:nvSpPr>
            <p:spPr bwMode="auto">
              <a:xfrm>
                <a:off x="-744" y="2256"/>
                <a:ext cx="7" cy="3"/>
              </a:xfrm>
              <a:custGeom>
                <a:avLst/>
                <a:gdLst>
                  <a:gd name="T0" fmla="*/ 12 w 3"/>
                  <a:gd name="T1" fmla="*/ 0 h 1"/>
                  <a:gd name="T2" fmla="*/ 0 w 3"/>
                  <a:gd name="T3" fmla="*/ 0 h 1"/>
                  <a:gd name="T4" fmla="*/ 5 w 3"/>
                  <a:gd name="T5" fmla="*/ 9 h 1"/>
                  <a:gd name="T6" fmla="*/ 16 w 3"/>
                  <a:gd name="T7" fmla="*/ 9 h 1"/>
                  <a:gd name="T8" fmla="*/ 12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1" y="0"/>
                      <a:pt x="1" y="1"/>
                    </a:cubicBezTo>
                    <a:cubicBezTo>
                      <a:pt x="3" y="1"/>
                      <a:pt x="3" y="1"/>
                      <a:pt x="3" y="1"/>
                    </a:cubicBezTo>
                    <a:cubicBezTo>
                      <a:pt x="3"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112"/>
              <p:cNvSpPr>
                <a:spLocks noEditPoints="1"/>
              </p:cNvSpPr>
              <p:nvPr/>
            </p:nvSpPr>
            <p:spPr bwMode="auto">
              <a:xfrm>
                <a:off x="-1099" y="1986"/>
                <a:ext cx="180" cy="270"/>
              </a:xfrm>
              <a:custGeom>
                <a:avLst/>
                <a:gdLst>
                  <a:gd name="T0" fmla="*/ 386 w 76"/>
                  <a:gd name="T1" fmla="*/ 566 h 114"/>
                  <a:gd name="T2" fmla="*/ 377 w 76"/>
                  <a:gd name="T3" fmla="*/ 566 h 114"/>
                  <a:gd name="T4" fmla="*/ 414 w 76"/>
                  <a:gd name="T5" fmla="*/ 639 h 114"/>
                  <a:gd name="T6" fmla="*/ 426 w 76"/>
                  <a:gd name="T7" fmla="*/ 639 h 114"/>
                  <a:gd name="T8" fmla="*/ 386 w 76"/>
                  <a:gd name="T9" fmla="*/ 566 h 114"/>
                  <a:gd name="T10" fmla="*/ 12 w 76"/>
                  <a:gd name="T11" fmla="*/ 0 h 114"/>
                  <a:gd name="T12" fmla="*/ 0 w 76"/>
                  <a:gd name="T13" fmla="*/ 0 h 114"/>
                  <a:gd name="T14" fmla="*/ 45 w 76"/>
                  <a:gd name="T15" fmla="*/ 62 h 114"/>
                  <a:gd name="T16" fmla="*/ 369 w 76"/>
                  <a:gd name="T17" fmla="*/ 561 h 114"/>
                  <a:gd name="T18" fmla="*/ 381 w 76"/>
                  <a:gd name="T19" fmla="*/ 561 h 114"/>
                  <a:gd name="T20" fmla="*/ 57 w 76"/>
                  <a:gd name="T21" fmla="*/ 57 h 114"/>
                  <a:gd name="T22" fmla="*/ 12 w 76"/>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114">
                    <a:moveTo>
                      <a:pt x="69" y="101"/>
                    </a:moveTo>
                    <a:cubicBezTo>
                      <a:pt x="67" y="101"/>
                      <a:pt x="67" y="101"/>
                      <a:pt x="67" y="101"/>
                    </a:cubicBezTo>
                    <a:cubicBezTo>
                      <a:pt x="69" y="106"/>
                      <a:pt x="72" y="110"/>
                      <a:pt x="74" y="114"/>
                    </a:cubicBezTo>
                    <a:cubicBezTo>
                      <a:pt x="76" y="114"/>
                      <a:pt x="76" y="114"/>
                      <a:pt x="76" y="114"/>
                    </a:cubicBezTo>
                    <a:cubicBezTo>
                      <a:pt x="74" y="110"/>
                      <a:pt x="72" y="106"/>
                      <a:pt x="69" y="101"/>
                    </a:cubicBezTo>
                    <a:moveTo>
                      <a:pt x="2" y="0"/>
                    </a:moveTo>
                    <a:cubicBezTo>
                      <a:pt x="0" y="0"/>
                      <a:pt x="0" y="0"/>
                      <a:pt x="0" y="0"/>
                    </a:cubicBezTo>
                    <a:cubicBezTo>
                      <a:pt x="3" y="3"/>
                      <a:pt x="5" y="7"/>
                      <a:pt x="8" y="11"/>
                    </a:cubicBezTo>
                    <a:cubicBezTo>
                      <a:pt x="31" y="44"/>
                      <a:pt x="53" y="77"/>
                      <a:pt x="66" y="100"/>
                    </a:cubicBezTo>
                    <a:cubicBezTo>
                      <a:pt x="68" y="100"/>
                      <a:pt x="68" y="100"/>
                      <a:pt x="68" y="100"/>
                    </a:cubicBezTo>
                    <a:cubicBezTo>
                      <a:pt x="55" y="77"/>
                      <a:pt x="33" y="43"/>
                      <a:pt x="10" y="10"/>
                    </a:cubicBezTo>
                    <a:cubicBezTo>
                      <a:pt x="7" y="7"/>
                      <a:pt x="5" y="3"/>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113"/>
              <p:cNvSpPr>
                <a:spLocks/>
              </p:cNvSpPr>
              <p:nvPr/>
            </p:nvSpPr>
            <p:spPr bwMode="auto">
              <a:xfrm>
                <a:off x="-943" y="2223"/>
                <a:ext cx="7" cy="3"/>
              </a:xfrm>
              <a:custGeom>
                <a:avLst/>
                <a:gdLst>
                  <a:gd name="T0" fmla="*/ 12 w 3"/>
                  <a:gd name="T1" fmla="*/ 0 h 1"/>
                  <a:gd name="T2" fmla="*/ 0 w 3"/>
                  <a:gd name="T3" fmla="*/ 0 h 1"/>
                  <a:gd name="T4" fmla="*/ 5 w 3"/>
                  <a:gd name="T5" fmla="*/ 9 h 1"/>
                  <a:gd name="T6" fmla="*/ 16 w 3"/>
                  <a:gd name="T7" fmla="*/ 9 h 1"/>
                  <a:gd name="T8" fmla="*/ 12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0"/>
                      <a:pt x="1" y="1"/>
                    </a:cubicBezTo>
                    <a:cubicBezTo>
                      <a:pt x="3" y="1"/>
                      <a:pt x="3" y="1"/>
                      <a:pt x="3" y="1"/>
                    </a:cubicBezTo>
                    <a:cubicBezTo>
                      <a:pt x="3"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114"/>
              <p:cNvSpPr>
                <a:spLocks noEditPoints="1"/>
              </p:cNvSpPr>
              <p:nvPr/>
            </p:nvSpPr>
            <p:spPr bwMode="auto">
              <a:xfrm>
                <a:off x="-924" y="2259"/>
                <a:ext cx="109" cy="1017"/>
              </a:xfrm>
              <a:custGeom>
                <a:avLst/>
                <a:gdLst>
                  <a:gd name="T0" fmla="*/ 218 w 46"/>
                  <a:gd name="T1" fmla="*/ 1927 h 429"/>
                  <a:gd name="T2" fmla="*/ 209 w 46"/>
                  <a:gd name="T3" fmla="*/ 1927 h 429"/>
                  <a:gd name="T4" fmla="*/ 246 w 46"/>
                  <a:gd name="T5" fmla="*/ 2411 h 429"/>
                  <a:gd name="T6" fmla="*/ 258 w 46"/>
                  <a:gd name="T7" fmla="*/ 2411 h 429"/>
                  <a:gd name="T8" fmla="*/ 218 w 46"/>
                  <a:gd name="T9" fmla="*/ 1927 h 429"/>
                  <a:gd name="T10" fmla="*/ 201 w 46"/>
                  <a:gd name="T11" fmla="*/ 1309 h 429"/>
                  <a:gd name="T12" fmla="*/ 192 w 46"/>
                  <a:gd name="T13" fmla="*/ 1309 h 429"/>
                  <a:gd name="T14" fmla="*/ 209 w 46"/>
                  <a:gd name="T15" fmla="*/ 1882 h 429"/>
                  <a:gd name="T16" fmla="*/ 209 w 46"/>
                  <a:gd name="T17" fmla="*/ 1882 h 429"/>
                  <a:gd name="T18" fmla="*/ 209 w 46"/>
                  <a:gd name="T19" fmla="*/ 1894 h 429"/>
                  <a:gd name="T20" fmla="*/ 209 w 46"/>
                  <a:gd name="T21" fmla="*/ 1923 h 429"/>
                  <a:gd name="T22" fmla="*/ 218 w 46"/>
                  <a:gd name="T23" fmla="*/ 1923 h 429"/>
                  <a:gd name="T24" fmla="*/ 218 w 46"/>
                  <a:gd name="T25" fmla="*/ 1894 h 429"/>
                  <a:gd name="T26" fmla="*/ 218 w 46"/>
                  <a:gd name="T27" fmla="*/ 1882 h 429"/>
                  <a:gd name="T28" fmla="*/ 218 w 46"/>
                  <a:gd name="T29" fmla="*/ 1882 h 429"/>
                  <a:gd name="T30" fmla="*/ 218 w 46"/>
                  <a:gd name="T31" fmla="*/ 1882 h 429"/>
                  <a:gd name="T32" fmla="*/ 201 w 46"/>
                  <a:gd name="T33" fmla="*/ 1309 h 429"/>
                  <a:gd name="T34" fmla="*/ 168 w 46"/>
                  <a:gd name="T35" fmla="*/ 574 h 429"/>
                  <a:gd name="T36" fmla="*/ 156 w 46"/>
                  <a:gd name="T37" fmla="*/ 574 h 429"/>
                  <a:gd name="T38" fmla="*/ 168 w 46"/>
                  <a:gd name="T39" fmla="*/ 635 h 429"/>
                  <a:gd name="T40" fmla="*/ 192 w 46"/>
                  <a:gd name="T41" fmla="*/ 1287 h 429"/>
                  <a:gd name="T42" fmla="*/ 192 w 46"/>
                  <a:gd name="T43" fmla="*/ 1304 h 429"/>
                  <a:gd name="T44" fmla="*/ 201 w 46"/>
                  <a:gd name="T45" fmla="*/ 1304 h 429"/>
                  <a:gd name="T46" fmla="*/ 180 w 46"/>
                  <a:gd name="T47" fmla="*/ 635 h 429"/>
                  <a:gd name="T48" fmla="*/ 168 w 46"/>
                  <a:gd name="T49" fmla="*/ 574 h 429"/>
                  <a:gd name="T50" fmla="*/ 17 w 46"/>
                  <a:gd name="T51" fmla="*/ 0 h 429"/>
                  <a:gd name="T52" fmla="*/ 0 w 46"/>
                  <a:gd name="T53" fmla="*/ 0 h 429"/>
                  <a:gd name="T54" fmla="*/ 12 w 46"/>
                  <a:gd name="T55" fmla="*/ 12 h 429"/>
                  <a:gd name="T56" fmla="*/ 156 w 46"/>
                  <a:gd name="T57" fmla="*/ 567 h 429"/>
                  <a:gd name="T58" fmla="*/ 168 w 46"/>
                  <a:gd name="T59" fmla="*/ 567 h 429"/>
                  <a:gd name="T60" fmla="*/ 21 w 46"/>
                  <a:gd name="T61" fmla="*/ 12 h 429"/>
                  <a:gd name="T62" fmla="*/ 17 w 46"/>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429">
                    <a:moveTo>
                      <a:pt x="39" y="343"/>
                    </a:moveTo>
                    <a:cubicBezTo>
                      <a:pt x="37" y="343"/>
                      <a:pt x="37" y="343"/>
                      <a:pt x="37" y="343"/>
                    </a:cubicBezTo>
                    <a:cubicBezTo>
                      <a:pt x="38" y="370"/>
                      <a:pt x="41" y="404"/>
                      <a:pt x="44" y="429"/>
                    </a:cubicBezTo>
                    <a:cubicBezTo>
                      <a:pt x="46" y="429"/>
                      <a:pt x="46" y="429"/>
                      <a:pt x="46" y="429"/>
                    </a:cubicBezTo>
                    <a:cubicBezTo>
                      <a:pt x="43" y="404"/>
                      <a:pt x="40" y="370"/>
                      <a:pt x="39" y="343"/>
                    </a:cubicBezTo>
                    <a:moveTo>
                      <a:pt x="36" y="233"/>
                    </a:moveTo>
                    <a:cubicBezTo>
                      <a:pt x="34" y="233"/>
                      <a:pt x="34" y="233"/>
                      <a:pt x="34" y="233"/>
                    </a:cubicBezTo>
                    <a:cubicBezTo>
                      <a:pt x="36" y="286"/>
                      <a:pt x="37" y="335"/>
                      <a:pt x="37" y="335"/>
                    </a:cubicBezTo>
                    <a:cubicBezTo>
                      <a:pt x="37" y="335"/>
                      <a:pt x="37" y="335"/>
                      <a:pt x="37" y="335"/>
                    </a:cubicBezTo>
                    <a:cubicBezTo>
                      <a:pt x="37" y="336"/>
                      <a:pt x="37" y="336"/>
                      <a:pt x="37" y="337"/>
                    </a:cubicBezTo>
                    <a:cubicBezTo>
                      <a:pt x="37" y="338"/>
                      <a:pt x="37" y="340"/>
                      <a:pt x="37" y="342"/>
                    </a:cubicBezTo>
                    <a:cubicBezTo>
                      <a:pt x="39" y="342"/>
                      <a:pt x="39" y="342"/>
                      <a:pt x="39" y="342"/>
                    </a:cubicBezTo>
                    <a:cubicBezTo>
                      <a:pt x="39" y="340"/>
                      <a:pt x="39" y="338"/>
                      <a:pt x="39" y="337"/>
                    </a:cubicBezTo>
                    <a:cubicBezTo>
                      <a:pt x="39" y="336"/>
                      <a:pt x="39" y="336"/>
                      <a:pt x="39" y="335"/>
                    </a:cubicBezTo>
                    <a:cubicBezTo>
                      <a:pt x="39" y="335"/>
                      <a:pt x="39" y="335"/>
                      <a:pt x="39" y="335"/>
                    </a:cubicBezTo>
                    <a:cubicBezTo>
                      <a:pt x="39" y="335"/>
                      <a:pt x="39" y="335"/>
                      <a:pt x="39" y="335"/>
                    </a:cubicBezTo>
                    <a:cubicBezTo>
                      <a:pt x="39" y="335"/>
                      <a:pt x="38" y="286"/>
                      <a:pt x="36" y="233"/>
                    </a:cubicBezTo>
                    <a:moveTo>
                      <a:pt x="30" y="102"/>
                    </a:moveTo>
                    <a:cubicBezTo>
                      <a:pt x="28" y="102"/>
                      <a:pt x="28" y="102"/>
                      <a:pt x="28" y="102"/>
                    </a:cubicBezTo>
                    <a:cubicBezTo>
                      <a:pt x="29" y="107"/>
                      <a:pt x="29" y="111"/>
                      <a:pt x="30" y="113"/>
                    </a:cubicBezTo>
                    <a:cubicBezTo>
                      <a:pt x="30" y="119"/>
                      <a:pt x="32" y="175"/>
                      <a:pt x="34" y="229"/>
                    </a:cubicBezTo>
                    <a:cubicBezTo>
                      <a:pt x="34" y="230"/>
                      <a:pt x="34" y="231"/>
                      <a:pt x="34" y="232"/>
                    </a:cubicBezTo>
                    <a:cubicBezTo>
                      <a:pt x="36" y="232"/>
                      <a:pt x="36" y="232"/>
                      <a:pt x="36" y="232"/>
                    </a:cubicBezTo>
                    <a:cubicBezTo>
                      <a:pt x="34" y="177"/>
                      <a:pt x="32" y="119"/>
                      <a:pt x="32" y="113"/>
                    </a:cubicBezTo>
                    <a:cubicBezTo>
                      <a:pt x="31" y="111"/>
                      <a:pt x="31" y="107"/>
                      <a:pt x="30" y="102"/>
                    </a:cubicBezTo>
                    <a:moveTo>
                      <a:pt x="3" y="0"/>
                    </a:moveTo>
                    <a:cubicBezTo>
                      <a:pt x="0" y="0"/>
                      <a:pt x="0" y="0"/>
                      <a:pt x="0" y="0"/>
                    </a:cubicBezTo>
                    <a:cubicBezTo>
                      <a:pt x="1" y="1"/>
                      <a:pt x="1" y="2"/>
                      <a:pt x="2" y="2"/>
                    </a:cubicBezTo>
                    <a:cubicBezTo>
                      <a:pt x="14" y="28"/>
                      <a:pt x="24" y="77"/>
                      <a:pt x="28" y="101"/>
                    </a:cubicBezTo>
                    <a:cubicBezTo>
                      <a:pt x="30" y="101"/>
                      <a:pt x="30" y="101"/>
                      <a:pt x="30" y="101"/>
                    </a:cubicBezTo>
                    <a:cubicBezTo>
                      <a:pt x="26" y="77"/>
                      <a:pt x="16" y="28"/>
                      <a:pt x="4" y="2"/>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115"/>
              <p:cNvSpPr>
                <a:spLocks/>
              </p:cNvSpPr>
              <p:nvPr/>
            </p:nvSpPr>
            <p:spPr bwMode="auto">
              <a:xfrm>
                <a:off x="-836" y="3069"/>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116"/>
              <p:cNvSpPr>
                <a:spLocks noEditPoints="1"/>
              </p:cNvSpPr>
              <p:nvPr/>
            </p:nvSpPr>
            <p:spPr bwMode="auto">
              <a:xfrm>
                <a:off x="-1712" y="1524"/>
                <a:ext cx="906" cy="1832"/>
              </a:xfrm>
              <a:custGeom>
                <a:avLst/>
                <a:gdLst>
                  <a:gd name="T0" fmla="*/ 2122 w 383"/>
                  <a:gd name="T1" fmla="*/ 4157 h 773"/>
                  <a:gd name="T2" fmla="*/ 2110 w 383"/>
                  <a:gd name="T3" fmla="*/ 4157 h 773"/>
                  <a:gd name="T4" fmla="*/ 2131 w 383"/>
                  <a:gd name="T5" fmla="*/ 4337 h 773"/>
                  <a:gd name="T6" fmla="*/ 2143 w 383"/>
                  <a:gd name="T7" fmla="*/ 4337 h 773"/>
                  <a:gd name="T8" fmla="*/ 2143 w 383"/>
                  <a:gd name="T9" fmla="*/ 4342 h 773"/>
                  <a:gd name="T10" fmla="*/ 2143 w 383"/>
                  <a:gd name="T11" fmla="*/ 4342 h 773"/>
                  <a:gd name="T12" fmla="*/ 2138 w 383"/>
                  <a:gd name="T13" fmla="*/ 4268 h 773"/>
                  <a:gd name="T14" fmla="*/ 2122 w 383"/>
                  <a:gd name="T15" fmla="*/ 4157 h 773"/>
                  <a:gd name="T16" fmla="*/ 1001 w 383"/>
                  <a:gd name="T17" fmla="*/ 550 h 773"/>
                  <a:gd name="T18" fmla="*/ 984 w 383"/>
                  <a:gd name="T19" fmla="*/ 550 h 773"/>
                  <a:gd name="T20" fmla="*/ 1057 w 383"/>
                  <a:gd name="T21" fmla="*/ 611 h 773"/>
                  <a:gd name="T22" fmla="*/ 1443 w 383"/>
                  <a:gd name="T23" fmla="*/ 1090 h 773"/>
                  <a:gd name="T24" fmla="*/ 1460 w 383"/>
                  <a:gd name="T25" fmla="*/ 1090 h 773"/>
                  <a:gd name="T26" fmla="*/ 1062 w 383"/>
                  <a:gd name="T27" fmla="*/ 602 h 773"/>
                  <a:gd name="T28" fmla="*/ 1001 w 383"/>
                  <a:gd name="T29" fmla="*/ 550 h 773"/>
                  <a:gd name="T30" fmla="*/ 5 w 383"/>
                  <a:gd name="T31" fmla="*/ 0 h 773"/>
                  <a:gd name="T32" fmla="*/ 0 w 383"/>
                  <a:gd name="T33" fmla="*/ 12 h 773"/>
                  <a:gd name="T34" fmla="*/ 979 w 383"/>
                  <a:gd name="T35" fmla="*/ 545 h 773"/>
                  <a:gd name="T36" fmla="*/ 996 w 383"/>
                  <a:gd name="T37" fmla="*/ 545 h 773"/>
                  <a:gd name="T38" fmla="*/ 5 w 383"/>
                  <a:gd name="T39" fmla="*/ 0 h 7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773">
                    <a:moveTo>
                      <a:pt x="379" y="740"/>
                    </a:moveTo>
                    <a:cubicBezTo>
                      <a:pt x="377" y="740"/>
                      <a:pt x="377" y="740"/>
                      <a:pt x="377" y="740"/>
                    </a:cubicBezTo>
                    <a:cubicBezTo>
                      <a:pt x="379" y="757"/>
                      <a:pt x="381" y="769"/>
                      <a:pt x="381" y="772"/>
                    </a:cubicBezTo>
                    <a:cubicBezTo>
                      <a:pt x="383" y="772"/>
                      <a:pt x="383" y="772"/>
                      <a:pt x="383" y="772"/>
                    </a:cubicBezTo>
                    <a:cubicBezTo>
                      <a:pt x="383" y="773"/>
                      <a:pt x="383" y="773"/>
                      <a:pt x="383" y="773"/>
                    </a:cubicBezTo>
                    <a:cubicBezTo>
                      <a:pt x="383" y="773"/>
                      <a:pt x="383" y="773"/>
                      <a:pt x="383" y="773"/>
                    </a:cubicBezTo>
                    <a:cubicBezTo>
                      <a:pt x="383" y="773"/>
                      <a:pt x="383" y="768"/>
                      <a:pt x="382" y="760"/>
                    </a:cubicBezTo>
                    <a:cubicBezTo>
                      <a:pt x="381" y="755"/>
                      <a:pt x="380" y="748"/>
                      <a:pt x="379" y="740"/>
                    </a:cubicBezTo>
                    <a:moveTo>
                      <a:pt x="179" y="98"/>
                    </a:moveTo>
                    <a:cubicBezTo>
                      <a:pt x="176" y="98"/>
                      <a:pt x="176" y="98"/>
                      <a:pt x="176" y="98"/>
                    </a:cubicBezTo>
                    <a:cubicBezTo>
                      <a:pt x="181" y="102"/>
                      <a:pt x="185" y="106"/>
                      <a:pt x="189" y="109"/>
                    </a:cubicBezTo>
                    <a:cubicBezTo>
                      <a:pt x="204" y="122"/>
                      <a:pt x="231" y="156"/>
                      <a:pt x="258" y="194"/>
                    </a:cubicBezTo>
                    <a:cubicBezTo>
                      <a:pt x="261" y="194"/>
                      <a:pt x="261" y="194"/>
                      <a:pt x="261" y="194"/>
                    </a:cubicBezTo>
                    <a:cubicBezTo>
                      <a:pt x="233" y="156"/>
                      <a:pt x="206" y="121"/>
                      <a:pt x="190" y="107"/>
                    </a:cubicBezTo>
                    <a:cubicBezTo>
                      <a:pt x="187" y="104"/>
                      <a:pt x="183" y="101"/>
                      <a:pt x="179" y="98"/>
                    </a:cubicBezTo>
                    <a:moveTo>
                      <a:pt x="1" y="0"/>
                    </a:moveTo>
                    <a:cubicBezTo>
                      <a:pt x="0" y="2"/>
                      <a:pt x="0" y="2"/>
                      <a:pt x="0" y="2"/>
                    </a:cubicBezTo>
                    <a:cubicBezTo>
                      <a:pt x="82" y="22"/>
                      <a:pt x="139" y="66"/>
                      <a:pt x="175" y="97"/>
                    </a:cubicBezTo>
                    <a:cubicBezTo>
                      <a:pt x="178" y="97"/>
                      <a:pt x="178" y="97"/>
                      <a:pt x="178" y="97"/>
                    </a:cubicBezTo>
                    <a:cubicBezTo>
                      <a:pt x="142" y="66"/>
                      <a:pt x="84" y="2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117"/>
              <p:cNvSpPr>
                <a:spLocks/>
              </p:cNvSpPr>
              <p:nvPr/>
            </p:nvSpPr>
            <p:spPr bwMode="auto">
              <a:xfrm>
                <a:off x="-1298" y="1754"/>
                <a:ext cx="10" cy="2"/>
              </a:xfrm>
              <a:custGeom>
                <a:avLst/>
                <a:gdLst>
                  <a:gd name="T0" fmla="*/ 20 w 4"/>
                  <a:gd name="T1" fmla="*/ 0 h 1"/>
                  <a:gd name="T2" fmla="*/ 0 w 4"/>
                  <a:gd name="T3" fmla="*/ 0 h 1"/>
                  <a:gd name="T4" fmla="*/ 8 w 4"/>
                  <a:gd name="T5" fmla="*/ 4 h 1"/>
                  <a:gd name="T6" fmla="*/ 25 w 4"/>
                  <a:gd name="T7" fmla="*/ 4 h 1"/>
                  <a:gd name="T8" fmla="*/ 20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1" y="1"/>
                      <a:pt x="1" y="1"/>
                      <a:pt x="1" y="1"/>
                    </a:cubicBezTo>
                    <a:cubicBezTo>
                      <a:pt x="4" y="1"/>
                      <a:pt x="4" y="1"/>
                      <a:pt x="4"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118"/>
              <p:cNvSpPr>
                <a:spLocks/>
              </p:cNvSpPr>
              <p:nvPr/>
            </p:nvSpPr>
            <p:spPr bwMode="auto">
              <a:xfrm>
                <a:off x="-843" y="2809"/>
                <a:ext cx="4" cy="2"/>
              </a:xfrm>
              <a:custGeom>
                <a:avLst/>
                <a:gdLst>
                  <a:gd name="T0" fmla="*/ 8 w 2"/>
                  <a:gd name="T1" fmla="*/ 0 h 1"/>
                  <a:gd name="T2" fmla="*/ 0 w 2"/>
                  <a:gd name="T3" fmla="*/ 0 h 1"/>
                  <a:gd name="T4" fmla="*/ 0 w 2"/>
                  <a:gd name="T5" fmla="*/ 4 h 1"/>
                  <a:gd name="T6" fmla="*/ 8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119"/>
              <p:cNvSpPr>
                <a:spLocks/>
              </p:cNvSpPr>
              <p:nvPr/>
            </p:nvSpPr>
            <p:spPr bwMode="auto">
              <a:xfrm>
                <a:off x="-820" y="3276"/>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120"/>
              <p:cNvSpPr>
                <a:spLocks/>
              </p:cNvSpPr>
              <p:nvPr/>
            </p:nvSpPr>
            <p:spPr bwMode="auto">
              <a:xfrm>
                <a:off x="-810" y="3356"/>
                <a:ext cx="2" cy="1"/>
              </a:xfrm>
              <a:custGeom>
                <a:avLst/>
                <a:gdLst>
                  <a:gd name="T0" fmla="*/ 4 w 1"/>
                  <a:gd name="T1" fmla="*/ 0 h 1"/>
                  <a:gd name="T2" fmla="*/ 0 w 1"/>
                  <a:gd name="T3" fmla="*/ 0 h 1"/>
                  <a:gd name="T4" fmla="*/ 0 w 1"/>
                  <a:gd name="T5" fmla="*/ 0 h 1"/>
                  <a:gd name="T6" fmla="*/ 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0"/>
                      <a:pt x="0"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121"/>
              <p:cNvSpPr>
                <a:spLocks/>
              </p:cNvSpPr>
              <p:nvPr/>
            </p:nvSpPr>
            <p:spPr bwMode="auto">
              <a:xfrm>
                <a:off x="-810" y="3354"/>
                <a:ext cx="4" cy="2"/>
              </a:xfrm>
              <a:custGeom>
                <a:avLst/>
                <a:gdLst>
                  <a:gd name="T0" fmla="*/ 8 w 2"/>
                  <a:gd name="T1" fmla="*/ 0 h 1"/>
                  <a:gd name="T2" fmla="*/ 0 w 2"/>
                  <a:gd name="T3" fmla="*/ 0 h 1"/>
                  <a:gd name="T4" fmla="*/ 0 w 2"/>
                  <a:gd name="T5" fmla="*/ 4 h 1"/>
                  <a:gd name="T6" fmla="*/ 4 w 2"/>
                  <a:gd name="T7" fmla="*/ 4 h 1"/>
                  <a:gd name="T8" fmla="*/ 8 w 2"/>
                  <a:gd name="T9" fmla="*/ 4 h 1"/>
                  <a:gd name="T10" fmla="*/ 8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1"/>
                      <a:pt x="0" y="1"/>
                      <a:pt x="0" y="1"/>
                    </a:cubicBezTo>
                    <a:cubicBezTo>
                      <a:pt x="1" y="1"/>
                      <a:pt x="1" y="1"/>
                      <a:pt x="1"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122"/>
              <p:cNvSpPr>
                <a:spLocks/>
              </p:cNvSpPr>
              <p:nvPr/>
            </p:nvSpPr>
            <p:spPr bwMode="auto">
              <a:xfrm>
                <a:off x="-858"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123"/>
              <p:cNvSpPr>
                <a:spLocks/>
              </p:cNvSpPr>
              <p:nvPr/>
            </p:nvSpPr>
            <p:spPr bwMode="auto">
              <a:xfrm>
                <a:off x="-924" y="2256"/>
                <a:ext cx="7" cy="3"/>
              </a:xfrm>
              <a:custGeom>
                <a:avLst/>
                <a:gdLst>
                  <a:gd name="T0" fmla="*/ 12 w 3"/>
                  <a:gd name="T1" fmla="*/ 0 h 1"/>
                  <a:gd name="T2" fmla="*/ 0 w 3"/>
                  <a:gd name="T3" fmla="*/ 0 h 1"/>
                  <a:gd name="T4" fmla="*/ 0 w 3"/>
                  <a:gd name="T5" fmla="*/ 9 h 1"/>
                  <a:gd name="T6" fmla="*/ 16 w 3"/>
                  <a:gd name="T7" fmla="*/ 9 h 1"/>
                  <a:gd name="T8" fmla="*/ 12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124"/>
              <p:cNvSpPr>
                <a:spLocks noEditPoints="1"/>
              </p:cNvSpPr>
              <p:nvPr/>
            </p:nvSpPr>
            <p:spPr bwMode="auto">
              <a:xfrm>
                <a:off x="-2699" y="2451"/>
                <a:ext cx="106" cy="825"/>
              </a:xfrm>
              <a:custGeom>
                <a:avLst/>
                <a:gdLst>
                  <a:gd name="T0" fmla="*/ 90 w 45"/>
                  <a:gd name="T1" fmla="*/ 1472 h 348"/>
                  <a:gd name="T2" fmla="*/ 78 w 45"/>
                  <a:gd name="T3" fmla="*/ 1472 h 348"/>
                  <a:gd name="T4" fmla="*/ 78 w 45"/>
                  <a:gd name="T5" fmla="*/ 1496 h 348"/>
                  <a:gd name="T6" fmla="*/ 0 w 45"/>
                  <a:gd name="T7" fmla="*/ 1956 h 348"/>
                  <a:gd name="T8" fmla="*/ 12 w 45"/>
                  <a:gd name="T9" fmla="*/ 1956 h 348"/>
                  <a:gd name="T10" fmla="*/ 90 w 45"/>
                  <a:gd name="T11" fmla="*/ 1472 h 348"/>
                  <a:gd name="T12" fmla="*/ 188 w 45"/>
                  <a:gd name="T13" fmla="*/ 853 h 348"/>
                  <a:gd name="T14" fmla="*/ 177 w 45"/>
                  <a:gd name="T15" fmla="*/ 853 h 348"/>
                  <a:gd name="T16" fmla="*/ 111 w 45"/>
                  <a:gd name="T17" fmla="*/ 1344 h 348"/>
                  <a:gd name="T18" fmla="*/ 90 w 45"/>
                  <a:gd name="T19" fmla="*/ 1439 h 348"/>
                  <a:gd name="T20" fmla="*/ 82 w 45"/>
                  <a:gd name="T21" fmla="*/ 1460 h 348"/>
                  <a:gd name="T22" fmla="*/ 82 w 45"/>
                  <a:gd name="T23" fmla="*/ 1460 h 348"/>
                  <a:gd name="T24" fmla="*/ 82 w 45"/>
                  <a:gd name="T25" fmla="*/ 1467 h 348"/>
                  <a:gd name="T26" fmla="*/ 82 w 45"/>
                  <a:gd name="T27" fmla="*/ 1467 h 348"/>
                  <a:gd name="T28" fmla="*/ 82 w 45"/>
                  <a:gd name="T29" fmla="*/ 1467 h 348"/>
                  <a:gd name="T30" fmla="*/ 94 w 45"/>
                  <a:gd name="T31" fmla="*/ 1467 h 348"/>
                  <a:gd name="T32" fmla="*/ 188 w 45"/>
                  <a:gd name="T33" fmla="*/ 853 h 348"/>
                  <a:gd name="T34" fmla="*/ 238 w 45"/>
                  <a:gd name="T35" fmla="*/ 119 h 348"/>
                  <a:gd name="T36" fmla="*/ 228 w 45"/>
                  <a:gd name="T37" fmla="*/ 119 h 348"/>
                  <a:gd name="T38" fmla="*/ 238 w 45"/>
                  <a:gd name="T39" fmla="*/ 292 h 348"/>
                  <a:gd name="T40" fmla="*/ 238 w 45"/>
                  <a:gd name="T41" fmla="*/ 308 h 348"/>
                  <a:gd name="T42" fmla="*/ 238 w 45"/>
                  <a:gd name="T43" fmla="*/ 308 h 348"/>
                  <a:gd name="T44" fmla="*/ 233 w 45"/>
                  <a:gd name="T45" fmla="*/ 370 h 348"/>
                  <a:gd name="T46" fmla="*/ 177 w 45"/>
                  <a:gd name="T47" fmla="*/ 849 h 348"/>
                  <a:gd name="T48" fmla="*/ 188 w 45"/>
                  <a:gd name="T49" fmla="*/ 849 h 348"/>
                  <a:gd name="T50" fmla="*/ 250 w 45"/>
                  <a:gd name="T51" fmla="*/ 308 h 348"/>
                  <a:gd name="T52" fmla="*/ 250 w 45"/>
                  <a:gd name="T53" fmla="*/ 308 h 348"/>
                  <a:gd name="T54" fmla="*/ 250 w 45"/>
                  <a:gd name="T55" fmla="*/ 292 h 348"/>
                  <a:gd name="T56" fmla="*/ 238 w 45"/>
                  <a:gd name="T57" fmla="*/ 119 h 348"/>
                  <a:gd name="T58" fmla="*/ 228 w 45"/>
                  <a:gd name="T59" fmla="*/ 0 h 348"/>
                  <a:gd name="T60" fmla="*/ 228 w 45"/>
                  <a:gd name="T61" fmla="*/ 5 h 348"/>
                  <a:gd name="T62" fmla="*/ 217 w 45"/>
                  <a:gd name="T63" fmla="*/ 5 h 348"/>
                  <a:gd name="T64" fmla="*/ 217 w 45"/>
                  <a:gd name="T65" fmla="*/ 5 h 348"/>
                  <a:gd name="T66" fmla="*/ 228 w 45"/>
                  <a:gd name="T67" fmla="*/ 111 h 348"/>
                  <a:gd name="T68" fmla="*/ 238 w 45"/>
                  <a:gd name="T69" fmla="*/ 111 h 348"/>
                  <a:gd name="T70" fmla="*/ 228 w 45"/>
                  <a:gd name="T71" fmla="*/ 0 h 3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348">
                    <a:moveTo>
                      <a:pt x="16" y="262"/>
                    </a:moveTo>
                    <a:cubicBezTo>
                      <a:pt x="14" y="262"/>
                      <a:pt x="14" y="262"/>
                      <a:pt x="14" y="262"/>
                    </a:cubicBezTo>
                    <a:cubicBezTo>
                      <a:pt x="14" y="263"/>
                      <a:pt x="14" y="264"/>
                      <a:pt x="14" y="266"/>
                    </a:cubicBezTo>
                    <a:cubicBezTo>
                      <a:pt x="13" y="278"/>
                      <a:pt x="9" y="309"/>
                      <a:pt x="0" y="348"/>
                    </a:cubicBezTo>
                    <a:cubicBezTo>
                      <a:pt x="2" y="348"/>
                      <a:pt x="2" y="348"/>
                      <a:pt x="2" y="348"/>
                    </a:cubicBezTo>
                    <a:cubicBezTo>
                      <a:pt x="13" y="303"/>
                      <a:pt x="16" y="268"/>
                      <a:pt x="16" y="262"/>
                    </a:cubicBezTo>
                    <a:moveTo>
                      <a:pt x="34" y="152"/>
                    </a:moveTo>
                    <a:cubicBezTo>
                      <a:pt x="32" y="152"/>
                      <a:pt x="32" y="152"/>
                      <a:pt x="32" y="152"/>
                    </a:cubicBezTo>
                    <a:cubicBezTo>
                      <a:pt x="28" y="195"/>
                      <a:pt x="23" y="222"/>
                      <a:pt x="20" y="239"/>
                    </a:cubicBezTo>
                    <a:cubicBezTo>
                      <a:pt x="18" y="247"/>
                      <a:pt x="17" y="252"/>
                      <a:pt x="16" y="256"/>
                    </a:cubicBezTo>
                    <a:cubicBezTo>
                      <a:pt x="16" y="258"/>
                      <a:pt x="15" y="259"/>
                      <a:pt x="15" y="260"/>
                    </a:cubicBezTo>
                    <a:cubicBezTo>
                      <a:pt x="15" y="260"/>
                      <a:pt x="15" y="260"/>
                      <a:pt x="15" y="260"/>
                    </a:cubicBezTo>
                    <a:cubicBezTo>
                      <a:pt x="15" y="261"/>
                      <a:pt x="15" y="261"/>
                      <a:pt x="15" y="261"/>
                    </a:cubicBezTo>
                    <a:cubicBezTo>
                      <a:pt x="15" y="261"/>
                      <a:pt x="15" y="261"/>
                      <a:pt x="15" y="261"/>
                    </a:cubicBezTo>
                    <a:cubicBezTo>
                      <a:pt x="15" y="261"/>
                      <a:pt x="15" y="261"/>
                      <a:pt x="15" y="261"/>
                    </a:cubicBezTo>
                    <a:cubicBezTo>
                      <a:pt x="17" y="261"/>
                      <a:pt x="17" y="261"/>
                      <a:pt x="17" y="261"/>
                    </a:cubicBezTo>
                    <a:cubicBezTo>
                      <a:pt x="18" y="257"/>
                      <a:pt x="26" y="232"/>
                      <a:pt x="34" y="152"/>
                    </a:cubicBezTo>
                    <a:moveTo>
                      <a:pt x="43" y="21"/>
                    </a:moveTo>
                    <a:cubicBezTo>
                      <a:pt x="41" y="21"/>
                      <a:pt x="41" y="21"/>
                      <a:pt x="41" y="21"/>
                    </a:cubicBezTo>
                    <a:cubicBezTo>
                      <a:pt x="42" y="33"/>
                      <a:pt x="43" y="45"/>
                      <a:pt x="43" y="52"/>
                    </a:cubicBezTo>
                    <a:cubicBezTo>
                      <a:pt x="43" y="53"/>
                      <a:pt x="43" y="54"/>
                      <a:pt x="43" y="55"/>
                    </a:cubicBezTo>
                    <a:cubicBezTo>
                      <a:pt x="43" y="55"/>
                      <a:pt x="43" y="55"/>
                      <a:pt x="43" y="55"/>
                    </a:cubicBezTo>
                    <a:cubicBezTo>
                      <a:pt x="43" y="55"/>
                      <a:pt x="43" y="59"/>
                      <a:pt x="42" y="66"/>
                    </a:cubicBezTo>
                    <a:cubicBezTo>
                      <a:pt x="41" y="86"/>
                      <a:pt x="37" y="130"/>
                      <a:pt x="32" y="151"/>
                    </a:cubicBezTo>
                    <a:cubicBezTo>
                      <a:pt x="34" y="151"/>
                      <a:pt x="34" y="151"/>
                      <a:pt x="34" y="151"/>
                    </a:cubicBezTo>
                    <a:cubicBezTo>
                      <a:pt x="41" y="122"/>
                      <a:pt x="45" y="55"/>
                      <a:pt x="45" y="55"/>
                    </a:cubicBezTo>
                    <a:cubicBezTo>
                      <a:pt x="45" y="55"/>
                      <a:pt x="45" y="55"/>
                      <a:pt x="45" y="55"/>
                    </a:cubicBezTo>
                    <a:cubicBezTo>
                      <a:pt x="45" y="54"/>
                      <a:pt x="45" y="53"/>
                      <a:pt x="45" y="52"/>
                    </a:cubicBezTo>
                    <a:cubicBezTo>
                      <a:pt x="45" y="45"/>
                      <a:pt x="44" y="33"/>
                      <a:pt x="43" y="21"/>
                    </a:cubicBezTo>
                    <a:moveTo>
                      <a:pt x="41" y="0"/>
                    </a:moveTo>
                    <a:cubicBezTo>
                      <a:pt x="41" y="1"/>
                      <a:pt x="41" y="1"/>
                      <a:pt x="41" y="1"/>
                    </a:cubicBezTo>
                    <a:cubicBezTo>
                      <a:pt x="39" y="1"/>
                      <a:pt x="39" y="1"/>
                      <a:pt x="39" y="1"/>
                    </a:cubicBezTo>
                    <a:cubicBezTo>
                      <a:pt x="39" y="1"/>
                      <a:pt x="39" y="1"/>
                      <a:pt x="39" y="1"/>
                    </a:cubicBezTo>
                    <a:cubicBezTo>
                      <a:pt x="39" y="6"/>
                      <a:pt x="40" y="13"/>
                      <a:pt x="41" y="20"/>
                    </a:cubicBezTo>
                    <a:cubicBezTo>
                      <a:pt x="43" y="20"/>
                      <a:pt x="43" y="20"/>
                      <a:pt x="43" y="20"/>
                    </a:cubicBezTo>
                    <a:cubicBezTo>
                      <a:pt x="42" y="13"/>
                      <a:pt x="41" y="6"/>
                      <a:pt x="4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125"/>
              <p:cNvSpPr>
                <a:spLocks/>
              </p:cNvSpPr>
              <p:nvPr/>
            </p:nvSpPr>
            <p:spPr bwMode="auto">
              <a:xfrm>
                <a:off x="-2666" y="3069"/>
                <a:ext cx="7" cy="3"/>
              </a:xfrm>
              <a:custGeom>
                <a:avLst/>
                <a:gdLst>
                  <a:gd name="T0" fmla="*/ 16 w 3"/>
                  <a:gd name="T1" fmla="*/ 0 h 1"/>
                  <a:gd name="T2" fmla="*/ 5 w 3"/>
                  <a:gd name="T3" fmla="*/ 0 h 1"/>
                  <a:gd name="T4" fmla="*/ 5 w 3"/>
                  <a:gd name="T5" fmla="*/ 0 h 1"/>
                  <a:gd name="T6" fmla="*/ 0 w 3"/>
                  <a:gd name="T7" fmla="*/ 9 h 1"/>
                  <a:gd name="T8" fmla="*/ 12 w 3"/>
                  <a:gd name="T9" fmla="*/ 9 h 1"/>
                  <a:gd name="T10" fmla="*/ 16 w 3"/>
                  <a:gd name="T11" fmla="*/ 0 h 1"/>
                  <a:gd name="T12" fmla="*/ 16 w 3"/>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3" y="0"/>
                    </a:moveTo>
                    <a:cubicBezTo>
                      <a:pt x="1" y="0"/>
                      <a:pt x="1" y="0"/>
                      <a:pt x="1" y="0"/>
                    </a:cubicBezTo>
                    <a:cubicBezTo>
                      <a:pt x="1" y="0"/>
                      <a:pt x="1" y="0"/>
                      <a:pt x="1" y="0"/>
                    </a:cubicBezTo>
                    <a:cubicBezTo>
                      <a:pt x="1" y="0"/>
                      <a:pt x="1" y="0"/>
                      <a:pt x="0" y="1"/>
                    </a:cubicBezTo>
                    <a:cubicBezTo>
                      <a:pt x="2" y="1"/>
                      <a:pt x="2" y="1"/>
                      <a:pt x="2" y="1"/>
                    </a:cubicBezTo>
                    <a:cubicBezTo>
                      <a:pt x="3" y="1"/>
                      <a:pt x="3" y="0"/>
                      <a:pt x="3"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126"/>
              <p:cNvSpPr>
                <a:spLocks/>
              </p:cNvSpPr>
              <p:nvPr/>
            </p:nvSpPr>
            <p:spPr bwMode="auto">
              <a:xfrm>
                <a:off x="-2796" y="3278"/>
                <a:ext cx="102" cy="258"/>
              </a:xfrm>
              <a:custGeom>
                <a:avLst/>
                <a:gdLst>
                  <a:gd name="T0" fmla="*/ 242 w 43"/>
                  <a:gd name="T1" fmla="*/ 0 h 109"/>
                  <a:gd name="T2" fmla="*/ 225 w 43"/>
                  <a:gd name="T3" fmla="*/ 0 h 109"/>
                  <a:gd name="T4" fmla="*/ 0 w 43"/>
                  <a:gd name="T5" fmla="*/ 606 h 109"/>
                  <a:gd name="T6" fmla="*/ 5 w 43"/>
                  <a:gd name="T7" fmla="*/ 611 h 109"/>
                  <a:gd name="T8" fmla="*/ 12 w 43"/>
                  <a:gd name="T9" fmla="*/ 611 h 109"/>
                  <a:gd name="T10" fmla="*/ 185 w 43"/>
                  <a:gd name="T11" fmla="*/ 185 h 109"/>
                  <a:gd name="T12" fmla="*/ 185 w 43"/>
                  <a:gd name="T13" fmla="*/ 180 h 109"/>
                  <a:gd name="T14" fmla="*/ 192 w 43"/>
                  <a:gd name="T15" fmla="*/ 180 h 109"/>
                  <a:gd name="T16" fmla="*/ 242 w 43"/>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09">
                    <a:moveTo>
                      <a:pt x="43" y="0"/>
                    </a:moveTo>
                    <a:cubicBezTo>
                      <a:pt x="40" y="0"/>
                      <a:pt x="40" y="0"/>
                      <a:pt x="40" y="0"/>
                    </a:cubicBezTo>
                    <a:cubicBezTo>
                      <a:pt x="32" y="34"/>
                      <a:pt x="19" y="73"/>
                      <a:pt x="0" y="108"/>
                    </a:cubicBezTo>
                    <a:cubicBezTo>
                      <a:pt x="1" y="109"/>
                      <a:pt x="1" y="109"/>
                      <a:pt x="1" y="109"/>
                    </a:cubicBezTo>
                    <a:cubicBezTo>
                      <a:pt x="2" y="109"/>
                      <a:pt x="2" y="109"/>
                      <a:pt x="2" y="109"/>
                    </a:cubicBezTo>
                    <a:cubicBezTo>
                      <a:pt x="15" y="84"/>
                      <a:pt x="26" y="58"/>
                      <a:pt x="33" y="33"/>
                    </a:cubicBezTo>
                    <a:cubicBezTo>
                      <a:pt x="33" y="32"/>
                      <a:pt x="33" y="32"/>
                      <a:pt x="33" y="32"/>
                    </a:cubicBezTo>
                    <a:cubicBezTo>
                      <a:pt x="34" y="32"/>
                      <a:pt x="34" y="32"/>
                      <a:pt x="34" y="32"/>
                    </a:cubicBezTo>
                    <a:cubicBezTo>
                      <a:pt x="37" y="21"/>
                      <a:pt x="40" y="10"/>
                      <a:pt x="4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127"/>
              <p:cNvSpPr>
                <a:spLocks/>
              </p:cNvSpPr>
              <p:nvPr/>
            </p:nvSpPr>
            <p:spPr bwMode="auto">
              <a:xfrm>
                <a:off x="-2623" y="2809"/>
                <a:ext cx="4" cy="2"/>
              </a:xfrm>
              <a:custGeom>
                <a:avLst/>
                <a:gdLst>
                  <a:gd name="T0" fmla="*/ 8 w 2"/>
                  <a:gd name="T1" fmla="*/ 0 h 1"/>
                  <a:gd name="T2" fmla="*/ 0 w 2"/>
                  <a:gd name="T3" fmla="*/ 0 h 1"/>
                  <a:gd name="T4" fmla="*/ 0 w 2"/>
                  <a:gd name="T5" fmla="*/ 0 h 1"/>
                  <a:gd name="T6" fmla="*/ 0 w 2"/>
                  <a:gd name="T7" fmla="*/ 0 h 1"/>
                  <a:gd name="T8" fmla="*/ 0 w 2"/>
                  <a:gd name="T9" fmla="*/ 0 h 1"/>
                  <a:gd name="T10" fmla="*/ 0 w 2"/>
                  <a:gd name="T11" fmla="*/ 4 h 1"/>
                  <a:gd name="T12" fmla="*/ 8 w 2"/>
                  <a:gd name="T13" fmla="*/ 4 h 1"/>
                  <a:gd name="T14" fmla="*/ 8 w 2"/>
                  <a:gd name="T15" fmla="*/ 4 h 1"/>
                  <a:gd name="T16" fmla="*/ 8 w 2"/>
                  <a:gd name="T17" fmla="*/ 4 h 1"/>
                  <a:gd name="T18" fmla="*/ 8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2" y="1"/>
                      <a:pt x="2" y="1"/>
                      <a:pt x="2" y="1"/>
                    </a:cubicBezTo>
                    <a:cubicBezTo>
                      <a:pt x="2" y="1"/>
                      <a:pt x="2" y="1"/>
                      <a:pt x="2"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128"/>
              <p:cNvSpPr>
                <a:spLocks/>
              </p:cNvSpPr>
              <p:nvPr/>
            </p:nvSpPr>
            <p:spPr bwMode="auto">
              <a:xfrm>
                <a:off x="-2701" y="3276"/>
                <a:ext cx="7" cy="2"/>
              </a:xfrm>
              <a:custGeom>
                <a:avLst/>
                <a:gdLst>
                  <a:gd name="T0" fmla="*/ 16 w 3"/>
                  <a:gd name="T1" fmla="*/ 0 h 1"/>
                  <a:gd name="T2" fmla="*/ 5 w 3"/>
                  <a:gd name="T3" fmla="*/ 0 h 1"/>
                  <a:gd name="T4" fmla="*/ 0 w 3"/>
                  <a:gd name="T5" fmla="*/ 4 h 1"/>
                  <a:gd name="T6" fmla="*/ 16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129"/>
              <p:cNvSpPr>
                <a:spLocks/>
              </p:cNvSpPr>
              <p:nvPr/>
            </p:nvSpPr>
            <p:spPr bwMode="auto">
              <a:xfrm>
                <a:off x="-2718" y="3354"/>
                <a:ext cx="2" cy="2"/>
              </a:xfrm>
              <a:custGeom>
                <a:avLst/>
                <a:gdLst>
                  <a:gd name="T0" fmla="*/ 4 w 1"/>
                  <a:gd name="T1" fmla="*/ 0 h 1"/>
                  <a:gd name="T2" fmla="*/ 0 w 1"/>
                  <a:gd name="T3" fmla="*/ 0 h 1"/>
                  <a:gd name="T4" fmla="*/ 0 w 1"/>
                  <a:gd name="T5" fmla="*/ 4 h 1"/>
                  <a:gd name="T6" fmla="*/ 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130"/>
              <p:cNvSpPr>
                <a:spLocks/>
              </p:cNvSpPr>
              <p:nvPr/>
            </p:nvSpPr>
            <p:spPr bwMode="auto">
              <a:xfrm>
                <a:off x="-2602"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131"/>
              <p:cNvSpPr>
                <a:spLocks noEditPoints="1"/>
              </p:cNvSpPr>
              <p:nvPr/>
            </p:nvSpPr>
            <p:spPr bwMode="auto">
              <a:xfrm>
                <a:off x="-3769" y="1986"/>
                <a:ext cx="118" cy="270"/>
              </a:xfrm>
              <a:custGeom>
                <a:avLst/>
                <a:gdLst>
                  <a:gd name="T0" fmla="*/ 33 w 50"/>
                  <a:gd name="T1" fmla="*/ 566 h 114"/>
                  <a:gd name="T2" fmla="*/ 21 w 50"/>
                  <a:gd name="T3" fmla="*/ 566 h 114"/>
                  <a:gd name="T4" fmla="*/ 0 w 50"/>
                  <a:gd name="T5" fmla="*/ 639 h 114"/>
                  <a:gd name="T6" fmla="*/ 17 w 50"/>
                  <a:gd name="T7" fmla="*/ 639 h 114"/>
                  <a:gd name="T8" fmla="*/ 33 w 50"/>
                  <a:gd name="T9" fmla="*/ 566 h 114"/>
                  <a:gd name="T10" fmla="*/ 278 w 50"/>
                  <a:gd name="T11" fmla="*/ 0 h 114"/>
                  <a:gd name="T12" fmla="*/ 267 w 50"/>
                  <a:gd name="T13" fmla="*/ 0 h 114"/>
                  <a:gd name="T14" fmla="*/ 21 w 50"/>
                  <a:gd name="T15" fmla="*/ 561 h 114"/>
                  <a:gd name="T16" fmla="*/ 33 w 50"/>
                  <a:gd name="T17" fmla="*/ 561 h 114"/>
                  <a:gd name="T18" fmla="*/ 118 w 50"/>
                  <a:gd name="T19" fmla="*/ 308 h 114"/>
                  <a:gd name="T20" fmla="*/ 229 w 50"/>
                  <a:gd name="T21" fmla="*/ 73 h 114"/>
                  <a:gd name="T22" fmla="*/ 267 w 50"/>
                  <a:gd name="T23" fmla="*/ 17 h 114"/>
                  <a:gd name="T24" fmla="*/ 278 w 50"/>
                  <a:gd name="T25" fmla="*/ 0 h 114"/>
                  <a:gd name="T26" fmla="*/ 278 w 50"/>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114">
                    <a:moveTo>
                      <a:pt x="6" y="101"/>
                    </a:moveTo>
                    <a:cubicBezTo>
                      <a:pt x="4" y="101"/>
                      <a:pt x="4" y="101"/>
                      <a:pt x="4" y="101"/>
                    </a:cubicBezTo>
                    <a:cubicBezTo>
                      <a:pt x="3" y="105"/>
                      <a:pt x="1" y="109"/>
                      <a:pt x="0" y="114"/>
                    </a:cubicBezTo>
                    <a:cubicBezTo>
                      <a:pt x="3" y="114"/>
                      <a:pt x="3" y="114"/>
                      <a:pt x="3" y="114"/>
                    </a:cubicBezTo>
                    <a:cubicBezTo>
                      <a:pt x="4" y="109"/>
                      <a:pt x="5" y="105"/>
                      <a:pt x="6" y="101"/>
                    </a:cubicBezTo>
                    <a:moveTo>
                      <a:pt x="50" y="0"/>
                    </a:moveTo>
                    <a:cubicBezTo>
                      <a:pt x="48" y="0"/>
                      <a:pt x="48" y="0"/>
                      <a:pt x="48" y="0"/>
                    </a:cubicBezTo>
                    <a:cubicBezTo>
                      <a:pt x="43" y="6"/>
                      <a:pt x="20" y="40"/>
                      <a:pt x="4" y="100"/>
                    </a:cubicBezTo>
                    <a:cubicBezTo>
                      <a:pt x="6" y="100"/>
                      <a:pt x="6" y="100"/>
                      <a:pt x="6" y="100"/>
                    </a:cubicBezTo>
                    <a:cubicBezTo>
                      <a:pt x="11" y="83"/>
                      <a:pt x="16" y="68"/>
                      <a:pt x="21" y="55"/>
                    </a:cubicBezTo>
                    <a:cubicBezTo>
                      <a:pt x="28" y="36"/>
                      <a:pt x="36" y="22"/>
                      <a:pt x="41" y="13"/>
                    </a:cubicBezTo>
                    <a:cubicBezTo>
                      <a:pt x="44" y="9"/>
                      <a:pt x="46" y="5"/>
                      <a:pt x="48" y="3"/>
                    </a:cubicBezTo>
                    <a:cubicBezTo>
                      <a:pt x="49" y="2"/>
                      <a:pt x="49" y="1"/>
                      <a:pt x="50" y="0"/>
                    </a:cubicBezTo>
                    <a:cubicBezTo>
                      <a:pt x="50" y="0"/>
                      <a:pt x="50" y="0"/>
                      <a:pt x="5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132"/>
              <p:cNvSpPr>
                <a:spLocks/>
              </p:cNvSpPr>
              <p:nvPr/>
            </p:nvSpPr>
            <p:spPr bwMode="auto">
              <a:xfrm>
                <a:off x="-3759" y="2223"/>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133"/>
              <p:cNvSpPr>
                <a:spLocks noEditPoints="1"/>
              </p:cNvSpPr>
              <p:nvPr/>
            </p:nvSpPr>
            <p:spPr bwMode="auto">
              <a:xfrm>
                <a:off x="-3655" y="1522"/>
                <a:ext cx="329" cy="462"/>
              </a:xfrm>
              <a:custGeom>
                <a:avLst/>
                <a:gdLst>
                  <a:gd name="T0" fmla="*/ 230 w 139"/>
                  <a:gd name="T1" fmla="*/ 557 h 195"/>
                  <a:gd name="T2" fmla="*/ 213 w 139"/>
                  <a:gd name="T3" fmla="*/ 557 h 195"/>
                  <a:gd name="T4" fmla="*/ 5 w 139"/>
                  <a:gd name="T5" fmla="*/ 1090 h 195"/>
                  <a:gd name="T6" fmla="*/ 0 w 139"/>
                  <a:gd name="T7" fmla="*/ 1095 h 195"/>
                  <a:gd name="T8" fmla="*/ 17 w 139"/>
                  <a:gd name="T9" fmla="*/ 1095 h 195"/>
                  <a:gd name="T10" fmla="*/ 230 w 139"/>
                  <a:gd name="T11" fmla="*/ 557 h 195"/>
                  <a:gd name="T12" fmla="*/ 353 w 139"/>
                  <a:gd name="T13" fmla="*/ 381 h 195"/>
                  <a:gd name="T14" fmla="*/ 336 w 139"/>
                  <a:gd name="T15" fmla="*/ 381 h 195"/>
                  <a:gd name="T16" fmla="*/ 218 w 139"/>
                  <a:gd name="T17" fmla="*/ 550 h 195"/>
                  <a:gd name="T18" fmla="*/ 230 w 139"/>
                  <a:gd name="T19" fmla="*/ 550 h 195"/>
                  <a:gd name="T20" fmla="*/ 353 w 139"/>
                  <a:gd name="T21" fmla="*/ 381 h 195"/>
                  <a:gd name="T22" fmla="*/ 774 w 139"/>
                  <a:gd name="T23" fmla="*/ 0 h 195"/>
                  <a:gd name="T24" fmla="*/ 774 w 139"/>
                  <a:gd name="T25" fmla="*/ 0 h 195"/>
                  <a:gd name="T26" fmla="*/ 341 w 139"/>
                  <a:gd name="T27" fmla="*/ 377 h 195"/>
                  <a:gd name="T28" fmla="*/ 353 w 139"/>
                  <a:gd name="T29" fmla="*/ 377 h 195"/>
                  <a:gd name="T30" fmla="*/ 353 w 139"/>
                  <a:gd name="T31" fmla="*/ 381 h 195"/>
                  <a:gd name="T32" fmla="*/ 454 w 139"/>
                  <a:gd name="T33" fmla="*/ 270 h 195"/>
                  <a:gd name="T34" fmla="*/ 677 w 139"/>
                  <a:gd name="T35" fmla="*/ 73 h 195"/>
                  <a:gd name="T36" fmla="*/ 750 w 139"/>
                  <a:gd name="T37" fmla="*/ 28 h 195"/>
                  <a:gd name="T38" fmla="*/ 767 w 139"/>
                  <a:gd name="T39" fmla="*/ 17 h 195"/>
                  <a:gd name="T40" fmla="*/ 779 w 139"/>
                  <a:gd name="T41" fmla="*/ 12 h 195"/>
                  <a:gd name="T42" fmla="*/ 774 w 139"/>
                  <a:gd name="T43" fmla="*/ 0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195">
                    <a:moveTo>
                      <a:pt x="41" y="99"/>
                    </a:moveTo>
                    <a:cubicBezTo>
                      <a:pt x="38" y="99"/>
                      <a:pt x="38" y="99"/>
                      <a:pt x="38" y="99"/>
                    </a:cubicBezTo>
                    <a:cubicBezTo>
                      <a:pt x="22" y="125"/>
                      <a:pt x="8" y="157"/>
                      <a:pt x="1" y="194"/>
                    </a:cubicBezTo>
                    <a:cubicBezTo>
                      <a:pt x="0" y="195"/>
                      <a:pt x="0" y="195"/>
                      <a:pt x="0" y="195"/>
                    </a:cubicBezTo>
                    <a:cubicBezTo>
                      <a:pt x="3" y="195"/>
                      <a:pt x="3" y="195"/>
                      <a:pt x="3" y="195"/>
                    </a:cubicBezTo>
                    <a:cubicBezTo>
                      <a:pt x="10" y="157"/>
                      <a:pt x="24" y="125"/>
                      <a:pt x="41" y="99"/>
                    </a:cubicBezTo>
                    <a:moveTo>
                      <a:pt x="63" y="68"/>
                    </a:moveTo>
                    <a:cubicBezTo>
                      <a:pt x="60" y="68"/>
                      <a:pt x="60" y="68"/>
                      <a:pt x="60" y="68"/>
                    </a:cubicBezTo>
                    <a:cubicBezTo>
                      <a:pt x="53" y="77"/>
                      <a:pt x="46" y="87"/>
                      <a:pt x="39" y="98"/>
                    </a:cubicBezTo>
                    <a:cubicBezTo>
                      <a:pt x="41" y="98"/>
                      <a:pt x="41" y="98"/>
                      <a:pt x="41" y="98"/>
                    </a:cubicBezTo>
                    <a:cubicBezTo>
                      <a:pt x="48" y="87"/>
                      <a:pt x="56" y="77"/>
                      <a:pt x="63" y="68"/>
                    </a:cubicBezTo>
                    <a:moveTo>
                      <a:pt x="138" y="0"/>
                    </a:moveTo>
                    <a:cubicBezTo>
                      <a:pt x="138" y="0"/>
                      <a:pt x="138" y="0"/>
                      <a:pt x="138" y="0"/>
                    </a:cubicBezTo>
                    <a:cubicBezTo>
                      <a:pt x="138" y="0"/>
                      <a:pt x="98" y="21"/>
                      <a:pt x="61" y="67"/>
                    </a:cubicBezTo>
                    <a:cubicBezTo>
                      <a:pt x="63" y="67"/>
                      <a:pt x="63" y="67"/>
                      <a:pt x="63" y="67"/>
                    </a:cubicBezTo>
                    <a:cubicBezTo>
                      <a:pt x="63" y="68"/>
                      <a:pt x="63" y="68"/>
                      <a:pt x="63" y="68"/>
                    </a:cubicBezTo>
                    <a:cubicBezTo>
                      <a:pt x="69" y="61"/>
                      <a:pt x="75" y="54"/>
                      <a:pt x="81" y="48"/>
                    </a:cubicBezTo>
                    <a:cubicBezTo>
                      <a:pt x="96" y="32"/>
                      <a:pt x="111" y="21"/>
                      <a:pt x="121" y="13"/>
                    </a:cubicBezTo>
                    <a:cubicBezTo>
                      <a:pt x="127" y="9"/>
                      <a:pt x="131" y="7"/>
                      <a:pt x="134" y="5"/>
                    </a:cubicBezTo>
                    <a:cubicBezTo>
                      <a:pt x="135" y="4"/>
                      <a:pt x="137" y="3"/>
                      <a:pt x="137" y="3"/>
                    </a:cubicBezTo>
                    <a:cubicBezTo>
                      <a:pt x="138" y="2"/>
                      <a:pt x="139" y="2"/>
                      <a:pt x="139" y="2"/>
                    </a:cubicBezTo>
                    <a:cubicBezTo>
                      <a:pt x="138" y="0"/>
                      <a:pt x="138" y="0"/>
                      <a:pt x="13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134"/>
              <p:cNvSpPr>
                <a:spLocks/>
              </p:cNvSpPr>
              <p:nvPr/>
            </p:nvSpPr>
            <p:spPr bwMode="auto">
              <a:xfrm>
                <a:off x="-3565" y="1754"/>
                <a:ext cx="7" cy="2"/>
              </a:xfrm>
              <a:custGeom>
                <a:avLst/>
                <a:gdLst>
                  <a:gd name="T0" fmla="*/ 16 w 3"/>
                  <a:gd name="T1" fmla="*/ 0 h 1"/>
                  <a:gd name="T2" fmla="*/ 5 w 3"/>
                  <a:gd name="T3" fmla="*/ 0 h 1"/>
                  <a:gd name="T4" fmla="*/ 0 w 3"/>
                  <a:gd name="T5" fmla="*/ 4 h 1"/>
                  <a:gd name="T6" fmla="*/ 16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135"/>
              <p:cNvSpPr>
                <a:spLocks/>
              </p:cNvSpPr>
              <p:nvPr/>
            </p:nvSpPr>
            <p:spPr bwMode="auto">
              <a:xfrm>
                <a:off x="-3513" y="1681"/>
                <a:ext cx="7" cy="2"/>
              </a:xfrm>
              <a:custGeom>
                <a:avLst/>
                <a:gdLst>
                  <a:gd name="T0" fmla="*/ 16 w 3"/>
                  <a:gd name="T1" fmla="*/ 0 h 1"/>
                  <a:gd name="T2" fmla="*/ 5 w 3"/>
                  <a:gd name="T3" fmla="*/ 0 h 1"/>
                  <a:gd name="T4" fmla="*/ 0 w 3"/>
                  <a:gd name="T5" fmla="*/ 4 h 1"/>
                  <a:gd name="T6" fmla="*/ 16 w 3"/>
                  <a:gd name="T7" fmla="*/ 4 h 1"/>
                  <a:gd name="T8" fmla="*/ 16 w 3"/>
                  <a:gd name="T9" fmla="*/ 4 h 1"/>
                  <a:gd name="T10" fmla="*/ 16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cubicBezTo>
                      <a:pt x="1" y="0"/>
                      <a:pt x="1" y="0"/>
                      <a:pt x="1" y="0"/>
                    </a:cubicBezTo>
                    <a:cubicBezTo>
                      <a:pt x="1" y="1"/>
                      <a:pt x="1" y="1"/>
                      <a:pt x="0" y="1"/>
                    </a:cubicBezTo>
                    <a:cubicBezTo>
                      <a:pt x="3" y="1"/>
                      <a:pt x="3" y="1"/>
                      <a:pt x="3"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136"/>
              <p:cNvSpPr>
                <a:spLocks noEditPoints="1"/>
              </p:cNvSpPr>
              <p:nvPr/>
            </p:nvSpPr>
            <p:spPr bwMode="auto">
              <a:xfrm>
                <a:off x="-3800" y="2259"/>
                <a:ext cx="36" cy="1017"/>
              </a:xfrm>
              <a:custGeom>
                <a:avLst/>
                <a:gdLst>
                  <a:gd name="T0" fmla="*/ 24 w 15"/>
                  <a:gd name="T1" fmla="*/ 1927 h 429"/>
                  <a:gd name="T2" fmla="*/ 12 w 15"/>
                  <a:gd name="T3" fmla="*/ 1927 h 429"/>
                  <a:gd name="T4" fmla="*/ 12 w 15"/>
                  <a:gd name="T5" fmla="*/ 1996 h 429"/>
                  <a:gd name="T6" fmla="*/ 17 w 15"/>
                  <a:gd name="T7" fmla="*/ 2411 h 429"/>
                  <a:gd name="T8" fmla="*/ 29 w 15"/>
                  <a:gd name="T9" fmla="*/ 2411 h 429"/>
                  <a:gd name="T10" fmla="*/ 24 w 15"/>
                  <a:gd name="T11" fmla="*/ 1996 h 429"/>
                  <a:gd name="T12" fmla="*/ 24 w 15"/>
                  <a:gd name="T13" fmla="*/ 1927 h 429"/>
                  <a:gd name="T14" fmla="*/ 17 w 15"/>
                  <a:gd name="T15" fmla="*/ 1434 h 429"/>
                  <a:gd name="T16" fmla="*/ 5 w 15"/>
                  <a:gd name="T17" fmla="*/ 1434 h 429"/>
                  <a:gd name="T18" fmla="*/ 12 w 15"/>
                  <a:gd name="T19" fmla="*/ 1837 h 429"/>
                  <a:gd name="T20" fmla="*/ 12 w 15"/>
                  <a:gd name="T21" fmla="*/ 1923 h 429"/>
                  <a:gd name="T22" fmla="*/ 24 w 15"/>
                  <a:gd name="T23" fmla="*/ 1923 h 429"/>
                  <a:gd name="T24" fmla="*/ 24 w 15"/>
                  <a:gd name="T25" fmla="*/ 1882 h 429"/>
                  <a:gd name="T26" fmla="*/ 24 w 15"/>
                  <a:gd name="T27" fmla="*/ 1837 h 429"/>
                  <a:gd name="T28" fmla="*/ 24 w 15"/>
                  <a:gd name="T29" fmla="*/ 1837 h 429"/>
                  <a:gd name="T30" fmla="*/ 17 w 15"/>
                  <a:gd name="T31" fmla="*/ 1434 h 429"/>
                  <a:gd name="T32" fmla="*/ 17 w 15"/>
                  <a:gd name="T33" fmla="*/ 1309 h 429"/>
                  <a:gd name="T34" fmla="*/ 5 w 15"/>
                  <a:gd name="T35" fmla="*/ 1309 h 429"/>
                  <a:gd name="T36" fmla="*/ 5 w 15"/>
                  <a:gd name="T37" fmla="*/ 1427 h 429"/>
                  <a:gd name="T38" fmla="*/ 17 w 15"/>
                  <a:gd name="T39" fmla="*/ 1427 h 429"/>
                  <a:gd name="T40" fmla="*/ 17 w 15"/>
                  <a:gd name="T41" fmla="*/ 1309 h 429"/>
                  <a:gd name="T42" fmla="*/ 12 w 15"/>
                  <a:gd name="T43" fmla="*/ 574 h 429"/>
                  <a:gd name="T44" fmla="*/ 0 w 15"/>
                  <a:gd name="T45" fmla="*/ 574 h 429"/>
                  <a:gd name="T46" fmla="*/ 0 w 15"/>
                  <a:gd name="T47" fmla="*/ 877 h 429"/>
                  <a:gd name="T48" fmla="*/ 5 w 15"/>
                  <a:gd name="T49" fmla="*/ 1304 h 429"/>
                  <a:gd name="T50" fmla="*/ 17 w 15"/>
                  <a:gd name="T51" fmla="*/ 1304 h 429"/>
                  <a:gd name="T52" fmla="*/ 12 w 15"/>
                  <a:gd name="T53" fmla="*/ 607 h 429"/>
                  <a:gd name="T54" fmla="*/ 12 w 15"/>
                  <a:gd name="T55" fmla="*/ 574 h 429"/>
                  <a:gd name="T56" fmla="*/ 86 w 15"/>
                  <a:gd name="T57" fmla="*/ 0 h 429"/>
                  <a:gd name="T58" fmla="*/ 74 w 15"/>
                  <a:gd name="T59" fmla="*/ 0 h 429"/>
                  <a:gd name="T60" fmla="*/ 0 w 15"/>
                  <a:gd name="T61" fmla="*/ 522 h 429"/>
                  <a:gd name="T62" fmla="*/ 0 w 15"/>
                  <a:gd name="T63" fmla="*/ 567 h 429"/>
                  <a:gd name="T64" fmla="*/ 12 w 15"/>
                  <a:gd name="T65" fmla="*/ 567 h 429"/>
                  <a:gd name="T66" fmla="*/ 86 w 15"/>
                  <a:gd name="T67" fmla="*/ 0 h 4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 h="429">
                    <a:moveTo>
                      <a:pt x="4" y="343"/>
                    </a:moveTo>
                    <a:cubicBezTo>
                      <a:pt x="2" y="343"/>
                      <a:pt x="2" y="343"/>
                      <a:pt x="2" y="343"/>
                    </a:cubicBezTo>
                    <a:cubicBezTo>
                      <a:pt x="2" y="347"/>
                      <a:pt x="2" y="351"/>
                      <a:pt x="2" y="355"/>
                    </a:cubicBezTo>
                    <a:cubicBezTo>
                      <a:pt x="2" y="374"/>
                      <a:pt x="2" y="401"/>
                      <a:pt x="3" y="429"/>
                    </a:cubicBezTo>
                    <a:cubicBezTo>
                      <a:pt x="5" y="429"/>
                      <a:pt x="5" y="429"/>
                      <a:pt x="5" y="429"/>
                    </a:cubicBezTo>
                    <a:cubicBezTo>
                      <a:pt x="4" y="401"/>
                      <a:pt x="4" y="374"/>
                      <a:pt x="4" y="355"/>
                    </a:cubicBezTo>
                    <a:cubicBezTo>
                      <a:pt x="4" y="351"/>
                      <a:pt x="4" y="347"/>
                      <a:pt x="4" y="343"/>
                    </a:cubicBezTo>
                    <a:moveTo>
                      <a:pt x="3" y="255"/>
                    </a:moveTo>
                    <a:cubicBezTo>
                      <a:pt x="1" y="255"/>
                      <a:pt x="1" y="255"/>
                      <a:pt x="1" y="255"/>
                    </a:cubicBezTo>
                    <a:cubicBezTo>
                      <a:pt x="2" y="327"/>
                      <a:pt x="2" y="327"/>
                      <a:pt x="2" y="327"/>
                    </a:cubicBezTo>
                    <a:cubicBezTo>
                      <a:pt x="2" y="327"/>
                      <a:pt x="2" y="333"/>
                      <a:pt x="2" y="342"/>
                    </a:cubicBezTo>
                    <a:cubicBezTo>
                      <a:pt x="4" y="342"/>
                      <a:pt x="4" y="342"/>
                      <a:pt x="4" y="342"/>
                    </a:cubicBezTo>
                    <a:cubicBezTo>
                      <a:pt x="4" y="339"/>
                      <a:pt x="4" y="337"/>
                      <a:pt x="4" y="335"/>
                    </a:cubicBezTo>
                    <a:cubicBezTo>
                      <a:pt x="4" y="330"/>
                      <a:pt x="4" y="327"/>
                      <a:pt x="4" y="327"/>
                    </a:cubicBezTo>
                    <a:cubicBezTo>
                      <a:pt x="4" y="327"/>
                      <a:pt x="4" y="327"/>
                      <a:pt x="4" y="327"/>
                    </a:cubicBezTo>
                    <a:cubicBezTo>
                      <a:pt x="3" y="255"/>
                      <a:pt x="3" y="255"/>
                      <a:pt x="3" y="255"/>
                    </a:cubicBezTo>
                    <a:moveTo>
                      <a:pt x="3" y="233"/>
                    </a:moveTo>
                    <a:cubicBezTo>
                      <a:pt x="1" y="233"/>
                      <a:pt x="1" y="233"/>
                      <a:pt x="1" y="233"/>
                    </a:cubicBezTo>
                    <a:cubicBezTo>
                      <a:pt x="1" y="254"/>
                      <a:pt x="1" y="254"/>
                      <a:pt x="1" y="254"/>
                    </a:cubicBezTo>
                    <a:cubicBezTo>
                      <a:pt x="3" y="254"/>
                      <a:pt x="3" y="254"/>
                      <a:pt x="3" y="254"/>
                    </a:cubicBezTo>
                    <a:cubicBezTo>
                      <a:pt x="3" y="233"/>
                      <a:pt x="3" y="233"/>
                      <a:pt x="3" y="233"/>
                    </a:cubicBezTo>
                    <a:moveTo>
                      <a:pt x="2" y="102"/>
                    </a:moveTo>
                    <a:cubicBezTo>
                      <a:pt x="0" y="102"/>
                      <a:pt x="0" y="102"/>
                      <a:pt x="0" y="102"/>
                    </a:cubicBezTo>
                    <a:cubicBezTo>
                      <a:pt x="0" y="156"/>
                      <a:pt x="0" y="156"/>
                      <a:pt x="0" y="156"/>
                    </a:cubicBezTo>
                    <a:cubicBezTo>
                      <a:pt x="1" y="232"/>
                      <a:pt x="1" y="232"/>
                      <a:pt x="1" y="232"/>
                    </a:cubicBezTo>
                    <a:cubicBezTo>
                      <a:pt x="3" y="232"/>
                      <a:pt x="3" y="232"/>
                      <a:pt x="3" y="232"/>
                    </a:cubicBezTo>
                    <a:cubicBezTo>
                      <a:pt x="2" y="108"/>
                      <a:pt x="2" y="108"/>
                      <a:pt x="2" y="108"/>
                    </a:cubicBezTo>
                    <a:cubicBezTo>
                      <a:pt x="2" y="106"/>
                      <a:pt x="2" y="104"/>
                      <a:pt x="2" y="102"/>
                    </a:cubicBezTo>
                    <a:moveTo>
                      <a:pt x="15" y="0"/>
                    </a:moveTo>
                    <a:cubicBezTo>
                      <a:pt x="13" y="0"/>
                      <a:pt x="13" y="0"/>
                      <a:pt x="13" y="0"/>
                    </a:cubicBezTo>
                    <a:cubicBezTo>
                      <a:pt x="7" y="26"/>
                      <a:pt x="2" y="57"/>
                      <a:pt x="0" y="93"/>
                    </a:cubicBezTo>
                    <a:cubicBezTo>
                      <a:pt x="0" y="101"/>
                      <a:pt x="0" y="101"/>
                      <a:pt x="0" y="101"/>
                    </a:cubicBezTo>
                    <a:cubicBezTo>
                      <a:pt x="2" y="101"/>
                      <a:pt x="2" y="101"/>
                      <a:pt x="2" y="101"/>
                    </a:cubicBezTo>
                    <a:cubicBezTo>
                      <a:pt x="3" y="62"/>
                      <a:pt x="9" y="28"/>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137"/>
              <p:cNvSpPr>
                <a:spLocks/>
              </p:cNvSpPr>
              <p:nvPr/>
            </p:nvSpPr>
            <p:spPr bwMode="auto">
              <a:xfrm>
                <a:off x="-3795" y="3069"/>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38"/>
              <p:cNvSpPr>
                <a:spLocks/>
              </p:cNvSpPr>
              <p:nvPr/>
            </p:nvSpPr>
            <p:spPr bwMode="auto">
              <a:xfrm>
                <a:off x="-3797" y="2861"/>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39"/>
              <p:cNvSpPr>
                <a:spLocks/>
              </p:cNvSpPr>
              <p:nvPr/>
            </p:nvSpPr>
            <p:spPr bwMode="auto">
              <a:xfrm>
                <a:off x="-3793" y="3278"/>
                <a:ext cx="15" cy="244"/>
              </a:xfrm>
              <a:custGeom>
                <a:avLst/>
                <a:gdLst>
                  <a:gd name="T0" fmla="*/ 13 w 6"/>
                  <a:gd name="T1" fmla="*/ 0 h 103"/>
                  <a:gd name="T2" fmla="*/ 0 w 6"/>
                  <a:gd name="T3" fmla="*/ 0 h 103"/>
                  <a:gd name="T4" fmla="*/ 25 w 6"/>
                  <a:gd name="T5" fmla="*/ 578 h 103"/>
                  <a:gd name="T6" fmla="*/ 38 w 6"/>
                  <a:gd name="T7" fmla="*/ 573 h 103"/>
                  <a:gd name="T8" fmla="*/ 20 w 6"/>
                  <a:gd name="T9" fmla="*/ 173 h 103"/>
                  <a:gd name="T10" fmla="*/ 8 w 6"/>
                  <a:gd name="T11" fmla="*/ 173 h 103"/>
                  <a:gd name="T12" fmla="*/ 8 w 6"/>
                  <a:gd name="T13" fmla="*/ 173 h 103"/>
                  <a:gd name="T14" fmla="*/ 20 w 6"/>
                  <a:gd name="T15" fmla="*/ 173 h 103"/>
                  <a:gd name="T16" fmla="*/ 13 w 6"/>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03">
                    <a:moveTo>
                      <a:pt x="2" y="0"/>
                    </a:moveTo>
                    <a:cubicBezTo>
                      <a:pt x="0" y="0"/>
                      <a:pt x="0" y="0"/>
                      <a:pt x="0" y="0"/>
                    </a:cubicBezTo>
                    <a:cubicBezTo>
                      <a:pt x="1" y="35"/>
                      <a:pt x="2" y="73"/>
                      <a:pt x="4" y="103"/>
                    </a:cubicBezTo>
                    <a:cubicBezTo>
                      <a:pt x="6" y="102"/>
                      <a:pt x="6" y="102"/>
                      <a:pt x="6" y="102"/>
                    </a:cubicBezTo>
                    <a:cubicBezTo>
                      <a:pt x="5" y="82"/>
                      <a:pt x="3" y="57"/>
                      <a:pt x="3" y="31"/>
                    </a:cubicBezTo>
                    <a:cubicBezTo>
                      <a:pt x="1" y="31"/>
                      <a:pt x="1" y="31"/>
                      <a:pt x="1" y="31"/>
                    </a:cubicBezTo>
                    <a:cubicBezTo>
                      <a:pt x="1" y="31"/>
                      <a:pt x="1" y="31"/>
                      <a:pt x="1" y="31"/>
                    </a:cubicBezTo>
                    <a:cubicBezTo>
                      <a:pt x="3" y="31"/>
                      <a:pt x="3" y="31"/>
                      <a:pt x="3" y="31"/>
                    </a:cubicBezTo>
                    <a:cubicBezTo>
                      <a:pt x="2" y="20"/>
                      <a:pt x="2" y="1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140"/>
              <p:cNvSpPr>
                <a:spLocks/>
              </p:cNvSpPr>
              <p:nvPr/>
            </p:nvSpPr>
            <p:spPr bwMode="auto">
              <a:xfrm>
                <a:off x="-3797" y="2809"/>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141"/>
              <p:cNvSpPr>
                <a:spLocks/>
              </p:cNvSpPr>
              <p:nvPr/>
            </p:nvSpPr>
            <p:spPr bwMode="auto">
              <a:xfrm>
                <a:off x="-3793" y="3276"/>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142"/>
              <p:cNvSpPr>
                <a:spLocks/>
              </p:cNvSpPr>
              <p:nvPr/>
            </p:nvSpPr>
            <p:spPr bwMode="auto">
              <a:xfrm>
                <a:off x="-3790" y="3351"/>
                <a:ext cx="5" cy="1"/>
              </a:xfrm>
              <a:custGeom>
                <a:avLst/>
                <a:gdLst>
                  <a:gd name="T0" fmla="*/ 13 w 2"/>
                  <a:gd name="T1" fmla="*/ 0 h 1"/>
                  <a:gd name="T2" fmla="*/ 0 w 2"/>
                  <a:gd name="T3" fmla="*/ 0 h 1"/>
                  <a:gd name="T4" fmla="*/ 0 w 2"/>
                  <a:gd name="T5" fmla="*/ 0 h 1"/>
                  <a:gd name="T6" fmla="*/ 13 w 2"/>
                  <a:gd name="T7" fmla="*/ 0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143"/>
              <p:cNvSpPr>
                <a:spLocks/>
              </p:cNvSpPr>
              <p:nvPr/>
            </p:nvSpPr>
            <p:spPr bwMode="auto">
              <a:xfrm>
                <a:off x="-3800"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144"/>
              <p:cNvSpPr>
                <a:spLocks/>
              </p:cNvSpPr>
              <p:nvPr/>
            </p:nvSpPr>
            <p:spPr bwMode="auto">
              <a:xfrm>
                <a:off x="-3769" y="2256"/>
                <a:ext cx="7" cy="3"/>
              </a:xfrm>
              <a:custGeom>
                <a:avLst/>
                <a:gdLst>
                  <a:gd name="T0" fmla="*/ 16 w 3"/>
                  <a:gd name="T1" fmla="*/ 0 h 1"/>
                  <a:gd name="T2" fmla="*/ 0 w 3"/>
                  <a:gd name="T3" fmla="*/ 0 h 1"/>
                  <a:gd name="T4" fmla="*/ 0 w 3"/>
                  <a:gd name="T5" fmla="*/ 9 h 1"/>
                  <a:gd name="T6" fmla="*/ 12 w 3"/>
                  <a:gd name="T7" fmla="*/ 9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0" y="0"/>
                      <a:pt x="0" y="0"/>
                      <a:pt x="0" y="1"/>
                    </a:cubicBezTo>
                    <a:cubicBezTo>
                      <a:pt x="2" y="1"/>
                      <a:pt x="2" y="1"/>
                      <a:pt x="2" y="1"/>
                    </a:cubicBezTo>
                    <a:cubicBezTo>
                      <a:pt x="2"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145"/>
              <p:cNvSpPr>
                <a:spLocks noEditPoints="1"/>
              </p:cNvSpPr>
              <p:nvPr/>
            </p:nvSpPr>
            <p:spPr bwMode="auto">
              <a:xfrm>
                <a:off x="-3669" y="1986"/>
                <a:ext cx="168" cy="1290"/>
              </a:xfrm>
              <a:custGeom>
                <a:avLst/>
                <a:gdLst>
                  <a:gd name="T0" fmla="*/ 78 w 71"/>
                  <a:gd name="T1" fmla="*/ 2575 h 544"/>
                  <a:gd name="T2" fmla="*/ 66 w 71"/>
                  <a:gd name="T3" fmla="*/ 2575 h 544"/>
                  <a:gd name="T4" fmla="*/ 0 w 71"/>
                  <a:gd name="T5" fmla="*/ 3059 h 544"/>
                  <a:gd name="T6" fmla="*/ 12 w 71"/>
                  <a:gd name="T7" fmla="*/ 3059 h 544"/>
                  <a:gd name="T8" fmla="*/ 78 w 71"/>
                  <a:gd name="T9" fmla="*/ 2575 h 544"/>
                  <a:gd name="T10" fmla="*/ 156 w 71"/>
                  <a:gd name="T11" fmla="*/ 1956 h 544"/>
                  <a:gd name="T12" fmla="*/ 147 w 71"/>
                  <a:gd name="T13" fmla="*/ 1956 h 544"/>
                  <a:gd name="T14" fmla="*/ 73 w 71"/>
                  <a:gd name="T15" fmla="*/ 2485 h 544"/>
                  <a:gd name="T16" fmla="*/ 73 w 71"/>
                  <a:gd name="T17" fmla="*/ 2485 h 544"/>
                  <a:gd name="T18" fmla="*/ 73 w 71"/>
                  <a:gd name="T19" fmla="*/ 2485 h 544"/>
                  <a:gd name="T20" fmla="*/ 73 w 71"/>
                  <a:gd name="T21" fmla="*/ 2509 h 544"/>
                  <a:gd name="T22" fmla="*/ 66 w 71"/>
                  <a:gd name="T23" fmla="*/ 2571 h 544"/>
                  <a:gd name="T24" fmla="*/ 78 w 71"/>
                  <a:gd name="T25" fmla="*/ 2571 h 544"/>
                  <a:gd name="T26" fmla="*/ 83 w 71"/>
                  <a:gd name="T27" fmla="*/ 2490 h 544"/>
                  <a:gd name="T28" fmla="*/ 151 w 71"/>
                  <a:gd name="T29" fmla="*/ 2080 h 544"/>
                  <a:gd name="T30" fmla="*/ 151 w 71"/>
                  <a:gd name="T31" fmla="*/ 2080 h 544"/>
                  <a:gd name="T32" fmla="*/ 151 w 71"/>
                  <a:gd name="T33" fmla="*/ 2075 h 544"/>
                  <a:gd name="T34" fmla="*/ 151 w 71"/>
                  <a:gd name="T35" fmla="*/ 2075 h 544"/>
                  <a:gd name="T36" fmla="*/ 156 w 71"/>
                  <a:gd name="T37" fmla="*/ 1956 h 544"/>
                  <a:gd name="T38" fmla="*/ 163 w 71"/>
                  <a:gd name="T39" fmla="*/ 1221 h 544"/>
                  <a:gd name="T40" fmla="*/ 151 w 71"/>
                  <a:gd name="T41" fmla="*/ 1221 h 544"/>
                  <a:gd name="T42" fmla="*/ 151 w 71"/>
                  <a:gd name="T43" fmla="*/ 1238 h 544"/>
                  <a:gd name="T44" fmla="*/ 151 w 71"/>
                  <a:gd name="T45" fmla="*/ 1254 h 544"/>
                  <a:gd name="T46" fmla="*/ 156 w 71"/>
                  <a:gd name="T47" fmla="*/ 1451 h 544"/>
                  <a:gd name="T48" fmla="*/ 147 w 71"/>
                  <a:gd name="T49" fmla="*/ 1952 h 544"/>
                  <a:gd name="T50" fmla="*/ 156 w 71"/>
                  <a:gd name="T51" fmla="*/ 1952 h 544"/>
                  <a:gd name="T52" fmla="*/ 168 w 71"/>
                  <a:gd name="T53" fmla="*/ 1451 h 544"/>
                  <a:gd name="T54" fmla="*/ 163 w 71"/>
                  <a:gd name="T55" fmla="*/ 1254 h 544"/>
                  <a:gd name="T56" fmla="*/ 163 w 71"/>
                  <a:gd name="T57" fmla="*/ 1238 h 544"/>
                  <a:gd name="T58" fmla="*/ 163 w 71"/>
                  <a:gd name="T59" fmla="*/ 1221 h 544"/>
                  <a:gd name="T60" fmla="*/ 218 w 71"/>
                  <a:gd name="T61" fmla="*/ 647 h 544"/>
                  <a:gd name="T62" fmla="*/ 208 w 71"/>
                  <a:gd name="T63" fmla="*/ 647 h 544"/>
                  <a:gd name="T64" fmla="*/ 151 w 71"/>
                  <a:gd name="T65" fmla="*/ 1214 h 544"/>
                  <a:gd name="T66" fmla="*/ 163 w 71"/>
                  <a:gd name="T67" fmla="*/ 1214 h 544"/>
                  <a:gd name="T68" fmla="*/ 218 w 71"/>
                  <a:gd name="T69" fmla="*/ 647 h 544"/>
                  <a:gd name="T70" fmla="*/ 398 w 71"/>
                  <a:gd name="T71" fmla="*/ 0 h 544"/>
                  <a:gd name="T72" fmla="*/ 386 w 71"/>
                  <a:gd name="T73" fmla="*/ 0 h 544"/>
                  <a:gd name="T74" fmla="*/ 386 w 71"/>
                  <a:gd name="T75" fmla="*/ 0 h 544"/>
                  <a:gd name="T76" fmla="*/ 208 w 71"/>
                  <a:gd name="T77" fmla="*/ 640 h 544"/>
                  <a:gd name="T78" fmla="*/ 218 w 71"/>
                  <a:gd name="T79" fmla="*/ 640 h 544"/>
                  <a:gd name="T80" fmla="*/ 279 w 71"/>
                  <a:gd name="T81" fmla="*/ 353 h 544"/>
                  <a:gd name="T82" fmla="*/ 357 w 71"/>
                  <a:gd name="T83" fmla="*/ 95 h 544"/>
                  <a:gd name="T84" fmla="*/ 386 w 71"/>
                  <a:gd name="T85" fmla="*/ 28 h 544"/>
                  <a:gd name="T86" fmla="*/ 398 w 71"/>
                  <a:gd name="T87" fmla="*/ 5 h 544"/>
                  <a:gd name="T88" fmla="*/ 398 w 71"/>
                  <a:gd name="T89" fmla="*/ 5 h 544"/>
                  <a:gd name="T90" fmla="*/ 398 w 71"/>
                  <a:gd name="T91" fmla="*/ 5 h 544"/>
                  <a:gd name="T92" fmla="*/ 398 w 71"/>
                  <a:gd name="T93" fmla="*/ 0 h 5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1" h="544">
                    <a:moveTo>
                      <a:pt x="14" y="458"/>
                    </a:moveTo>
                    <a:cubicBezTo>
                      <a:pt x="12" y="458"/>
                      <a:pt x="12" y="458"/>
                      <a:pt x="12" y="458"/>
                    </a:cubicBezTo>
                    <a:cubicBezTo>
                      <a:pt x="11" y="476"/>
                      <a:pt x="8" y="508"/>
                      <a:pt x="0" y="544"/>
                    </a:cubicBezTo>
                    <a:cubicBezTo>
                      <a:pt x="2" y="544"/>
                      <a:pt x="2" y="544"/>
                      <a:pt x="2" y="544"/>
                    </a:cubicBezTo>
                    <a:cubicBezTo>
                      <a:pt x="10" y="507"/>
                      <a:pt x="13" y="476"/>
                      <a:pt x="14" y="458"/>
                    </a:cubicBezTo>
                    <a:moveTo>
                      <a:pt x="28" y="348"/>
                    </a:moveTo>
                    <a:cubicBezTo>
                      <a:pt x="26" y="348"/>
                      <a:pt x="26" y="348"/>
                      <a:pt x="26" y="348"/>
                    </a:cubicBezTo>
                    <a:cubicBezTo>
                      <a:pt x="24" y="387"/>
                      <a:pt x="20" y="411"/>
                      <a:pt x="13" y="442"/>
                    </a:cubicBezTo>
                    <a:cubicBezTo>
                      <a:pt x="13" y="442"/>
                      <a:pt x="13" y="442"/>
                      <a:pt x="13" y="442"/>
                    </a:cubicBezTo>
                    <a:cubicBezTo>
                      <a:pt x="13" y="442"/>
                      <a:pt x="13" y="442"/>
                      <a:pt x="13" y="442"/>
                    </a:cubicBezTo>
                    <a:cubicBezTo>
                      <a:pt x="13" y="442"/>
                      <a:pt x="13" y="444"/>
                      <a:pt x="13" y="446"/>
                    </a:cubicBezTo>
                    <a:cubicBezTo>
                      <a:pt x="13" y="449"/>
                      <a:pt x="13" y="452"/>
                      <a:pt x="12" y="457"/>
                    </a:cubicBezTo>
                    <a:cubicBezTo>
                      <a:pt x="14" y="457"/>
                      <a:pt x="14" y="457"/>
                      <a:pt x="14" y="457"/>
                    </a:cubicBezTo>
                    <a:cubicBezTo>
                      <a:pt x="15" y="448"/>
                      <a:pt x="15" y="443"/>
                      <a:pt x="15" y="443"/>
                    </a:cubicBezTo>
                    <a:cubicBezTo>
                      <a:pt x="21" y="418"/>
                      <a:pt x="24" y="397"/>
                      <a:pt x="27" y="370"/>
                    </a:cubicBezTo>
                    <a:cubicBezTo>
                      <a:pt x="27" y="370"/>
                      <a:pt x="27" y="370"/>
                      <a:pt x="27" y="370"/>
                    </a:cubicBezTo>
                    <a:cubicBezTo>
                      <a:pt x="27" y="369"/>
                      <a:pt x="27" y="369"/>
                      <a:pt x="27" y="369"/>
                    </a:cubicBezTo>
                    <a:cubicBezTo>
                      <a:pt x="27" y="369"/>
                      <a:pt x="27" y="369"/>
                      <a:pt x="27" y="369"/>
                    </a:cubicBezTo>
                    <a:cubicBezTo>
                      <a:pt x="27" y="363"/>
                      <a:pt x="28" y="356"/>
                      <a:pt x="28" y="348"/>
                    </a:cubicBezTo>
                    <a:moveTo>
                      <a:pt x="29" y="217"/>
                    </a:moveTo>
                    <a:cubicBezTo>
                      <a:pt x="27" y="217"/>
                      <a:pt x="27" y="217"/>
                      <a:pt x="27" y="217"/>
                    </a:cubicBezTo>
                    <a:cubicBezTo>
                      <a:pt x="27" y="218"/>
                      <a:pt x="27" y="219"/>
                      <a:pt x="27" y="220"/>
                    </a:cubicBezTo>
                    <a:cubicBezTo>
                      <a:pt x="27" y="221"/>
                      <a:pt x="27" y="222"/>
                      <a:pt x="27" y="223"/>
                    </a:cubicBezTo>
                    <a:cubicBezTo>
                      <a:pt x="28" y="235"/>
                      <a:pt x="28" y="247"/>
                      <a:pt x="28" y="258"/>
                    </a:cubicBezTo>
                    <a:cubicBezTo>
                      <a:pt x="28" y="295"/>
                      <a:pt x="27" y="324"/>
                      <a:pt x="26" y="347"/>
                    </a:cubicBezTo>
                    <a:cubicBezTo>
                      <a:pt x="28" y="347"/>
                      <a:pt x="28" y="347"/>
                      <a:pt x="28" y="347"/>
                    </a:cubicBezTo>
                    <a:cubicBezTo>
                      <a:pt x="29" y="324"/>
                      <a:pt x="30" y="295"/>
                      <a:pt x="30" y="258"/>
                    </a:cubicBezTo>
                    <a:cubicBezTo>
                      <a:pt x="30" y="247"/>
                      <a:pt x="30" y="235"/>
                      <a:pt x="29" y="223"/>
                    </a:cubicBezTo>
                    <a:cubicBezTo>
                      <a:pt x="29" y="222"/>
                      <a:pt x="29" y="221"/>
                      <a:pt x="29" y="220"/>
                    </a:cubicBezTo>
                    <a:cubicBezTo>
                      <a:pt x="29" y="219"/>
                      <a:pt x="29" y="218"/>
                      <a:pt x="29" y="217"/>
                    </a:cubicBezTo>
                    <a:moveTo>
                      <a:pt x="39" y="115"/>
                    </a:moveTo>
                    <a:cubicBezTo>
                      <a:pt x="37" y="115"/>
                      <a:pt x="37" y="115"/>
                      <a:pt x="37" y="115"/>
                    </a:cubicBezTo>
                    <a:cubicBezTo>
                      <a:pt x="31" y="144"/>
                      <a:pt x="28" y="179"/>
                      <a:pt x="27" y="216"/>
                    </a:cubicBezTo>
                    <a:cubicBezTo>
                      <a:pt x="29" y="216"/>
                      <a:pt x="29" y="216"/>
                      <a:pt x="29" y="216"/>
                    </a:cubicBezTo>
                    <a:cubicBezTo>
                      <a:pt x="30" y="179"/>
                      <a:pt x="33" y="144"/>
                      <a:pt x="39" y="115"/>
                    </a:cubicBezTo>
                    <a:moveTo>
                      <a:pt x="71" y="0"/>
                    </a:moveTo>
                    <a:cubicBezTo>
                      <a:pt x="69" y="0"/>
                      <a:pt x="69" y="0"/>
                      <a:pt x="69" y="0"/>
                    </a:cubicBezTo>
                    <a:cubicBezTo>
                      <a:pt x="69" y="0"/>
                      <a:pt x="69" y="0"/>
                      <a:pt x="69" y="0"/>
                    </a:cubicBezTo>
                    <a:cubicBezTo>
                      <a:pt x="68" y="3"/>
                      <a:pt x="49" y="46"/>
                      <a:pt x="37" y="114"/>
                    </a:cubicBezTo>
                    <a:cubicBezTo>
                      <a:pt x="39" y="114"/>
                      <a:pt x="39" y="114"/>
                      <a:pt x="39" y="114"/>
                    </a:cubicBezTo>
                    <a:cubicBezTo>
                      <a:pt x="42" y="95"/>
                      <a:pt x="46" y="78"/>
                      <a:pt x="50" y="63"/>
                    </a:cubicBezTo>
                    <a:cubicBezTo>
                      <a:pt x="55" y="43"/>
                      <a:pt x="60" y="28"/>
                      <a:pt x="64" y="17"/>
                    </a:cubicBezTo>
                    <a:cubicBezTo>
                      <a:pt x="66" y="12"/>
                      <a:pt x="68" y="8"/>
                      <a:pt x="69" y="5"/>
                    </a:cubicBezTo>
                    <a:cubicBezTo>
                      <a:pt x="70" y="2"/>
                      <a:pt x="71" y="1"/>
                      <a:pt x="71" y="1"/>
                    </a:cubicBezTo>
                    <a:cubicBezTo>
                      <a:pt x="71" y="1"/>
                      <a:pt x="71" y="1"/>
                      <a:pt x="71" y="1"/>
                    </a:cubicBezTo>
                    <a:cubicBezTo>
                      <a:pt x="71" y="1"/>
                      <a:pt x="71" y="1"/>
                      <a:pt x="71" y="1"/>
                    </a:cubicBezTo>
                    <a:cubicBezTo>
                      <a:pt x="71" y="0"/>
                      <a:pt x="71" y="0"/>
                      <a:pt x="7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146"/>
              <p:cNvSpPr>
                <a:spLocks/>
              </p:cNvSpPr>
              <p:nvPr/>
            </p:nvSpPr>
            <p:spPr bwMode="auto">
              <a:xfrm>
                <a:off x="-3641" y="3069"/>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147"/>
              <p:cNvSpPr>
                <a:spLocks/>
              </p:cNvSpPr>
              <p:nvPr/>
            </p:nvSpPr>
            <p:spPr bwMode="auto">
              <a:xfrm>
                <a:off x="-3606" y="2861"/>
                <a:ext cx="1" cy="2"/>
              </a:xfrm>
              <a:custGeom>
                <a:avLst/>
                <a:gdLst>
                  <a:gd name="T0" fmla="*/ 0 w 1"/>
                  <a:gd name="T1" fmla="*/ 0 h 1"/>
                  <a:gd name="T2" fmla="*/ 0 w 1"/>
                  <a:gd name="T3" fmla="*/ 0 h 1"/>
                  <a:gd name="T4" fmla="*/ 0 w 1"/>
                  <a:gd name="T5" fmla="*/ 4 h 1"/>
                  <a:gd name="T6" fmla="*/ 0 w 1"/>
                  <a:gd name="T7" fmla="*/ 4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148"/>
              <p:cNvSpPr>
                <a:spLocks noEditPoints="1"/>
              </p:cNvSpPr>
              <p:nvPr/>
            </p:nvSpPr>
            <p:spPr bwMode="auto">
              <a:xfrm>
                <a:off x="-3714" y="1522"/>
                <a:ext cx="435" cy="1912"/>
              </a:xfrm>
              <a:custGeom>
                <a:avLst/>
                <a:gdLst>
                  <a:gd name="T0" fmla="*/ 73 w 184"/>
                  <a:gd name="T1" fmla="*/ 4333 h 807"/>
                  <a:gd name="T2" fmla="*/ 61 w 184"/>
                  <a:gd name="T3" fmla="*/ 4333 h 807"/>
                  <a:gd name="T4" fmla="*/ 0 w 184"/>
                  <a:gd name="T5" fmla="*/ 4530 h 807"/>
                  <a:gd name="T6" fmla="*/ 5 w 184"/>
                  <a:gd name="T7" fmla="*/ 4530 h 807"/>
                  <a:gd name="T8" fmla="*/ 73 w 184"/>
                  <a:gd name="T9" fmla="*/ 4333 h 807"/>
                  <a:gd name="T10" fmla="*/ 111 w 184"/>
                  <a:gd name="T11" fmla="*/ 4160 h 807"/>
                  <a:gd name="T12" fmla="*/ 102 w 184"/>
                  <a:gd name="T13" fmla="*/ 4160 h 807"/>
                  <a:gd name="T14" fmla="*/ 61 w 184"/>
                  <a:gd name="T15" fmla="*/ 4333 h 807"/>
                  <a:gd name="T16" fmla="*/ 73 w 184"/>
                  <a:gd name="T17" fmla="*/ 4333 h 807"/>
                  <a:gd name="T18" fmla="*/ 111 w 184"/>
                  <a:gd name="T19" fmla="*/ 4160 h 807"/>
                  <a:gd name="T20" fmla="*/ 664 w 184"/>
                  <a:gd name="T21" fmla="*/ 557 h 807"/>
                  <a:gd name="T22" fmla="*/ 648 w 184"/>
                  <a:gd name="T23" fmla="*/ 557 h 807"/>
                  <a:gd name="T24" fmla="*/ 492 w 184"/>
                  <a:gd name="T25" fmla="*/ 1095 h 807"/>
                  <a:gd name="T26" fmla="*/ 504 w 184"/>
                  <a:gd name="T27" fmla="*/ 1095 h 807"/>
                  <a:gd name="T28" fmla="*/ 664 w 184"/>
                  <a:gd name="T29" fmla="*/ 557 h 807"/>
                  <a:gd name="T30" fmla="*/ 1024 w 184"/>
                  <a:gd name="T31" fmla="*/ 0 h 807"/>
                  <a:gd name="T32" fmla="*/ 1017 w 184"/>
                  <a:gd name="T33" fmla="*/ 0 h 807"/>
                  <a:gd name="T34" fmla="*/ 655 w 184"/>
                  <a:gd name="T35" fmla="*/ 550 h 807"/>
                  <a:gd name="T36" fmla="*/ 664 w 184"/>
                  <a:gd name="T37" fmla="*/ 550 h 807"/>
                  <a:gd name="T38" fmla="*/ 832 w 184"/>
                  <a:gd name="T39" fmla="*/ 230 h 807"/>
                  <a:gd name="T40" fmla="*/ 967 w 184"/>
                  <a:gd name="T41" fmla="*/ 57 h 807"/>
                  <a:gd name="T42" fmla="*/ 1012 w 184"/>
                  <a:gd name="T43" fmla="*/ 21 h 807"/>
                  <a:gd name="T44" fmla="*/ 1024 w 184"/>
                  <a:gd name="T45" fmla="*/ 12 h 807"/>
                  <a:gd name="T46" fmla="*/ 1028 w 184"/>
                  <a:gd name="T47" fmla="*/ 12 h 807"/>
                  <a:gd name="T48" fmla="*/ 1024 w 184"/>
                  <a:gd name="T49" fmla="*/ 0 h 8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807">
                    <a:moveTo>
                      <a:pt x="13" y="772"/>
                    </a:moveTo>
                    <a:cubicBezTo>
                      <a:pt x="11" y="772"/>
                      <a:pt x="11" y="772"/>
                      <a:pt x="11" y="772"/>
                    </a:cubicBezTo>
                    <a:cubicBezTo>
                      <a:pt x="7" y="784"/>
                      <a:pt x="4" y="795"/>
                      <a:pt x="0" y="807"/>
                    </a:cubicBezTo>
                    <a:cubicBezTo>
                      <a:pt x="1" y="807"/>
                      <a:pt x="1" y="807"/>
                      <a:pt x="1" y="807"/>
                    </a:cubicBezTo>
                    <a:cubicBezTo>
                      <a:pt x="6" y="796"/>
                      <a:pt x="9" y="784"/>
                      <a:pt x="13" y="772"/>
                    </a:cubicBezTo>
                    <a:moveTo>
                      <a:pt x="20" y="741"/>
                    </a:moveTo>
                    <a:cubicBezTo>
                      <a:pt x="18" y="741"/>
                      <a:pt x="18" y="741"/>
                      <a:pt x="18" y="741"/>
                    </a:cubicBezTo>
                    <a:cubicBezTo>
                      <a:pt x="16" y="751"/>
                      <a:pt x="14" y="761"/>
                      <a:pt x="11" y="772"/>
                    </a:cubicBezTo>
                    <a:cubicBezTo>
                      <a:pt x="13" y="772"/>
                      <a:pt x="13" y="772"/>
                      <a:pt x="13" y="772"/>
                    </a:cubicBezTo>
                    <a:cubicBezTo>
                      <a:pt x="16" y="761"/>
                      <a:pt x="18" y="751"/>
                      <a:pt x="20" y="741"/>
                    </a:cubicBezTo>
                    <a:moveTo>
                      <a:pt x="119" y="99"/>
                    </a:moveTo>
                    <a:cubicBezTo>
                      <a:pt x="116" y="99"/>
                      <a:pt x="116" y="99"/>
                      <a:pt x="116" y="99"/>
                    </a:cubicBezTo>
                    <a:cubicBezTo>
                      <a:pt x="106" y="124"/>
                      <a:pt x="96" y="156"/>
                      <a:pt x="88" y="195"/>
                    </a:cubicBezTo>
                    <a:cubicBezTo>
                      <a:pt x="90" y="195"/>
                      <a:pt x="90" y="195"/>
                      <a:pt x="90" y="195"/>
                    </a:cubicBezTo>
                    <a:cubicBezTo>
                      <a:pt x="98" y="156"/>
                      <a:pt x="108" y="124"/>
                      <a:pt x="119" y="99"/>
                    </a:cubicBezTo>
                    <a:moveTo>
                      <a:pt x="183" y="0"/>
                    </a:moveTo>
                    <a:cubicBezTo>
                      <a:pt x="182" y="0"/>
                      <a:pt x="182" y="0"/>
                      <a:pt x="182" y="0"/>
                    </a:cubicBezTo>
                    <a:cubicBezTo>
                      <a:pt x="179" y="2"/>
                      <a:pt x="146" y="26"/>
                      <a:pt x="117" y="98"/>
                    </a:cubicBezTo>
                    <a:cubicBezTo>
                      <a:pt x="119" y="98"/>
                      <a:pt x="119" y="98"/>
                      <a:pt x="119" y="98"/>
                    </a:cubicBezTo>
                    <a:cubicBezTo>
                      <a:pt x="129" y="74"/>
                      <a:pt x="139" y="55"/>
                      <a:pt x="149" y="41"/>
                    </a:cubicBezTo>
                    <a:cubicBezTo>
                      <a:pt x="158" y="26"/>
                      <a:pt x="167" y="16"/>
                      <a:pt x="173" y="10"/>
                    </a:cubicBezTo>
                    <a:cubicBezTo>
                      <a:pt x="177" y="7"/>
                      <a:pt x="179" y="5"/>
                      <a:pt x="181" y="4"/>
                    </a:cubicBezTo>
                    <a:cubicBezTo>
                      <a:pt x="182" y="3"/>
                      <a:pt x="182" y="3"/>
                      <a:pt x="183" y="2"/>
                    </a:cubicBezTo>
                    <a:cubicBezTo>
                      <a:pt x="184" y="2"/>
                      <a:pt x="184" y="2"/>
                      <a:pt x="184" y="2"/>
                    </a:cubicBezTo>
                    <a:cubicBezTo>
                      <a:pt x="183" y="0"/>
                      <a:pt x="183" y="0"/>
                      <a:pt x="18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149"/>
              <p:cNvSpPr>
                <a:spLocks/>
              </p:cNvSpPr>
              <p:nvPr/>
            </p:nvSpPr>
            <p:spPr bwMode="auto">
              <a:xfrm>
                <a:off x="-3440" y="1754"/>
                <a:ext cx="7" cy="2"/>
              </a:xfrm>
              <a:custGeom>
                <a:avLst/>
                <a:gdLst>
                  <a:gd name="T0" fmla="*/ 16 w 3"/>
                  <a:gd name="T1" fmla="*/ 0 h 1"/>
                  <a:gd name="T2" fmla="*/ 5 w 3"/>
                  <a:gd name="T3" fmla="*/ 0 h 1"/>
                  <a:gd name="T4" fmla="*/ 0 w 3"/>
                  <a:gd name="T5" fmla="*/ 4 h 1"/>
                  <a:gd name="T6" fmla="*/ 16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150"/>
              <p:cNvSpPr>
                <a:spLocks/>
              </p:cNvSpPr>
              <p:nvPr/>
            </p:nvSpPr>
            <p:spPr bwMode="auto">
              <a:xfrm>
                <a:off x="-3608" y="2809"/>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151"/>
              <p:cNvSpPr>
                <a:spLocks/>
              </p:cNvSpPr>
              <p:nvPr/>
            </p:nvSpPr>
            <p:spPr bwMode="auto">
              <a:xfrm>
                <a:off x="-3672" y="3276"/>
                <a:ext cx="7" cy="2"/>
              </a:xfrm>
              <a:custGeom>
                <a:avLst/>
                <a:gdLst>
                  <a:gd name="T0" fmla="*/ 16 w 3"/>
                  <a:gd name="T1" fmla="*/ 0 h 1"/>
                  <a:gd name="T2" fmla="*/ 5 w 3"/>
                  <a:gd name="T3" fmla="*/ 0 h 1"/>
                  <a:gd name="T4" fmla="*/ 0 w 3"/>
                  <a:gd name="T5" fmla="*/ 4 h 1"/>
                  <a:gd name="T6" fmla="*/ 12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152"/>
              <p:cNvSpPr>
                <a:spLocks/>
              </p:cNvSpPr>
              <p:nvPr/>
            </p:nvSpPr>
            <p:spPr bwMode="auto">
              <a:xfrm>
                <a:off x="-3688" y="3351"/>
                <a:ext cx="4" cy="1"/>
              </a:xfrm>
              <a:custGeom>
                <a:avLst/>
                <a:gdLst>
                  <a:gd name="T0" fmla="*/ 8 w 2"/>
                  <a:gd name="T1" fmla="*/ 0 h 1"/>
                  <a:gd name="T2" fmla="*/ 0 w 2"/>
                  <a:gd name="T3" fmla="*/ 0 h 1"/>
                  <a:gd name="T4" fmla="*/ 0 w 2"/>
                  <a:gd name="T5" fmla="*/ 0 h 1"/>
                  <a:gd name="T6" fmla="*/ 8 w 2"/>
                  <a:gd name="T7" fmla="*/ 0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153"/>
              <p:cNvSpPr>
                <a:spLocks/>
              </p:cNvSpPr>
              <p:nvPr/>
            </p:nvSpPr>
            <p:spPr bwMode="auto">
              <a:xfrm>
                <a:off x="-3606"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154"/>
              <p:cNvSpPr>
                <a:spLocks/>
              </p:cNvSpPr>
              <p:nvPr/>
            </p:nvSpPr>
            <p:spPr bwMode="auto">
              <a:xfrm>
                <a:off x="-3582" y="2256"/>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155"/>
              <p:cNvSpPr>
                <a:spLocks noEditPoints="1"/>
              </p:cNvSpPr>
              <p:nvPr/>
            </p:nvSpPr>
            <p:spPr bwMode="auto">
              <a:xfrm>
                <a:off x="-3395" y="1986"/>
                <a:ext cx="45" cy="270"/>
              </a:xfrm>
              <a:custGeom>
                <a:avLst/>
                <a:gdLst>
                  <a:gd name="T0" fmla="*/ 17 w 19"/>
                  <a:gd name="T1" fmla="*/ 566 h 114"/>
                  <a:gd name="T2" fmla="*/ 5 w 19"/>
                  <a:gd name="T3" fmla="*/ 566 h 114"/>
                  <a:gd name="T4" fmla="*/ 0 w 19"/>
                  <a:gd name="T5" fmla="*/ 639 h 114"/>
                  <a:gd name="T6" fmla="*/ 12 w 19"/>
                  <a:gd name="T7" fmla="*/ 639 h 114"/>
                  <a:gd name="T8" fmla="*/ 17 w 19"/>
                  <a:gd name="T9" fmla="*/ 566 h 114"/>
                  <a:gd name="T10" fmla="*/ 107 w 19"/>
                  <a:gd name="T11" fmla="*/ 0 h 114"/>
                  <a:gd name="T12" fmla="*/ 95 w 19"/>
                  <a:gd name="T13" fmla="*/ 0 h 114"/>
                  <a:gd name="T14" fmla="*/ 95 w 19"/>
                  <a:gd name="T15" fmla="*/ 12 h 114"/>
                  <a:gd name="T16" fmla="*/ 95 w 19"/>
                  <a:gd name="T17" fmla="*/ 12 h 114"/>
                  <a:gd name="T18" fmla="*/ 90 w 19"/>
                  <a:gd name="T19" fmla="*/ 57 h 114"/>
                  <a:gd name="T20" fmla="*/ 73 w 19"/>
                  <a:gd name="T21" fmla="*/ 140 h 114"/>
                  <a:gd name="T22" fmla="*/ 5 w 19"/>
                  <a:gd name="T23" fmla="*/ 561 h 114"/>
                  <a:gd name="T24" fmla="*/ 17 w 19"/>
                  <a:gd name="T25" fmla="*/ 561 h 114"/>
                  <a:gd name="T26" fmla="*/ 85 w 19"/>
                  <a:gd name="T27" fmla="*/ 140 h 114"/>
                  <a:gd name="T28" fmla="*/ 107 w 19"/>
                  <a:gd name="T29" fmla="*/ 12 h 114"/>
                  <a:gd name="T30" fmla="*/ 107 w 19"/>
                  <a:gd name="T31" fmla="*/ 12 h 114"/>
                  <a:gd name="T32" fmla="*/ 107 w 19"/>
                  <a:gd name="T33" fmla="*/ 12 h 114"/>
                  <a:gd name="T34" fmla="*/ 107 w 19"/>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 h="114">
                    <a:moveTo>
                      <a:pt x="3" y="101"/>
                    </a:moveTo>
                    <a:cubicBezTo>
                      <a:pt x="1" y="101"/>
                      <a:pt x="1" y="101"/>
                      <a:pt x="1" y="101"/>
                    </a:cubicBezTo>
                    <a:cubicBezTo>
                      <a:pt x="0" y="105"/>
                      <a:pt x="0" y="109"/>
                      <a:pt x="0" y="114"/>
                    </a:cubicBezTo>
                    <a:cubicBezTo>
                      <a:pt x="2" y="114"/>
                      <a:pt x="2" y="114"/>
                      <a:pt x="2" y="114"/>
                    </a:cubicBezTo>
                    <a:cubicBezTo>
                      <a:pt x="2" y="109"/>
                      <a:pt x="2" y="105"/>
                      <a:pt x="3" y="101"/>
                    </a:cubicBezTo>
                    <a:moveTo>
                      <a:pt x="19" y="0"/>
                    </a:moveTo>
                    <a:cubicBezTo>
                      <a:pt x="17" y="0"/>
                      <a:pt x="17" y="0"/>
                      <a:pt x="17" y="0"/>
                    </a:cubicBezTo>
                    <a:cubicBezTo>
                      <a:pt x="17" y="0"/>
                      <a:pt x="17" y="1"/>
                      <a:pt x="17" y="2"/>
                    </a:cubicBezTo>
                    <a:cubicBezTo>
                      <a:pt x="17" y="2"/>
                      <a:pt x="17" y="2"/>
                      <a:pt x="17" y="2"/>
                    </a:cubicBezTo>
                    <a:cubicBezTo>
                      <a:pt x="17" y="2"/>
                      <a:pt x="16" y="5"/>
                      <a:pt x="16" y="10"/>
                    </a:cubicBezTo>
                    <a:cubicBezTo>
                      <a:pt x="15" y="14"/>
                      <a:pt x="14" y="20"/>
                      <a:pt x="13" y="25"/>
                    </a:cubicBezTo>
                    <a:cubicBezTo>
                      <a:pt x="12" y="36"/>
                      <a:pt x="5" y="62"/>
                      <a:pt x="1" y="100"/>
                    </a:cubicBezTo>
                    <a:cubicBezTo>
                      <a:pt x="3" y="100"/>
                      <a:pt x="3" y="100"/>
                      <a:pt x="3" y="100"/>
                    </a:cubicBezTo>
                    <a:cubicBezTo>
                      <a:pt x="7" y="63"/>
                      <a:pt x="14" y="36"/>
                      <a:pt x="15" y="25"/>
                    </a:cubicBezTo>
                    <a:cubicBezTo>
                      <a:pt x="17" y="15"/>
                      <a:pt x="19" y="2"/>
                      <a:pt x="19" y="2"/>
                    </a:cubicBezTo>
                    <a:cubicBezTo>
                      <a:pt x="19" y="2"/>
                      <a:pt x="19" y="2"/>
                      <a:pt x="19" y="2"/>
                    </a:cubicBezTo>
                    <a:cubicBezTo>
                      <a:pt x="19" y="2"/>
                      <a:pt x="19" y="2"/>
                      <a:pt x="19" y="2"/>
                    </a:cubicBezTo>
                    <a:cubicBezTo>
                      <a:pt x="19" y="1"/>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156"/>
              <p:cNvSpPr>
                <a:spLocks/>
              </p:cNvSpPr>
              <p:nvPr/>
            </p:nvSpPr>
            <p:spPr bwMode="auto">
              <a:xfrm>
                <a:off x="-3393" y="2223"/>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157"/>
              <p:cNvSpPr>
                <a:spLocks noEditPoints="1"/>
              </p:cNvSpPr>
              <p:nvPr/>
            </p:nvSpPr>
            <p:spPr bwMode="auto">
              <a:xfrm>
                <a:off x="-3355" y="1522"/>
                <a:ext cx="119" cy="462"/>
              </a:xfrm>
              <a:custGeom>
                <a:avLst/>
                <a:gdLst>
                  <a:gd name="T0" fmla="*/ 69 w 50"/>
                  <a:gd name="T1" fmla="*/ 557 h 195"/>
                  <a:gd name="T2" fmla="*/ 50 w 50"/>
                  <a:gd name="T3" fmla="*/ 557 h 195"/>
                  <a:gd name="T4" fmla="*/ 0 w 50"/>
                  <a:gd name="T5" fmla="*/ 1095 h 195"/>
                  <a:gd name="T6" fmla="*/ 12 w 50"/>
                  <a:gd name="T7" fmla="*/ 1095 h 195"/>
                  <a:gd name="T8" fmla="*/ 69 w 50"/>
                  <a:gd name="T9" fmla="*/ 557 h 195"/>
                  <a:gd name="T10" fmla="*/ 107 w 50"/>
                  <a:gd name="T11" fmla="*/ 381 h 195"/>
                  <a:gd name="T12" fmla="*/ 95 w 50"/>
                  <a:gd name="T13" fmla="*/ 381 h 195"/>
                  <a:gd name="T14" fmla="*/ 57 w 50"/>
                  <a:gd name="T15" fmla="*/ 550 h 195"/>
                  <a:gd name="T16" fmla="*/ 69 w 50"/>
                  <a:gd name="T17" fmla="*/ 550 h 195"/>
                  <a:gd name="T18" fmla="*/ 107 w 50"/>
                  <a:gd name="T19" fmla="*/ 381 h 195"/>
                  <a:gd name="T20" fmla="*/ 271 w 50"/>
                  <a:gd name="T21" fmla="*/ 0 h 195"/>
                  <a:gd name="T22" fmla="*/ 271 w 50"/>
                  <a:gd name="T23" fmla="*/ 0 h 195"/>
                  <a:gd name="T24" fmla="*/ 95 w 50"/>
                  <a:gd name="T25" fmla="*/ 377 h 195"/>
                  <a:gd name="T26" fmla="*/ 107 w 50"/>
                  <a:gd name="T27" fmla="*/ 377 h 195"/>
                  <a:gd name="T28" fmla="*/ 148 w 50"/>
                  <a:gd name="T29" fmla="*/ 263 h 195"/>
                  <a:gd name="T30" fmla="*/ 238 w 50"/>
                  <a:gd name="T31" fmla="*/ 66 h 195"/>
                  <a:gd name="T32" fmla="*/ 271 w 50"/>
                  <a:gd name="T33" fmla="*/ 21 h 195"/>
                  <a:gd name="T34" fmla="*/ 278 w 50"/>
                  <a:gd name="T35" fmla="*/ 12 h 195"/>
                  <a:gd name="T36" fmla="*/ 283 w 50"/>
                  <a:gd name="T37" fmla="*/ 12 h 195"/>
                  <a:gd name="T38" fmla="*/ 271 w 50"/>
                  <a:gd name="T39" fmla="*/ 0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 h="195">
                    <a:moveTo>
                      <a:pt x="12" y="99"/>
                    </a:moveTo>
                    <a:cubicBezTo>
                      <a:pt x="9" y="99"/>
                      <a:pt x="9" y="99"/>
                      <a:pt x="9" y="99"/>
                    </a:cubicBezTo>
                    <a:cubicBezTo>
                      <a:pt x="4" y="125"/>
                      <a:pt x="0" y="157"/>
                      <a:pt x="0" y="195"/>
                    </a:cubicBezTo>
                    <a:cubicBezTo>
                      <a:pt x="2" y="195"/>
                      <a:pt x="2" y="195"/>
                      <a:pt x="2" y="195"/>
                    </a:cubicBezTo>
                    <a:cubicBezTo>
                      <a:pt x="2" y="157"/>
                      <a:pt x="6" y="125"/>
                      <a:pt x="12" y="99"/>
                    </a:cubicBezTo>
                    <a:moveTo>
                      <a:pt x="19" y="68"/>
                    </a:moveTo>
                    <a:cubicBezTo>
                      <a:pt x="17" y="68"/>
                      <a:pt x="17" y="68"/>
                      <a:pt x="17" y="68"/>
                    </a:cubicBezTo>
                    <a:cubicBezTo>
                      <a:pt x="14" y="77"/>
                      <a:pt x="12" y="87"/>
                      <a:pt x="10" y="98"/>
                    </a:cubicBezTo>
                    <a:cubicBezTo>
                      <a:pt x="12" y="98"/>
                      <a:pt x="12" y="98"/>
                      <a:pt x="12" y="98"/>
                    </a:cubicBezTo>
                    <a:cubicBezTo>
                      <a:pt x="14" y="87"/>
                      <a:pt x="16" y="77"/>
                      <a:pt x="19" y="68"/>
                    </a:cubicBezTo>
                    <a:moveTo>
                      <a:pt x="48" y="0"/>
                    </a:moveTo>
                    <a:cubicBezTo>
                      <a:pt x="48" y="0"/>
                      <a:pt x="48" y="0"/>
                      <a:pt x="48" y="0"/>
                    </a:cubicBezTo>
                    <a:cubicBezTo>
                      <a:pt x="48" y="0"/>
                      <a:pt x="31" y="21"/>
                      <a:pt x="17" y="67"/>
                    </a:cubicBezTo>
                    <a:cubicBezTo>
                      <a:pt x="19" y="67"/>
                      <a:pt x="19" y="67"/>
                      <a:pt x="19" y="67"/>
                    </a:cubicBezTo>
                    <a:cubicBezTo>
                      <a:pt x="22" y="60"/>
                      <a:pt x="24" y="53"/>
                      <a:pt x="26" y="47"/>
                    </a:cubicBezTo>
                    <a:cubicBezTo>
                      <a:pt x="32" y="31"/>
                      <a:pt x="38" y="20"/>
                      <a:pt x="42" y="12"/>
                    </a:cubicBezTo>
                    <a:cubicBezTo>
                      <a:pt x="45" y="9"/>
                      <a:pt x="46" y="6"/>
                      <a:pt x="48" y="4"/>
                    </a:cubicBezTo>
                    <a:cubicBezTo>
                      <a:pt x="48" y="3"/>
                      <a:pt x="49" y="3"/>
                      <a:pt x="49" y="2"/>
                    </a:cubicBezTo>
                    <a:cubicBezTo>
                      <a:pt x="50" y="2"/>
                      <a:pt x="50" y="2"/>
                      <a:pt x="50" y="2"/>
                    </a:cubicBezTo>
                    <a:cubicBezTo>
                      <a:pt x="48" y="0"/>
                      <a:pt x="48" y="0"/>
                      <a:pt x="4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158"/>
              <p:cNvSpPr>
                <a:spLocks/>
              </p:cNvSpPr>
              <p:nvPr/>
            </p:nvSpPr>
            <p:spPr bwMode="auto">
              <a:xfrm>
                <a:off x="-3333" y="1754"/>
                <a:ext cx="7" cy="2"/>
              </a:xfrm>
              <a:custGeom>
                <a:avLst/>
                <a:gdLst>
                  <a:gd name="T0" fmla="*/ 16 w 3"/>
                  <a:gd name="T1" fmla="*/ 0 h 1"/>
                  <a:gd name="T2" fmla="*/ 5 w 3"/>
                  <a:gd name="T3" fmla="*/ 0 h 1"/>
                  <a:gd name="T4" fmla="*/ 0 w 3"/>
                  <a:gd name="T5" fmla="*/ 4 h 1"/>
                  <a:gd name="T6" fmla="*/ 16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159"/>
              <p:cNvSpPr>
                <a:spLocks/>
              </p:cNvSpPr>
              <p:nvPr/>
            </p:nvSpPr>
            <p:spPr bwMode="auto">
              <a:xfrm>
                <a:off x="-3314" y="1681"/>
                <a:ext cx="4" cy="2"/>
              </a:xfrm>
              <a:custGeom>
                <a:avLst/>
                <a:gdLst>
                  <a:gd name="T0" fmla="*/ 8 w 2"/>
                  <a:gd name="T1" fmla="*/ 0 h 1"/>
                  <a:gd name="T2" fmla="*/ 0 w 2"/>
                  <a:gd name="T3" fmla="*/ 0 h 1"/>
                  <a:gd name="T4" fmla="*/ 0 w 2"/>
                  <a:gd name="T5" fmla="*/ 4 h 1"/>
                  <a:gd name="T6" fmla="*/ 8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160"/>
              <p:cNvSpPr>
                <a:spLocks noEditPoints="1"/>
              </p:cNvSpPr>
              <p:nvPr/>
            </p:nvSpPr>
            <p:spPr bwMode="auto">
              <a:xfrm>
                <a:off x="-3556" y="2259"/>
                <a:ext cx="166" cy="1017"/>
              </a:xfrm>
              <a:custGeom>
                <a:avLst/>
                <a:gdLst>
                  <a:gd name="T0" fmla="*/ 157 w 70"/>
                  <a:gd name="T1" fmla="*/ 1927 h 429"/>
                  <a:gd name="T2" fmla="*/ 147 w 70"/>
                  <a:gd name="T3" fmla="*/ 1927 h 429"/>
                  <a:gd name="T4" fmla="*/ 0 w 70"/>
                  <a:gd name="T5" fmla="*/ 2411 h 429"/>
                  <a:gd name="T6" fmla="*/ 12 w 70"/>
                  <a:gd name="T7" fmla="*/ 2411 h 429"/>
                  <a:gd name="T8" fmla="*/ 157 w 70"/>
                  <a:gd name="T9" fmla="*/ 1927 h 429"/>
                  <a:gd name="T10" fmla="*/ 304 w 70"/>
                  <a:gd name="T11" fmla="*/ 1434 h 429"/>
                  <a:gd name="T12" fmla="*/ 292 w 70"/>
                  <a:gd name="T13" fmla="*/ 1434 h 429"/>
                  <a:gd name="T14" fmla="*/ 270 w 70"/>
                  <a:gd name="T15" fmla="*/ 1501 h 429"/>
                  <a:gd name="T16" fmla="*/ 197 w 70"/>
                  <a:gd name="T17" fmla="*/ 1754 h 429"/>
                  <a:gd name="T18" fmla="*/ 168 w 70"/>
                  <a:gd name="T19" fmla="*/ 1821 h 429"/>
                  <a:gd name="T20" fmla="*/ 164 w 70"/>
                  <a:gd name="T21" fmla="*/ 1849 h 429"/>
                  <a:gd name="T22" fmla="*/ 164 w 70"/>
                  <a:gd name="T23" fmla="*/ 1849 h 429"/>
                  <a:gd name="T24" fmla="*/ 164 w 70"/>
                  <a:gd name="T25" fmla="*/ 1849 h 429"/>
                  <a:gd name="T26" fmla="*/ 147 w 70"/>
                  <a:gd name="T27" fmla="*/ 1923 h 429"/>
                  <a:gd name="T28" fmla="*/ 157 w 70"/>
                  <a:gd name="T29" fmla="*/ 1923 h 429"/>
                  <a:gd name="T30" fmla="*/ 175 w 70"/>
                  <a:gd name="T31" fmla="*/ 1849 h 429"/>
                  <a:gd name="T32" fmla="*/ 175 w 70"/>
                  <a:gd name="T33" fmla="*/ 1849 h 429"/>
                  <a:gd name="T34" fmla="*/ 304 w 70"/>
                  <a:gd name="T35" fmla="*/ 1434 h 429"/>
                  <a:gd name="T36" fmla="*/ 332 w 70"/>
                  <a:gd name="T37" fmla="*/ 1309 h 429"/>
                  <a:gd name="T38" fmla="*/ 320 w 70"/>
                  <a:gd name="T39" fmla="*/ 1309 h 429"/>
                  <a:gd name="T40" fmla="*/ 292 w 70"/>
                  <a:gd name="T41" fmla="*/ 1427 h 429"/>
                  <a:gd name="T42" fmla="*/ 304 w 70"/>
                  <a:gd name="T43" fmla="*/ 1427 h 429"/>
                  <a:gd name="T44" fmla="*/ 332 w 70"/>
                  <a:gd name="T45" fmla="*/ 1309 h 429"/>
                  <a:gd name="T46" fmla="*/ 382 w 70"/>
                  <a:gd name="T47" fmla="*/ 574 h 429"/>
                  <a:gd name="T48" fmla="*/ 372 w 70"/>
                  <a:gd name="T49" fmla="*/ 574 h 429"/>
                  <a:gd name="T50" fmla="*/ 377 w 70"/>
                  <a:gd name="T51" fmla="*/ 619 h 429"/>
                  <a:gd name="T52" fmla="*/ 382 w 70"/>
                  <a:gd name="T53" fmla="*/ 763 h 429"/>
                  <a:gd name="T54" fmla="*/ 320 w 70"/>
                  <a:gd name="T55" fmla="*/ 1304 h 429"/>
                  <a:gd name="T56" fmla="*/ 332 w 70"/>
                  <a:gd name="T57" fmla="*/ 1304 h 429"/>
                  <a:gd name="T58" fmla="*/ 394 w 70"/>
                  <a:gd name="T59" fmla="*/ 763 h 429"/>
                  <a:gd name="T60" fmla="*/ 389 w 70"/>
                  <a:gd name="T61" fmla="*/ 619 h 429"/>
                  <a:gd name="T62" fmla="*/ 382 w 70"/>
                  <a:gd name="T63" fmla="*/ 574 h 429"/>
                  <a:gd name="T64" fmla="*/ 394 w 70"/>
                  <a:gd name="T65" fmla="*/ 0 h 429"/>
                  <a:gd name="T66" fmla="*/ 382 w 70"/>
                  <a:gd name="T67" fmla="*/ 0 h 429"/>
                  <a:gd name="T68" fmla="*/ 365 w 70"/>
                  <a:gd name="T69" fmla="*/ 325 h 429"/>
                  <a:gd name="T70" fmla="*/ 372 w 70"/>
                  <a:gd name="T71" fmla="*/ 567 h 429"/>
                  <a:gd name="T72" fmla="*/ 382 w 70"/>
                  <a:gd name="T73" fmla="*/ 567 h 429"/>
                  <a:gd name="T74" fmla="*/ 377 w 70"/>
                  <a:gd name="T75" fmla="*/ 325 h 429"/>
                  <a:gd name="T76" fmla="*/ 394 w 70"/>
                  <a:gd name="T77" fmla="*/ 0 h 4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429">
                    <a:moveTo>
                      <a:pt x="28" y="343"/>
                    </a:moveTo>
                    <a:cubicBezTo>
                      <a:pt x="26" y="343"/>
                      <a:pt x="26" y="343"/>
                      <a:pt x="26" y="343"/>
                    </a:cubicBezTo>
                    <a:cubicBezTo>
                      <a:pt x="18" y="376"/>
                      <a:pt x="9" y="405"/>
                      <a:pt x="0" y="429"/>
                    </a:cubicBezTo>
                    <a:cubicBezTo>
                      <a:pt x="2" y="429"/>
                      <a:pt x="2" y="429"/>
                      <a:pt x="2" y="429"/>
                    </a:cubicBezTo>
                    <a:cubicBezTo>
                      <a:pt x="11" y="405"/>
                      <a:pt x="20" y="376"/>
                      <a:pt x="28" y="343"/>
                    </a:cubicBezTo>
                    <a:moveTo>
                      <a:pt x="54" y="255"/>
                    </a:moveTo>
                    <a:cubicBezTo>
                      <a:pt x="52" y="255"/>
                      <a:pt x="52" y="255"/>
                      <a:pt x="52" y="255"/>
                    </a:cubicBezTo>
                    <a:cubicBezTo>
                      <a:pt x="51" y="259"/>
                      <a:pt x="49" y="263"/>
                      <a:pt x="48" y="267"/>
                    </a:cubicBezTo>
                    <a:cubicBezTo>
                      <a:pt x="43" y="286"/>
                      <a:pt x="39" y="301"/>
                      <a:pt x="35" y="312"/>
                    </a:cubicBezTo>
                    <a:cubicBezTo>
                      <a:pt x="33" y="317"/>
                      <a:pt x="31" y="321"/>
                      <a:pt x="30" y="324"/>
                    </a:cubicBezTo>
                    <a:cubicBezTo>
                      <a:pt x="29" y="327"/>
                      <a:pt x="29" y="329"/>
                      <a:pt x="29" y="329"/>
                    </a:cubicBezTo>
                    <a:cubicBezTo>
                      <a:pt x="29" y="329"/>
                      <a:pt x="29" y="329"/>
                      <a:pt x="29" y="329"/>
                    </a:cubicBezTo>
                    <a:cubicBezTo>
                      <a:pt x="29" y="329"/>
                      <a:pt x="29" y="329"/>
                      <a:pt x="29" y="329"/>
                    </a:cubicBezTo>
                    <a:cubicBezTo>
                      <a:pt x="28" y="333"/>
                      <a:pt x="27" y="338"/>
                      <a:pt x="26" y="342"/>
                    </a:cubicBezTo>
                    <a:cubicBezTo>
                      <a:pt x="28" y="342"/>
                      <a:pt x="28" y="342"/>
                      <a:pt x="28" y="342"/>
                    </a:cubicBezTo>
                    <a:cubicBezTo>
                      <a:pt x="29" y="338"/>
                      <a:pt x="30" y="334"/>
                      <a:pt x="31" y="329"/>
                    </a:cubicBezTo>
                    <a:cubicBezTo>
                      <a:pt x="31" y="329"/>
                      <a:pt x="31" y="329"/>
                      <a:pt x="31" y="329"/>
                    </a:cubicBezTo>
                    <a:cubicBezTo>
                      <a:pt x="32" y="327"/>
                      <a:pt x="43" y="297"/>
                      <a:pt x="54" y="255"/>
                    </a:cubicBezTo>
                    <a:moveTo>
                      <a:pt x="59" y="233"/>
                    </a:moveTo>
                    <a:cubicBezTo>
                      <a:pt x="57" y="233"/>
                      <a:pt x="57" y="233"/>
                      <a:pt x="57" y="233"/>
                    </a:cubicBezTo>
                    <a:cubicBezTo>
                      <a:pt x="55" y="240"/>
                      <a:pt x="53" y="247"/>
                      <a:pt x="52" y="254"/>
                    </a:cubicBezTo>
                    <a:cubicBezTo>
                      <a:pt x="54" y="254"/>
                      <a:pt x="54" y="254"/>
                      <a:pt x="54" y="254"/>
                    </a:cubicBezTo>
                    <a:cubicBezTo>
                      <a:pt x="56" y="247"/>
                      <a:pt x="57" y="240"/>
                      <a:pt x="59" y="233"/>
                    </a:cubicBezTo>
                    <a:moveTo>
                      <a:pt x="68" y="102"/>
                    </a:moveTo>
                    <a:cubicBezTo>
                      <a:pt x="66" y="102"/>
                      <a:pt x="66" y="102"/>
                      <a:pt x="66" y="102"/>
                    </a:cubicBezTo>
                    <a:cubicBezTo>
                      <a:pt x="67" y="105"/>
                      <a:pt x="67" y="107"/>
                      <a:pt x="67" y="110"/>
                    </a:cubicBezTo>
                    <a:cubicBezTo>
                      <a:pt x="68" y="118"/>
                      <a:pt x="68" y="127"/>
                      <a:pt x="68" y="136"/>
                    </a:cubicBezTo>
                    <a:cubicBezTo>
                      <a:pt x="68" y="169"/>
                      <a:pt x="63" y="202"/>
                      <a:pt x="57" y="232"/>
                    </a:cubicBezTo>
                    <a:cubicBezTo>
                      <a:pt x="59" y="232"/>
                      <a:pt x="59" y="232"/>
                      <a:pt x="59" y="232"/>
                    </a:cubicBezTo>
                    <a:cubicBezTo>
                      <a:pt x="65" y="202"/>
                      <a:pt x="70" y="169"/>
                      <a:pt x="70" y="136"/>
                    </a:cubicBezTo>
                    <a:cubicBezTo>
                      <a:pt x="70" y="127"/>
                      <a:pt x="70" y="118"/>
                      <a:pt x="69" y="110"/>
                    </a:cubicBezTo>
                    <a:cubicBezTo>
                      <a:pt x="69" y="107"/>
                      <a:pt x="69" y="105"/>
                      <a:pt x="68" y="102"/>
                    </a:cubicBezTo>
                    <a:moveTo>
                      <a:pt x="70" y="0"/>
                    </a:moveTo>
                    <a:cubicBezTo>
                      <a:pt x="68" y="0"/>
                      <a:pt x="68" y="0"/>
                      <a:pt x="68" y="0"/>
                    </a:cubicBezTo>
                    <a:cubicBezTo>
                      <a:pt x="66" y="17"/>
                      <a:pt x="65" y="37"/>
                      <a:pt x="65" y="58"/>
                    </a:cubicBezTo>
                    <a:cubicBezTo>
                      <a:pt x="65" y="72"/>
                      <a:pt x="65" y="86"/>
                      <a:pt x="66" y="101"/>
                    </a:cubicBezTo>
                    <a:cubicBezTo>
                      <a:pt x="68" y="101"/>
                      <a:pt x="68" y="101"/>
                      <a:pt x="68" y="101"/>
                    </a:cubicBezTo>
                    <a:cubicBezTo>
                      <a:pt x="67" y="86"/>
                      <a:pt x="67" y="72"/>
                      <a:pt x="67" y="58"/>
                    </a:cubicBezTo>
                    <a:cubicBezTo>
                      <a:pt x="67" y="37"/>
                      <a:pt x="68" y="17"/>
                      <a:pt x="7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161"/>
              <p:cNvSpPr>
                <a:spLocks/>
              </p:cNvSpPr>
              <p:nvPr/>
            </p:nvSpPr>
            <p:spPr bwMode="auto">
              <a:xfrm>
                <a:off x="-3494" y="3069"/>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162"/>
              <p:cNvSpPr>
                <a:spLocks/>
              </p:cNvSpPr>
              <p:nvPr/>
            </p:nvSpPr>
            <p:spPr bwMode="auto">
              <a:xfrm>
                <a:off x="-3433" y="2861"/>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163"/>
              <p:cNvSpPr>
                <a:spLocks noEditPoints="1"/>
              </p:cNvSpPr>
              <p:nvPr/>
            </p:nvSpPr>
            <p:spPr bwMode="auto">
              <a:xfrm>
                <a:off x="-3629" y="3278"/>
                <a:ext cx="76" cy="154"/>
              </a:xfrm>
              <a:custGeom>
                <a:avLst/>
                <a:gdLst>
                  <a:gd name="T0" fmla="*/ 107 w 32"/>
                  <a:gd name="T1" fmla="*/ 173 h 65"/>
                  <a:gd name="T2" fmla="*/ 95 w 32"/>
                  <a:gd name="T3" fmla="*/ 173 h 65"/>
                  <a:gd name="T4" fmla="*/ 40 w 32"/>
                  <a:gd name="T5" fmla="*/ 291 h 65"/>
                  <a:gd name="T6" fmla="*/ 12 w 32"/>
                  <a:gd name="T7" fmla="*/ 344 h 65"/>
                  <a:gd name="T8" fmla="*/ 0 w 32"/>
                  <a:gd name="T9" fmla="*/ 360 h 65"/>
                  <a:gd name="T10" fmla="*/ 12 w 32"/>
                  <a:gd name="T11" fmla="*/ 365 h 65"/>
                  <a:gd name="T12" fmla="*/ 107 w 32"/>
                  <a:gd name="T13" fmla="*/ 173 h 65"/>
                  <a:gd name="T14" fmla="*/ 181 w 32"/>
                  <a:gd name="T15" fmla="*/ 0 h 65"/>
                  <a:gd name="T16" fmla="*/ 169 w 32"/>
                  <a:gd name="T17" fmla="*/ 0 h 65"/>
                  <a:gd name="T18" fmla="*/ 131 w 32"/>
                  <a:gd name="T19" fmla="*/ 102 h 65"/>
                  <a:gd name="T20" fmla="*/ 95 w 32"/>
                  <a:gd name="T21" fmla="*/ 173 h 65"/>
                  <a:gd name="T22" fmla="*/ 107 w 32"/>
                  <a:gd name="T23" fmla="*/ 173 h 65"/>
                  <a:gd name="T24" fmla="*/ 181 w 32"/>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5">
                    <a:moveTo>
                      <a:pt x="19" y="31"/>
                    </a:moveTo>
                    <a:cubicBezTo>
                      <a:pt x="17" y="31"/>
                      <a:pt x="17" y="31"/>
                      <a:pt x="17" y="31"/>
                    </a:cubicBezTo>
                    <a:cubicBezTo>
                      <a:pt x="13" y="40"/>
                      <a:pt x="9" y="47"/>
                      <a:pt x="7" y="52"/>
                    </a:cubicBezTo>
                    <a:cubicBezTo>
                      <a:pt x="5" y="56"/>
                      <a:pt x="3" y="59"/>
                      <a:pt x="2" y="61"/>
                    </a:cubicBezTo>
                    <a:cubicBezTo>
                      <a:pt x="1" y="63"/>
                      <a:pt x="0" y="64"/>
                      <a:pt x="0" y="64"/>
                    </a:cubicBezTo>
                    <a:cubicBezTo>
                      <a:pt x="2" y="65"/>
                      <a:pt x="2" y="65"/>
                      <a:pt x="2" y="65"/>
                    </a:cubicBezTo>
                    <a:cubicBezTo>
                      <a:pt x="2" y="65"/>
                      <a:pt x="9" y="53"/>
                      <a:pt x="19" y="31"/>
                    </a:cubicBezTo>
                    <a:moveTo>
                      <a:pt x="32" y="0"/>
                    </a:moveTo>
                    <a:cubicBezTo>
                      <a:pt x="30" y="0"/>
                      <a:pt x="30" y="0"/>
                      <a:pt x="30" y="0"/>
                    </a:cubicBezTo>
                    <a:cubicBezTo>
                      <a:pt x="28" y="7"/>
                      <a:pt x="25" y="13"/>
                      <a:pt x="23" y="18"/>
                    </a:cubicBezTo>
                    <a:cubicBezTo>
                      <a:pt x="21" y="23"/>
                      <a:pt x="19" y="27"/>
                      <a:pt x="17" y="31"/>
                    </a:cubicBezTo>
                    <a:cubicBezTo>
                      <a:pt x="19" y="31"/>
                      <a:pt x="19" y="31"/>
                      <a:pt x="19" y="31"/>
                    </a:cubicBezTo>
                    <a:cubicBezTo>
                      <a:pt x="23" y="22"/>
                      <a:pt x="28" y="12"/>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164"/>
              <p:cNvSpPr>
                <a:spLocks/>
              </p:cNvSpPr>
              <p:nvPr/>
            </p:nvSpPr>
            <p:spPr bwMode="auto">
              <a:xfrm>
                <a:off x="-3421" y="2809"/>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165"/>
              <p:cNvSpPr>
                <a:spLocks/>
              </p:cNvSpPr>
              <p:nvPr/>
            </p:nvSpPr>
            <p:spPr bwMode="auto">
              <a:xfrm>
                <a:off x="-3558" y="3276"/>
                <a:ext cx="7" cy="2"/>
              </a:xfrm>
              <a:custGeom>
                <a:avLst/>
                <a:gdLst>
                  <a:gd name="T0" fmla="*/ 16 w 3"/>
                  <a:gd name="T1" fmla="*/ 0 h 1"/>
                  <a:gd name="T2" fmla="*/ 5 w 3"/>
                  <a:gd name="T3" fmla="*/ 0 h 1"/>
                  <a:gd name="T4" fmla="*/ 0 w 3"/>
                  <a:gd name="T5" fmla="*/ 4 h 1"/>
                  <a:gd name="T6" fmla="*/ 12 w 3"/>
                  <a:gd name="T7" fmla="*/ 4 h 1"/>
                  <a:gd name="T8" fmla="*/ 1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166"/>
              <p:cNvSpPr>
                <a:spLocks/>
              </p:cNvSpPr>
              <p:nvPr/>
            </p:nvSpPr>
            <p:spPr bwMode="auto">
              <a:xfrm>
                <a:off x="-3589" y="3351"/>
                <a:ext cx="5" cy="1"/>
              </a:xfrm>
              <a:custGeom>
                <a:avLst/>
                <a:gdLst>
                  <a:gd name="T0" fmla="*/ 13 w 2"/>
                  <a:gd name="T1" fmla="*/ 0 h 1"/>
                  <a:gd name="T2" fmla="*/ 0 w 2"/>
                  <a:gd name="T3" fmla="*/ 0 h 1"/>
                  <a:gd name="T4" fmla="*/ 0 w 2"/>
                  <a:gd name="T5" fmla="*/ 0 h 1"/>
                  <a:gd name="T6" fmla="*/ 13 w 2"/>
                  <a:gd name="T7" fmla="*/ 0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167"/>
              <p:cNvSpPr>
                <a:spLocks/>
              </p:cNvSpPr>
              <p:nvPr/>
            </p:nvSpPr>
            <p:spPr bwMode="auto">
              <a:xfrm>
                <a:off x="-3400"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168"/>
              <p:cNvSpPr>
                <a:spLocks/>
              </p:cNvSpPr>
              <p:nvPr/>
            </p:nvSpPr>
            <p:spPr bwMode="auto">
              <a:xfrm>
                <a:off x="-3395" y="2256"/>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169"/>
              <p:cNvSpPr>
                <a:spLocks/>
              </p:cNvSpPr>
              <p:nvPr/>
            </p:nvSpPr>
            <p:spPr bwMode="auto">
              <a:xfrm>
                <a:off x="-3201" y="1986"/>
                <a:ext cx="3" cy="270"/>
              </a:xfrm>
              <a:custGeom>
                <a:avLst/>
                <a:gdLst>
                  <a:gd name="T0" fmla="*/ 3 w 3"/>
                  <a:gd name="T1" fmla="*/ 0 h 270"/>
                  <a:gd name="T2" fmla="*/ 0 w 3"/>
                  <a:gd name="T3" fmla="*/ 0 h 270"/>
                  <a:gd name="T4" fmla="*/ 0 w 3"/>
                  <a:gd name="T5" fmla="*/ 270 h 270"/>
                  <a:gd name="T6" fmla="*/ 3 w 3"/>
                  <a:gd name="T7" fmla="*/ 270 h 270"/>
                  <a:gd name="T8" fmla="*/ 3 w 3"/>
                  <a:gd name="T9" fmla="*/ 240 h 270"/>
                  <a:gd name="T10" fmla="*/ 0 w 3"/>
                  <a:gd name="T11" fmla="*/ 240 h 270"/>
                  <a:gd name="T12" fmla="*/ 0 w 3"/>
                  <a:gd name="T13" fmla="*/ 237 h 270"/>
                  <a:gd name="T14" fmla="*/ 3 w 3"/>
                  <a:gd name="T15" fmla="*/ 237 h 270"/>
                  <a:gd name="T16" fmla="*/ 3 w 3"/>
                  <a:gd name="T17" fmla="*/ 0 h 270"/>
                  <a:gd name="T18" fmla="*/ 3 w 3"/>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70">
                    <a:moveTo>
                      <a:pt x="3" y="0"/>
                    </a:moveTo>
                    <a:lnTo>
                      <a:pt x="0" y="0"/>
                    </a:lnTo>
                    <a:lnTo>
                      <a:pt x="0" y="270"/>
                    </a:lnTo>
                    <a:lnTo>
                      <a:pt x="3" y="270"/>
                    </a:lnTo>
                    <a:lnTo>
                      <a:pt x="3" y="240"/>
                    </a:lnTo>
                    <a:lnTo>
                      <a:pt x="0" y="240"/>
                    </a:lnTo>
                    <a:lnTo>
                      <a:pt x="0" y="237"/>
                    </a:lnTo>
                    <a:lnTo>
                      <a:pt x="3" y="237"/>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170"/>
              <p:cNvSpPr>
                <a:spLocks/>
              </p:cNvSpPr>
              <p:nvPr/>
            </p:nvSpPr>
            <p:spPr bwMode="auto">
              <a:xfrm>
                <a:off x="-3201" y="2223"/>
                <a:ext cx="3" cy="3"/>
              </a:xfrm>
              <a:custGeom>
                <a:avLst/>
                <a:gdLst>
                  <a:gd name="T0" fmla="*/ 3 w 3"/>
                  <a:gd name="T1" fmla="*/ 0 h 3"/>
                  <a:gd name="T2" fmla="*/ 0 w 3"/>
                  <a:gd name="T3" fmla="*/ 0 h 3"/>
                  <a:gd name="T4" fmla="*/ 0 w 3"/>
                  <a:gd name="T5" fmla="*/ 3 h 3"/>
                  <a:gd name="T6" fmla="*/ 3 w 3"/>
                  <a:gd name="T7" fmla="*/ 3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0"/>
                    </a:moveTo>
                    <a:lnTo>
                      <a:pt x="0" y="0"/>
                    </a:lnTo>
                    <a:lnTo>
                      <a:pt x="0" y="3"/>
                    </a:lnTo>
                    <a:lnTo>
                      <a:pt x="3" y="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171"/>
              <p:cNvSpPr>
                <a:spLocks noEditPoints="1"/>
              </p:cNvSpPr>
              <p:nvPr/>
            </p:nvSpPr>
            <p:spPr bwMode="auto">
              <a:xfrm>
                <a:off x="-3203" y="1524"/>
                <a:ext cx="7" cy="998"/>
              </a:xfrm>
              <a:custGeom>
                <a:avLst/>
                <a:gdLst>
                  <a:gd name="T0" fmla="*/ 7 w 7"/>
                  <a:gd name="T1" fmla="*/ 977 h 998"/>
                  <a:gd name="T2" fmla="*/ 5 w 7"/>
                  <a:gd name="T3" fmla="*/ 977 h 998"/>
                  <a:gd name="T4" fmla="*/ 5 w 7"/>
                  <a:gd name="T5" fmla="*/ 998 h 998"/>
                  <a:gd name="T6" fmla="*/ 7 w 7"/>
                  <a:gd name="T7" fmla="*/ 998 h 998"/>
                  <a:gd name="T8" fmla="*/ 7 w 7"/>
                  <a:gd name="T9" fmla="*/ 977 h 998"/>
                  <a:gd name="T10" fmla="*/ 7 w 7"/>
                  <a:gd name="T11" fmla="*/ 977 h 998"/>
                  <a:gd name="T12" fmla="*/ 5 w 7"/>
                  <a:gd name="T13" fmla="*/ 735 h 998"/>
                  <a:gd name="T14" fmla="*/ 2 w 7"/>
                  <a:gd name="T15" fmla="*/ 735 h 998"/>
                  <a:gd name="T16" fmla="*/ 5 w 7"/>
                  <a:gd name="T17" fmla="*/ 974 h 998"/>
                  <a:gd name="T18" fmla="*/ 7 w 7"/>
                  <a:gd name="T19" fmla="*/ 974 h 998"/>
                  <a:gd name="T20" fmla="*/ 5 w 7"/>
                  <a:gd name="T21" fmla="*/ 735 h 998"/>
                  <a:gd name="T22" fmla="*/ 5 w 7"/>
                  <a:gd name="T23" fmla="*/ 735 h 998"/>
                  <a:gd name="T24" fmla="*/ 2 w 7"/>
                  <a:gd name="T25" fmla="*/ 232 h 998"/>
                  <a:gd name="T26" fmla="*/ 0 w 7"/>
                  <a:gd name="T27" fmla="*/ 232 h 998"/>
                  <a:gd name="T28" fmla="*/ 2 w 7"/>
                  <a:gd name="T29" fmla="*/ 460 h 998"/>
                  <a:gd name="T30" fmla="*/ 2 w 7"/>
                  <a:gd name="T31" fmla="*/ 460 h 998"/>
                  <a:gd name="T32" fmla="*/ 2 w 7"/>
                  <a:gd name="T33" fmla="*/ 232 h 998"/>
                  <a:gd name="T34" fmla="*/ 2 w 7"/>
                  <a:gd name="T35" fmla="*/ 232 h 998"/>
                  <a:gd name="T36" fmla="*/ 2 w 7"/>
                  <a:gd name="T37" fmla="*/ 0 h 998"/>
                  <a:gd name="T38" fmla="*/ 0 w 7"/>
                  <a:gd name="T39" fmla="*/ 0 h 998"/>
                  <a:gd name="T40" fmla="*/ 0 w 7"/>
                  <a:gd name="T41" fmla="*/ 230 h 998"/>
                  <a:gd name="T42" fmla="*/ 2 w 7"/>
                  <a:gd name="T43" fmla="*/ 230 h 998"/>
                  <a:gd name="T44" fmla="*/ 2 w 7"/>
                  <a:gd name="T45" fmla="*/ 0 h 998"/>
                  <a:gd name="T46" fmla="*/ 2 w 7"/>
                  <a:gd name="T47" fmla="*/ 0 h 9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 h="998">
                    <a:moveTo>
                      <a:pt x="7" y="977"/>
                    </a:moveTo>
                    <a:lnTo>
                      <a:pt x="5" y="977"/>
                    </a:lnTo>
                    <a:lnTo>
                      <a:pt x="5" y="998"/>
                    </a:lnTo>
                    <a:lnTo>
                      <a:pt x="7" y="998"/>
                    </a:lnTo>
                    <a:lnTo>
                      <a:pt x="7" y="977"/>
                    </a:lnTo>
                    <a:close/>
                    <a:moveTo>
                      <a:pt x="5" y="735"/>
                    </a:moveTo>
                    <a:lnTo>
                      <a:pt x="2" y="735"/>
                    </a:lnTo>
                    <a:lnTo>
                      <a:pt x="5" y="974"/>
                    </a:lnTo>
                    <a:lnTo>
                      <a:pt x="7" y="974"/>
                    </a:lnTo>
                    <a:lnTo>
                      <a:pt x="5" y="735"/>
                    </a:lnTo>
                    <a:close/>
                    <a:moveTo>
                      <a:pt x="2" y="232"/>
                    </a:moveTo>
                    <a:lnTo>
                      <a:pt x="0" y="232"/>
                    </a:lnTo>
                    <a:lnTo>
                      <a:pt x="2" y="460"/>
                    </a:lnTo>
                    <a:lnTo>
                      <a:pt x="2" y="232"/>
                    </a:lnTo>
                    <a:close/>
                    <a:moveTo>
                      <a:pt x="2" y="0"/>
                    </a:moveTo>
                    <a:lnTo>
                      <a:pt x="0" y="0"/>
                    </a:lnTo>
                    <a:lnTo>
                      <a:pt x="0" y="230"/>
                    </a:lnTo>
                    <a:lnTo>
                      <a:pt x="2" y="23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172"/>
              <p:cNvSpPr>
                <a:spLocks/>
              </p:cNvSpPr>
              <p:nvPr/>
            </p:nvSpPr>
            <p:spPr bwMode="auto">
              <a:xfrm>
                <a:off x="-3203" y="1754"/>
                <a:ext cx="2" cy="2"/>
              </a:xfrm>
              <a:custGeom>
                <a:avLst/>
                <a:gdLst>
                  <a:gd name="T0" fmla="*/ 2 w 2"/>
                  <a:gd name="T1" fmla="*/ 0 h 2"/>
                  <a:gd name="T2" fmla="*/ 0 w 2"/>
                  <a:gd name="T3" fmla="*/ 0 h 2"/>
                  <a:gd name="T4" fmla="*/ 0 w 2"/>
                  <a:gd name="T5" fmla="*/ 2 h 2"/>
                  <a:gd name="T6" fmla="*/ 2 w 2"/>
                  <a:gd name="T7" fmla="*/ 2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0"/>
                    </a:lnTo>
                    <a:lnTo>
                      <a:pt x="0" y="2"/>
                    </a:lnTo>
                    <a:lnTo>
                      <a:pt x="2"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173"/>
              <p:cNvSpPr>
                <a:spLocks/>
              </p:cNvSpPr>
              <p:nvPr/>
            </p:nvSpPr>
            <p:spPr bwMode="auto">
              <a:xfrm>
                <a:off x="-3198" y="2498"/>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0"/>
                    </a:lnTo>
                    <a:lnTo>
                      <a:pt x="0" y="3"/>
                    </a:lnTo>
                    <a:lnTo>
                      <a:pt x="2" y="3"/>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174"/>
              <p:cNvSpPr>
                <a:spLocks/>
              </p:cNvSpPr>
              <p:nvPr/>
            </p:nvSpPr>
            <p:spPr bwMode="auto">
              <a:xfrm>
                <a:off x="-3201" y="2256"/>
                <a:ext cx="3" cy="3"/>
              </a:xfrm>
              <a:custGeom>
                <a:avLst/>
                <a:gdLst>
                  <a:gd name="T0" fmla="*/ 3 w 3"/>
                  <a:gd name="T1" fmla="*/ 0 h 3"/>
                  <a:gd name="T2" fmla="*/ 0 w 3"/>
                  <a:gd name="T3" fmla="*/ 0 h 3"/>
                  <a:gd name="T4" fmla="*/ 0 w 3"/>
                  <a:gd name="T5" fmla="*/ 3 h 3"/>
                  <a:gd name="T6" fmla="*/ 3 w 3"/>
                  <a:gd name="T7" fmla="*/ 3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0"/>
                    </a:moveTo>
                    <a:lnTo>
                      <a:pt x="0" y="0"/>
                    </a:lnTo>
                    <a:lnTo>
                      <a:pt x="0" y="3"/>
                    </a:lnTo>
                    <a:lnTo>
                      <a:pt x="3" y="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175"/>
              <p:cNvSpPr>
                <a:spLocks noEditPoints="1"/>
              </p:cNvSpPr>
              <p:nvPr/>
            </p:nvSpPr>
            <p:spPr bwMode="auto">
              <a:xfrm>
                <a:off x="-3161" y="1524"/>
                <a:ext cx="152" cy="732"/>
              </a:xfrm>
              <a:custGeom>
                <a:avLst/>
                <a:gdLst>
                  <a:gd name="T0" fmla="*/ 283 w 64"/>
                  <a:gd name="T1" fmla="*/ 1094 h 309"/>
                  <a:gd name="T2" fmla="*/ 271 w 64"/>
                  <a:gd name="T3" fmla="*/ 1094 h 309"/>
                  <a:gd name="T4" fmla="*/ 349 w 64"/>
                  <a:gd name="T5" fmla="*/ 1734 h 309"/>
                  <a:gd name="T6" fmla="*/ 361 w 64"/>
                  <a:gd name="T7" fmla="*/ 1734 h 309"/>
                  <a:gd name="T8" fmla="*/ 283 w 64"/>
                  <a:gd name="T9" fmla="*/ 1094 h 309"/>
                  <a:gd name="T10" fmla="*/ 164 w 64"/>
                  <a:gd name="T11" fmla="*/ 550 h 309"/>
                  <a:gd name="T12" fmla="*/ 152 w 64"/>
                  <a:gd name="T13" fmla="*/ 550 h 309"/>
                  <a:gd name="T14" fmla="*/ 271 w 64"/>
                  <a:gd name="T15" fmla="*/ 1090 h 309"/>
                  <a:gd name="T16" fmla="*/ 283 w 64"/>
                  <a:gd name="T17" fmla="*/ 1090 h 309"/>
                  <a:gd name="T18" fmla="*/ 164 w 64"/>
                  <a:gd name="T19" fmla="*/ 550 h 309"/>
                  <a:gd name="T20" fmla="*/ 12 w 64"/>
                  <a:gd name="T21" fmla="*/ 0 h 309"/>
                  <a:gd name="T22" fmla="*/ 0 w 64"/>
                  <a:gd name="T23" fmla="*/ 0 h 309"/>
                  <a:gd name="T24" fmla="*/ 12 w 64"/>
                  <a:gd name="T25" fmla="*/ 50 h 309"/>
                  <a:gd name="T26" fmla="*/ 107 w 64"/>
                  <a:gd name="T27" fmla="*/ 370 h 309"/>
                  <a:gd name="T28" fmla="*/ 119 w 64"/>
                  <a:gd name="T29" fmla="*/ 370 h 309"/>
                  <a:gd name="T30" fmla="*/ 119 w 64"/>
                  <a:gd name="T31" fmla="*/ 377 h 309"/>
                  <a:gd name="T32" fmla="*/ 107 w 64"/>
                  <a:gd name="T33" fmla="*/ 377 h 309"/>
                  <a:gd name="T34" fmla="*/ 152 w 64"/>
                  <a:gd name="T35" fmla="*/ 545 h 309"/>
                  <a:gd name="T36" fmla="*/ 164 w 64"/>
                  <a:gd name="T37" fmla="*/ 545 h 309"/>
                  <a:gd name="T38" fmla="*/ 12 w 64"/>
                  <a:gd name="T39" fmla="*/ 0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309">
                    <a:moveTo>
                      <a:pt x="50" y="195"/>
                    </a:moveTo>
                    <a:cubicBezTo>
                      <a:pt x="48" y="195"/>
                      <a:pt x="48" y="195"/>
                      <a:pt x="48" y="195"/>
                    </a:cubicBezTo>
                    <a:cubicBezTo>
                      <a:pt x="55" y="233"/>
                      <a:pt x="61" y="273"/>
                      <a:pt x="62" y="309"/>
                    </a:cubicBezTo>
                    <a:cubicBezTo>
                      <a:pt x="64" y="309"/>
                      <a:pt x="64" y="309"/>
                      <a:pt x="64" y="309"/>
                    </a:cubicBezTo>
                    <a:cubicBezTo>
                      <a:pt x="63" y="273"/>
                      <a:pt x="57" y="233"/>
                      <a:pt x="50" y="195"/>
                    </a:cubicBezTo>
                    <a:moveTo>
                      <a:pt x="29" y="98"/>
                    </a:moveTo>
                    <a:cubicBezTo>
                      <a:pt x="27" y="98"/>
                      <a:pt x="27" y="98"/>
                      <a:pt x="27" y="98"/>
                    </a:cubicBezTo>
                    <a:cubicBezTo>
                      <a:pt x="34" y="127"/>
                      <a:pt x="42" y="160"/>
                      <a:pt x="48" y="194"/>
                    </a:cubicBezTo>
                    <a:cubicBezTo>
                      <a:pt x="50" y="194"/>
                      <a:pt x="50" y="194"/>
                      <a:pt x="50" y="194"/>
                    </a:cubicBezTo>
                    <a:cubicBezTo>
                      <a:pt x="44" y="160"/>
                      <a:pt x="36" y="127"/>
                      <a:pt x="29" y="98"/>
                    </a:cubicBezTo>
                    <a:moveTo>
                      <a:pt x="2" y="0"/>
                    </a:moveTo>
                    <a:cubicBezTo>
                      <a:pt x="0" y="0"/>
                      <a:pt x="0" y="0"/>
                      <a:pt x="0" y="0"/>
                    </a:cubicBezTo>
                    <a:cubicBezTo>
                      <a:pt x="0" y="0"/>
                      <a:pt x="1" y="3"/>
                      <a:pt x="2" y="9"/>
                    </a:cubicBezTo>
                    <a:cubicBezTo>
                      <a:pt x="5" y="19"/>
                      <a:pt x="12" y="40"/>
                      <a:pt x="19" y="66"/>
                    </a:cubicBezTo>
                    <a:cubicBezTo>
                      <a:pt x="21" y="66"/>
                      <a:pt x="21" y="66"/>
                      <a:pt x="21" y="66"/>
                    </a:cubicBezTo>
                    <a:cubicBezTo>
                      <a:pt x="21" y="67"/>
                      <a:pt x="21" y="67"/>
                      <a:pt x="21" y="67"/>
                    </a:cubicBezTo>
                    <a:cubicBezTo>
                      <a:pt x="19" y="67"/>
                      <a:pt x="19" y="67"/>
                      <a:pt x="19" y="67"/>
                    </a:cubicBezTo>
                    <a:cubicBezTo>
                      <a:pt x="21" y="77"/>
                      <a:pt x="24" y="87"/>
                      <a:pt x="27" y="97"/>
                    </a:cubicBezTo>
                    <a:cubicBezTo>
                      <a:pt x="29" y="97"/>
                      <a:pt x="29" y="97"/>
                      <a:pt x="29" y="97"/>
                    </a:cubicBezTo>
                    <a:cubicBezTo>
                      <a:pt x="15" y="41"/>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176"/>
              <p:cNvSpPr>
                <a:spLocks/>
              </p:cNvSpPr>
              <p:nvPr/>
            </p:nvSpPr>
            <p:spPr bwMode="auto">
              <a:xfrm>
                <a:off x="-3097" y="1754"/>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177"/>
              <p:cNvSpPr>
                <a:spLocks/>
              </p:cNvSpPr>
              <p:nvPr/>
            </p:nvSpPr>
            <p:spPr bwMode="auto">
              <a:xfrm>
                <a:off x="-3116" y="1681"/>
                <a:ext cx="5" cy="2"/>
              </a:xfrm>
              <a:custGeom>
                <a:avLst/>
                <a:gdLst>
                  <a:gd name="T0" fmla="*/ 0 w 2"/>
                  <a:gd name="T1" fmla="*/ 0 h 1"/>
                  <a:gd name="T2" fmla="*/ 0 w 2"/>
                  <a:gd name="T3" fmla="*/ 4 h 1"/>
                  <a:gd name="T4" fmla="*/ 13 w 2"/>
                  <a:gd name="T5" fmla="*/ 4 h 1"/>
                  <a:gd name="T6" fmla="*/ 13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Line 178"/>
              <p:cNvSpPr>
                <a:spLocks noChangeShapeType="1"/>
              </p:cNvSpPr>
              <p:nvPr/>
            </p:nvSpPr>
            <p:spPr bwMode="auto">
              <a:xfrm>
                <a:off x="-3111" y="1681"/>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Line 179"/>
              <p:cNvSpPr>
                <a:spLocks noChangeShapeType="1"/>
              </p:cNvSpPr>
              <p:nvPr/>
            </p:nvSpPr>
            <p:spPr bwMode="auto">
              <a:xfrm>
                <a:off x="-3111" y="1681"/>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180"/>
              <p:cNvSpPr>
                <a:spLocks noEditPoints="1"/>
              </p:cNvSpPr>
              <p:nvPr/>
            </p:nvSpPr>
            <p:spPr bwMode="auto">
              <a:xfrm>
                <a:off x="-3014" y="2259"/>
                <a:ext cx="92" cy="1017"/>
              </a:xfrm>
              <a:custGeom>
                <a:avLst/>
                <a:gdLst>
                  <a:gd name="T0" fmla="*/ 144 w 39"/>
                  <a:gd name="T1" fmla="*/ 1927 h 429"/>
                  <a:gd name="T2" fmla="*/ 134 w 39"/>
                  <a:gd name="T3" fmla="*/ 1927 h 429"/>
                  <a:gd name="T4" fmla="*/ 205 w 39"/>
                  <a:gd name="T5" fmla="*/ 2411 h 429"/>
                  <a:gd name="T6" fmla="*/ 217 w 39"/>
                  <a:gd name="T7" fmla="*/ 2411 h 429"/>
                  <a:gd name="T8" fmla="*/ 167 w 39"/>
                  <a:gd name="T9" fmla="*/ 2124 h 429"/>
                  <a:gd name="T10" fmla="*/ 144 w 39"/>
                  <a:gd name="T11" fmla="*/ 1939 h 429"/>
                  <a:gd name="T12" fmla="*/ 144 w 39"/>
                  <a:gd name="T13" fmla="*/ 1927 h 429"/>
                  <a:gd name="T14" fmla="*/ 73 w 39"/>
                  <a:gd name="T15" fmla="*/ 1434 h 429"/>
                  <a:gd name="T16" fmla="*/ 61 w 39"/>
                  <a:gd name="T17" fmla="*/ 1434 h 429"/>
                  <a:gd name="T18" fmla="*/ 127 w 39"/>
                  <a:gd name="T19" fmla="*/ 1870 h 429"/>
                  <a:gd name="T20" fmla="*/ 127 w 39"/>
                  <a:gd name="T21" fmla="*/ 1870 h 429"/>
                  <a:gd name="T22" fmla="*/ 134 w 39"/>
                  <a:gd name="T23" fmla="*/ 1923 h 429"/>
                  <a:gd name="T24" fmla="*/ 144 w 39"/>
                  <a:gd name="T25" fmla="*/ 1923 h 429"/>
                  <a:gd name="T26" fmla="*/ 139 w 39"/>
                  <a:gd name="T27" fmla="*/ 1870 h 429"/>
                  <a:gd name="T28" fmla="*/ 139 w 39"/>
                  <a:gd name="T29" fmla="*/ 1870 h 429"/>
                  <a:gd name="T30" fmla="*/ 139 w 39"/>
                  <a:gd name="T31" fmla="*/ 1870 h 429"/>
                  <a:gd name="T32" fmla="*/ 73 w 39"/>
                  <a:gd name="T33" fmla="*/ 1434 h 429"/>
                  <a:gd name="T34" fmla="*/ 57 w 39"/>
                  <a:gd name="T35" fmla="*/ 1309 h 429"/>
                  <a:gd name="T36" fmla="*/ 45 w 39"/>
                  <a:gd name="T37" fmla="*/ 1309 h 429"/>
                  <a:gd name="T38" fmla="*/ 61 w 39"/>
                  <a:gd name="T39" fmla="*/ 1427 h 429"/>
                  <a:gd name="T40" fmla="*/ 73 w 39"/>
                  <a:gd name="T41" fmla="*/ 1427 h 429"/>
                  <a:gd name="T42" fmla="*/ 57 w 39"/>
                  <a:gd name="T43" fmla="*/ 1309 h 429"/>
                  <a:gd name="T44" fmla="*/ 21 w 39"/>
                  <a:gd name="T45" fmla="*/ 574 h 429"/>
                  <a:gd name="T46" fmla="*/ 12 w 39"/>
                  <a:gd name="T47" fmla="*/ 574 h 429"/>
                  <a:gd name="T48" fmla="*/ 12 w 39"/>
                  <a:gd name="T49" fmla="*/ 635 h 429"/>
                  <a:gd name="T50" fmla="*/ 12 w 39"/>
                  <a:gd name="T51" fmla="*/ 742 h 429"/>
                  <a:gd name="T52" fmla="*/ 45 w 39"/>
                  <a:gd name="T53" fmla="*/ 1304 h 429"/>
                  <a:gd name="T54" fmla="*/ 57 w 39"/>
                  <a:gd name="T55" fmla="*/ 1304 h 429"/>
                  <a:gd name="T56" fmla="*/ 21 w 39"/>
                  <a:gd name="T57" fmla="*/ 742 h 429"/>
                  <a:gd name="T58" fmla="*/ 21 w 39"/>
                  <a:gd name="T59" fmla="*/ 664 h 429"/>
                  <a:gd name="T60" fmla="*/ 21 w 39"/>
                  <a:gd name="T61" fmla="*/ 635 h 429"/>
                  <a:gd name="T62" fmla="*/ 21 w 39"/>
                  <a:gd name="T63" fmla="*/ 635 h 429"/>
                  <a:gd name="T64" fmla="*/ 21 w 39"/>
                  <a:gd name="T65" fmla="*/ 635 h 429"/>
                  <a:gd name="T66" fmla="*/ 21 w 39"/>
                  <a:gd name="T67" fmla="*/ 574 h 429"/>
                  <a:gd name="T68" fmla="*/ 12 w 39"/>
                  <a:gd name="T69" fmla="*/ 0 h 429"/>
                  <a:gd name="T70" fmla="*/ 0 w 39"/>
                  <a:gd name="T71" fmla="*/ 0 h 429"/>
                  <a:gd name="T72" fmla="*/ 0 w 39"/>
                  <a:gd name="T73" fmla="*/ 28 h 429"/>
                  <a:gd name="T74" fmla="*/ 0 w 39"/>
                  <a:gd name="T75" fmla="*/ 28 h 429"/>
                  <a:gd name="T76" fmla="*/ 0 w 39"/>
                  <a:gd name="T77" fmla="*/ 28 h 429"/>
                  <a:gd name="T78" fmla="*/ 0 w 39"/>
                  <a:gd name="T79" fmla="*/ 28 h 429"/>
                  <a:gd name="T80" fmla="*/ 12 w 39"/>
                  <a:gd name="T81" fmla="*/ 567 h 429"/>
                  <a:gd name="T82" fmla="*/ 21 w 39"/>
                  <a:gd name="T83" fmla="*/ 567 h 429"/>
                  <a:gd name="T84" fmla="*/ 12 w 39"/>
                  <a:gd name="T85" fmla="*/ 28 h 429"/>
                  <a:gd name="T86" fmla="*/ 12 w 39"/>
                  <a:gd name="T87" fmla="*/ 28 h 429"/>
                  <a:gd name="T88" fmla="*/ 12 w 39"/>
                  <a:gd name="T89" fmla="*/ 0 h 4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 h="429">
                    <a:moveTo>
                      <a:pt x="26" y="343"/>
                    </a:moveTo>
                    <a:cubicBezTo>
                      <a:pt x="24" y="343"/>
                      <a:pt x="24" y="343"/>
                      <a:pt x="24" y="343"/>
                    </a:cubicBezTo>
                    <a:cubicBezTo>
                      <a:pt x="26" y="358"/>
                      <a:pt x="29" y="390"/>
                      <a:pt x="37" y="429"/>
                    </a:cubicBezTo>
                    <a:cubicBezTo>
                      <a:pt x="39" y="429"/>
                      <a:pt x="39" y="429"/>
                      <a:pt x="39" y="429"/>
                    </a:cubicBezTo>
                    <a:cubicBezTo>
                      <a:pt x="35" y="410"/>
                      <a:pt x="32" y="393"/>
                      <a:pt x="30" y="378"/>
                    </a:cubicBezTo>
                    <a:cubicBezTo>
                      <a:pt x="28" y="364"/>
                      <a:pt x="27" y="353"/>
                      <a:pt x="26" y="345"/>
                    </a:cubicBezTo>
                    <a:cubicBezTo>
                      <a:pt x="26" y="344"/>
                      <a:pt x="26" y="344"/>
                      <a:pt x="26" y="343"/>
                    </a:cubicBezTo>
                    <a:moveTo>
                      <a:pt x="13" y="255"/>
                    </a:moveTo>
                    <a:cubicBezTo>
                      <a:pt x="11" y="255"/>
                      <a:pt x="11" y="255"/>
                      <a:pt x="11" y="255"/>
                    </a:cubicBezTo>
                    <a:cubicBezTo>
                      <a:pt x="14" y="279"/>
                      <a:pt x="18" y="305"/>
                      <a:pt x="23" y="333"/>
                    </a:cubicBezTo>
                    <a:cubicBezTo>
                      <a:pt x="23" y="333"/>
                      <a:pt x="23" y="333"/>
                      <a:pt x="23" y="333"/>
                    </a:cubicBezTo>
                    <a:cubicBezTo>
                      <a:pt x="23" y="334"/>
                      <a:pt x="24" y="337"/>
                      <a:pt x="24" y="342"/>
                    </a:cubicBezTo>
                    <a:cubicBezTo>
                      <a:pt x="26" y="342"/>
                      <a:pt x="26" y="342"/>
                      <a:pt x="26" y="342"/>
                    </a:cubicBezTo>
                    <a:cubicBezTo>
                      <a:pt x="25" y="336"/>
                      <a:pt x="25" y="333"/>
                      <a:pt x="25" y="333"/>
                    </a:cubicBezTo>
                    <a:cubicBezTo>
                      <a:pt x="25" y="333"/>
                      <a:pt x="25" y="333"/>
                      <a:pt x="25" y="333"/>
                    </a:cubicBezTo>
                    <a:cubicBezTo>
                      <a:pt x="25" y="333"/>
                      <a:pt x="25" y="333"/>
                      <a:pt x="25" y="333"/>
                    </a:cubicBezTo>
                    <a:cubicBezTo>
                      <a:pt x="20" y="305"/>
                      <a:pt x="16" y="279"/>
                      <a:pt x="13" y="255"/>
                    </a:cubicBezTo>
                    <a:moveTo>
                      <a:pt x="10" y="233"/>
                    </a:moveTo>
                    <a:cubicBezTo>
                      <a:pt x="8" y="233"/>
                      <a:pt x="8" y="233"/>
                      <a:pt x="8" y="233"/>
                    </a:cubicBezTo>
                    <a:cubicBezTo>
                      <a:pt x="9" y="240"/>
                      <a:pt x="10" y="247"/>
                      <a:pt x="11" y="254"/>
                    </a:cubicBezTo>
                    <a:cubicBezTo>
                      <a:pt x="13" y="254"/>
                      <a:pt x="13" y="254"/>
                      <a:pt x="13" y="254"/>
                    </a:cubicBezTo>
                    <a:cubicBezTo>
                      <a:pt x="12" y="247"/>
                      <a:pt x="11" y="240"/>
                      <a:pt x="10" y="233"/>
                    </a:cubicBezTo>
                    <a:moveTo>
                      <a:pt x="4" y="102"/>
                    </a:moveTo>
                    <a:cubicBezTo>
                      <a:pt x="2" y="102"/>
                      <a:pt x="2" y="102"/>
                      <a:pt x="2" y="102"/>
                    </a:cubicBezTo>
                    <a:cubicBezTo>
                      <a:pt x="2" y="105"/>
                      <a:pt x="2" y="109"/>
                      <a:pt x="2" y="113"/>
                    </a:cubicBezTo>
                    <a:cubicBezTo>
                      <a:pt x="2" y="113"/>
                      <a:pt x="2" y="120"/>
                      <a:pt x="2" y="132"/>
                    </a:cubicBezTo>
                    <a:cubicBezTo>
                      <a:pt x="2" y="152"/>
                      <a:pt x="3" y="186"/>
                      <a:pt x="8" y="232"/>
                    </a:cubicBezTo>
                    <a:cubicBezTo>
                      <a:pt x="10" y="232"/>
                      <a:pt x="10" y="232"/>
                      <a:pt x="10" y="232"/>
                    </a:cubicBezTo>
                    <a:cubicBezTo>
                      <a:pt x="5" y="186"/>
                      <a:pt x="4" y="152"/>
                      <a:pt x="4" y="132"/>
                    </a:cubicBezTo>
                    <a:cubicBezTo>
                      <a:pt x="4" y="126"/>
                      <a:pt x="4" y="121"/>
                      <a:pt x="4" y="118"/>
                    </a:cubicBezTo>
                    <a:cubicBezTo>
                      <a:pt x="4" y="115"/>
                      <a:pt x="4" y="113"/>
                      <a:pt x="4" y="113"/>
                    </a:cubicBezTo>
                    <a:cubicBezTo>
                      <a:pt x="4" y="113"/>
                      <a:pt x="4" y="113"/>
                      <a:pt x="4" y="113"/>
                    </a:cubicBezTo>
                    <a:cubicBezTo>
                      <a:pt x="4" y="113"/>
                      <a:pt x="4" y="113"/>
                      <a:pt x="4" y="113"/>
                    </a:cubicBezTo>
                    <a:cubicBezTo>
                      <a:pt x="4" y="109"/>
                      <a:pt x="4" y="106"/>
                      <a:pt x="4" y="102"/>
                    </a:cubicBezTo>
                    <a:moveTo>
                      <a:pt x="2" y="0"/>
                    </a:moveTo>
                    <a:cubicBezTo>
                      <a:pt x="0" y="0"/>
                      <a:pt x="0" y="0"/>
                      <a:pt x="0" y="0"/>
                    </a:cubicBezTo>
                    <a:cubicBezTo>
                      <a:pt x="0" y="1"/>
                      <a:pt x="0" y="3"/>
                      <a:pt x="0" y="5"/>
                    </a:cubicBezTo>
                    <a:cubicBezTo>
                      <a:pt x="0" y="5"/>
                      <a:pt x="0" y="5"/>
                      <a:pt x="0" y="5"/>
                    </a:cubicBezTo>
                    <a:cubicBezTo>
                      <a:pt x="0" y="5"/>
                      <a:pt x="0" y="5"/>
                      <a:pt x="0" y="5"/>
                    </a:cubicBezTo>
                    <a:cubicBezTo>
                      <a:pt x="0" y="5"/>
                      <a:pt x="0" y="5"/>
                      <a:pt x="0" y="5"/>
                    </a:cubicBezTo>
                    <a:cubicBezTo>
                      <a:pt x="0" y="6"/>
                      <a:pt x="1" y="19"/>
                      <a:pt x="2" y="101"/>
                    </a:cubicBezTo>
                    <a:cubicBezTo>
                      <a:pt x="4" y="101"/>
                      <a:pt x="4" y="101"/>
                      <a:pt x="4" y="101"/>
                    </a:cubicBezTo>
                    <a:cubicBezTo>
                      <a:pt x="3" y="13"/>
                      <a:pt x="2" y="5"/>
                      <a:pt x="2" y="5"/>
                    </a:cubicBezTo>
                    <a:cubicBezTo>
                      <a:pt x="2" y="5"/>
                      <a:pt x="2" y="5"/>
                      <a:pt x="2" y="5"/>
                    </a:cubicBezTo>
                    <a:cubicBezTo>
                      <a:pt x="2" y="3"/>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181"/>
              <p:cNvSpPr>
                <a:spLocks/>
              </p:cNvSpPr>
              <p:nvPr/>
            </p:nvSpPr>
            <p:spPr bwMode="auto">
              <a:xfrm>
                <a:off x="-2957" y="3069"/>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182"/>
              <p:cNvSpPr>
                <a:spLocks/>
              </p:cNvSpPr>
              <p:nvPr/>
            </p:nvSpPr>
            <p:spPr bwMode="auto">
              <a:xfrm>
                <a:off x="-2988" y="2861"/>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183"/>
              <p:cNvSpPr>
                <a:spLocks/>
              </p:cNvSpPr>
              <p:nvPr/>
            </p:nvSpPr>
            <p:spPr bwMode="auto">
              <a:xfrm>
                <a:off x="-2926" y="3278"/>
                <a:ext cx="23" cy="76"/>
              </a:xfrm>
              <a:custGeom>
                <a:avLst/>
                <a:gdLst>
                  <a:gd name="T0" fmla="*/ 12 w 10"/>
                  <a:gd name="T1" fmla="*/ 0 h 32"/>
                  <a:gd name="T2" fmla="*/ 0 w 10"/>
                  <a:gd name="T3" fmla="*/ 0 h 32"/>
                  <a:gd name="T4" fmla="*/ 41 w 10"/>
                  <a:gd name="T5" fmla="*/ 181 h 32"/>
                  <a:gd name="T6" fmla="*/ 53 w 10"/>
                  <a:gd name="T7" fmla="*/ 181 h 32"/>
                  <a:gd name="T8" fmla="*/ 12 w 1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2">
                    <a:moveTo>
                      <a:pt x="2" y="0"/>
                    </a:moveTo>
                    <a:cubicBezTo>
                      <a:pt x="0" y="0"/>
                      <a:pt x="0" y="0"/>
                      <a:pt x="0" y="0"/>
                    </a:cubicBezTo>
                    <a:cubicBezTo>
                      <a:pt x="2" y="10"/>
                      <a:pt x="5" y="21"/>
                      <a:pt x="8" y="32"/>
                    </a:cubicBezTo>
                    <a:cubicBezTo>
                      <a:pt x="10" y="32"/>
                      <a:pt x="10" y="32"/>
                      <a:pt x="10" y="32"/>
                    </a:cubicBezTo>
                    <a:cubicBezTo>
                      <a:pt x="7" y="21"/>
                      <a:pt x="5" y="1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84"/>
              <p:cNvSpPr>
                <a:spLocks/>
              </p:cNvSpPr>
              <p:nvPr/>
            </p:nvSpPr>
            <p:spPr bwMode="auto">
              <a:xfrm>
                <a:off x="-2995" y="2809"/>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85"/>
              <p:cNvSpPr>
                <a:spLocks/>
              </p:cNvSpPr>
              <p:nvPr/>
            </p:nvSpPr>
            <p:spPr bwMode="auto">
              <a:xfrm>
                <a:off x="-2926" y="3276"/>
                <a:ext cx="4" cy="2"/>
              </a:xfrm>
              <a:custGeom>
                <a:avLst/>
                <a:gdLst>
                  <a:gd name="T0" fmla="*/ 8 w 2"/>
                  <a:gd name="T1" fmla="*/ 0 h 1"/>
                  <a:gd name="T2" fmla="*/ 0 w 2"/>
                  <a:gd name="T3" fmla="*/ 0 h 1"/>
                  <a:gd name="T4" fmla="*/ 0 w 2"/>
                  <a:gd name="T5" fmla="*/ 4 h 1"/>
                  <a:gd name="T6" fmla="*/ 8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86"/>
              <p:cNvSpPr>
                <a:spLocks/>
              </p:cNvSpPr>
              <p:nvPr/>
            </p:nvSpPr>
            <p:spPr bwMode="auto">
              <a:xfrm>
                <a:off x="-2907" y="3356"/>
                <a:ext cx="19" cy="57"/>
              </a:xfrm>
              <a:custGeom>
                <a:avLst/>
                <a:gdLst>
                  <a:gd name="T0" fmla="*/ 12 w 8"/>
                  <a:gd name="T1" fmla="*/ 0 h 24"/>
                  <a:gd name="T2" fmla="*/ 0 w 8"/>
                  <a:gd name="T3" fmla="*/ 0 h 24"/>
                  <a:gd name="T4" fmla="*/ 33 w 8"/>
                  <a:gd name="T5" fmla="*/ 135 h 24"/>
                  <a:gd name="T6" fmla="*/ 45 w 8"/>
                  <a:gd name="T7" fmla="*/ 135 h 24"/>
                  <a:gd name="T8" fmla="*/ 12 w 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4">
                    <a:moveTo>
                      <a:pt x="2" y="0"/>
                    </a:moveTo>
                    <a:cubicBezTo>
                      <a:pt x="0" y="0"/>
                      <a:pt x="0" y="0"/>
                      <a:pt x="0" y="0"/>
                    </a:cubicBezTo>
                    <a:cubicBezTo>
                      <a:pt x="2" y="8"/>
                      <a:pt x="4" y="16"/>
                      <a:pt x="6" y="24"/>
                    </a:cubicBezTo>
                    <a:cubicBezTo>
                      <a:pt x="8" y="24"/>
                      <a:pt x="8" y="24"/>
                      <a:pt x="8" y="24"/>
                    </a:cubicBezTo>
                    <a:cubicBezTo>
                      <a:pt x="6" y="16"/>
                      <a:pt x="4" y="8"/>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187"/>
              <p:cNvSpPr>
                <a:spLocks/>
              </p:cNvSpPr>
              <p:nvPr/>
            </p:nvSpPr>
            <p:spPr bwMode="auto">
              <a:xfrm>
                <a:off x="-2907" y="3354"/>
                <a:ext cx="4" cy="2"/>
              </a:xfrm>
              <a:custGeom>
                <a:avLst/>
                <a:gdLst>
                  <a:gd name="T0" fmla="*/ 8 w 2"/>
                  <a:gd name="T1" fmla="*/ 0 h 1"/>
                  <a:gd name="T2" fmla="*/ 0 w 2"/>
                  <a:gd name="T3" fmla="*/ 0 h 1"/>
                  <a:gd name="T4" fmla="*/ 0 w 2"/>
                  <a:gd name="T5" fmla="*/ 4 h 1"/>
                  <a:gd name="T6" fmla="*/ 8 w 2"/>
                  <a:gd name="T7" fmla="*/ 4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188"/>
              <p:cNvSpPr>
                <a:spLocks/>
              </p:cNvSpPr>
              <p:nvPr/>
            </p:nvSpPr>
            <p:spPr bwMode="auto">
              <a:xfrm>
                <a:off x="-3009"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89"/>
              <p:cNvSpPr>
                <a:spLocks/>
              </p:cNvSpPr>
              <p:nvPr/>
            </p:nvSpPr>
            <p:spPr bwMode="auto">
              <a:xfrm>
                <a:off x="-3014" y="2256"/>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90"/>
              <p:cNvSpPr>
                <a:spLocks/>
              </p:cNvSpPr>
              <p:nvPr/>
            </p:nvSpPr>
            <p:spPr bwMode="auto">
              <a:xfrm>
                <a:off x="-2903" y="1986"/>
                <a:ext cx="83" cy="270"/>
              </a:xfrm>
              <a:custGeom>
                <a:avLst/>
                <a:gdLst>
                  <a:gd name="T0" fmla="*/ 12 w 35"/>
                  <a:gd name="T1" fmla="*/ 0 h 114"/>
                  <a:gd name="T2" fmla="*/ 0 w 35"/>
                  <a:gd name="T3" fmla="*/ 0 h 114"/>
                  <a:gd name="T4" fmla="*/ 0 w 35"/>
                  <a:gd name="T5" fmla="*/ 28 h 114"/>
                  <a:gd name="T6" fmla="*/ 5 w 35"/>
                  <a:gd name="T7" fmla="*/ 28 h 114"/>
                  <a:gd name="T8" fmla="*/ 5 w 35"/>
                  <a:gd name="T9" fmla="*/ 28 h 114"/>
                  <a:gd name="T10" fmla="*/ 12 w 35"/>
                  <a:gd name="T11" fmla="*/ 45 h 114"/>
                  <a:gd name="T12" fmla="*/ 185 w 35"/>
                  <a:gd name="T13" fmla="*/ 639 h 114"/>
                  <a:gd name="T14" fmla="*/ 197 w 35"/>
                  <a:gd name="T15" fmla="*/ 639 h 114"/>
                  <a:gd name="T16" fmla="*/ 180 w 35"/>
                  <a:gd name="T17" fmla="*/ 566 h 114"/>
                  <a:gd name="T18" fmla="*/ 168 w 35"/>
                  <a:gd name="T19" fmla="*/ 566 h 114"/>
                  <a:gd name="T20" fmla="*/ 168 w 35"/>
                  <a:gd name="T21" fmla="*/ 561 h 114"/>
                  <a:gd name="T22" fmla="*/ 180 w 35"/>
                  <a:gd name="T23" fmla="*/ 561 h 114"/>
                  <a:gd name="T24" fmla="*/ 12 w 35"/>
                  <a:gd name="T25" fmla="*/ 21 h 114"/>
                  <a:gd name="T26" fmla="*/ 12 w 35"/>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114">
                    <a:moveTo>
                      <a:pt x="2" y="0"/>
                    </a:moveTo>
                    <a:cubicBezTo>
                      <a:pt x="0" y="0"/>
                      <a:pt x="0" y="0"/>
                      <a:pt x="0" y="0"/>
                    </a:cubicBezTo>
                    <a:cubicBezTo>
                      <a:pt x="0" y="1"/>
                      <a:pt x="0" y="3"/>
                      <a:pt x="0" y="5"/>
                    </a:cubicBezTo>
                    <a:cubicBezTo>
                      <a:pt x="1" y="5"/>
                      <a:pt x="1" y="5"/>
                      <a:pt x="1" y="5"/>
                    </a:cubicBezTo>
                    <a:cubicBezTo>
                      <a:pt x="1" y="5"/>
                      <a:pt x="1" y="5"/>
                      <a:pt x="1" y="5"/>
                    </a:cubicBezTo>
                    <a:cubicBezTo>
                      <a:pt x="1" y="5"/>
                      <a:pt x="1" y="6"/>
                      <a:pt x="2" y="8"/>
                    </a:cubicBezTo>
                    <a:cubicBezTo>
                      <a:pt x="7" y="20"/>
                      <a:pt x="23" y="60"/>
                      <a:pt x="33" y="114"/>
                    </a:cubicBezTo>
                    <a:cubicBezTo>
                      <a:pt x="35" y="114"/>
                      <a:pt x="35" y="114"/>
                      <a:pt x="35" y="114"/>
                    </a:cubicBezTo>
                    <a:cubicBezTo>
                      <a:pt x="34" y="109"/>
                      <a:pt x="33" y="105"/>
                      <a:pt x="32" y="101"/>
                    </a:cubicBezTo>
                    <a:cubicBezTo>
                      <a:pt x="30" y="101"/>
                      <a:pt x="30" y="101"/>
                      <a:pt x="30" y="101"/>
                    </a:cubicBezTo>
                    <a:cubicBezTo>
                      <a:pt x="30" y="100"/>
                      <a:pt x="30" y="100"/>
                      <a:pt x="30" y="100"/>
                    </a:cubicBezTo>
                    <a:cubicBezTo>
                      <a:pt x="32" y="100"/>
                      <a:pt x="32" y="100"/>
                      <a:pt x="32" y="100"/>
                    </a:cubicBezTo>
                    <a:cubicBezTo>
                      <a:pt x="20" y="45"/>
                      <a:pt x="3" y="7"/>
                      <a:pt x="2" y="4"/>
                    </a:cubicBezTo>
                    <a:cubicBezTo>
                      <a:pt x="2" y="3"/>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191"/>
              <p:cNvSpPr>
                <a:spLocks/>
              </p:cNvSpPr>
              <p:nvPr/>
            </p:nvSpPr>
            <p:spPr bwMode="auto">
              <a:xfrm>
                <a:off x="-2832" y="2223"/>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92"/>
              <p:cNvSpPr>
                <a:spLocks noEditPoints="1"/>
              </p:cNvSpPr>
              <p:nvPr/>
            </p:nvSpPr>
            <p:spPr bwMode="auto">
              <a:xfrm>
                <a:off x="-3113" y="1522"/>
                <a:ext cx="215" cy="462"/>
              </a:xfrm>
              <a:custGeom>
                <a:avLst/>
                <a:gdLst>
                  <a:gd name="T0" fmla="*/ 373 w 91"/>
                  <a:gd name="T1" fmla="*/ 557 h 195"/>
                  <a:gd name="T2" fmla="*/ 364 w 91"/>
                  <a:gd name="T3" fmla="*/ 557 h 195"/>
                  <a:gd name="T4" fmla="*/ 496 w 91"/>
                  <a:gd name="T5" fmla="*/ 1095 h 195"/>
                  <a:gd name="T6" fmla="*/ 508 w 91"/>
                  <a:gd name="T7" fmla="*/ 1095 h 195"/>
                  <a:gd name="T8" fmla="*/ 373 w 91"/>
                  <a:gd name="T9" fmla="*/ 557 h 195"/>
                  <a:gd name="T10" fmla="*/ 295 w 91"/>
                  <a:gd name="T11" fmla="*/ 381 h 195"/>
                  <a:gd name="T12" fmla="*/ 295 w 91"/>
                  <a:gd name="T13" fmla="*/ 381 h 195"/>
                  <a:gd name="T14" fmla="*/ 284 w 91"/>
                  <a:gd name="T15" fmla="*/ 381 h 195"/>
                  <a:gd name="T16" fmla="*/ 357 w 91"/>
                  <a:gd name="T17" fmla="*/ 550 h 195"/>
                  <a:gd name="T18" fmla="*/ 369 w 91"/>
                  <a:gd name="T19" fmla="*/ 550 h 195"/>
                  <a:gd name="T20" fmla="*/ 295 w 91"/>
                  <a:gd name="T21" fmla="*/ 381 h 195"/>
                  <a:gd name="T22" fmla="*/ 12 w 91"/>
                  <a:gd name="T23" fmla="*/ 0 h 195"/>
                  <a:gd name="T24" fmla="*/ 5 w 91"/>
                  <a:gd name="T25" fmla="*/ 0 h 195"/>
                  <a:gd name="T26" fmla="*/ 0 w 91"/>
                  <a:gd name="T27" fmla="*/ 5 h 195"/>
                  <a:gd name="T28" fmla="*/ 5 w 91"/>
                  <a:gd name="T29" fmla="*/ 12 h 195"/>
                  <a:gd name="T30" fmla="*/ 279 w 91"/>
                  <a:gd name="T31" fmla="*/ 377 h 195"/>
                  <a:gd name="T32" fmla="*/ 291 w 91"/>
                  <a:gd name="T33" fmla="*/ 377 h 195"/>
                  <a:gd name="T34" fmla="*/ 12 w 91"/>
                  <a:gd name="T35" fmla="*/ 0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95">
                    <a:moveTo>
                      <a:pt x="67" y="99"/>
                    </a:moveTo>
                    <a:cubicBezTo>
                      <a:pt x="65" y="99"/>
                      <a:pt x="65" y="99"/>
                      <a:pt x="65" y="99"/>
                    </a:cubicBezTo>
                    <a:cubicBezTo>
                      <a:pt x="75" y="125"/>
                      <a:pt x="84" y="157"/>
                      <a:pt x="89" y="195"/>
                    </a:cubicBezTo>
                    <a:cubicBezTo>
                      <a:pt x="91" y="195"/>
                      <a:pt x="91" y="195"/>
                      <a:pt x="91" y="195"/>
                    </a:cubicBezTo>
                    <a:cubicBezTo>
                      <a:pt x="86" y="157"/>
                      <a:pt x="77" y="125"/>
                      <a:pt x="67" y="99"/>
                    </a:cubicBezTo>
                    <a:moveTo>
                      <a:pt x="53" y="68"/>
                    </a:moveTo>
                    <a:cubicBezTo>
                      <a:pt x="53" y="68"/>
                      <a:pt x="53" y="68"/>
                      <a:pt x="53" y="68"/>
                    </a:cubicBezTo>
                    <a:cubicBezTo>
                      <a:pt x="51" y="68"/>
                      <a:pt x="51" y="68"/>
                      <a:pt x="51" y="68"/>
                    </a:cubicBezTo>
                    <a:cubicBezTo>
                      <a:pt x="55" y="77"/>
                      <a:pt x="60" y="87"/>
                      <a:pt x="64" y="98"/>
                    </a:cubicBezTo>
                    <a:cubicBezTo>
                      <a:pt x="66" y="98"/>
                      <a:pt x="66" y="98"/>
                      <a:pt x="66" y="98"/>
                    </a:cubicBezTo>
                    <a:cubicBezTo>
                      <a:pt x="62" y="87"/>
                      <a:pt x="57" y="77"/>
                      <a:pt x="53" y="68"/>
                    </a:cubicBezTo>
                    <a:moveTo>
                      <a:pt x="2" y="0"/>
                    </a:moveTo>
                    <a:cubicBezTo>
                      <a:pt x="1" y="0"/>
                      <a:pt x="1" y="0"/>
                      <a:pt x="1" y="0"/>
                    </a:cubicBezTo>
                    <a:cubicBezTo>
                      <a:pt x="0" y="1"/>
                      <a:pt x="0" y="1"/>
                      <a:pt x="0" y="1"/>
                    </a:cubicBezTo>
                    <a:cubicBezTo>
                      <a:pt x="1" y="2"/>
                      <a:pt x="1" y="2"/>
                      <a:pt x="1" y="2"/>
                    </a:cubicBezTo>
                    <a:cubicBezTo>
                      <a:pt x="6" y="6"/>
                      <a:pt x="28" y="26"/>
                      <a:pt x="50" y="67"/>
                    </a:cubicBezTo>
                    <a:cubicBezTo>
                      <a:pt x="52" y="67"/>
                      <a:pt x="52" y="67"/>
                      <a:pt x="52" y="67"/>
                    </a:cubicBezTo>
                    <a:cubicBezTo>
                      <a:pt x="30" y="24"/>
                      <a:pt x="6" y="3"/>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93"/>
              <p:cNvSpPr>
                <a:spLocks/>
              </p:cNvSpPr>
              <p:nvPr/>
            </p:nvSpPr>
            <p:spPr bwMode="auto">
              <a:xfrm>
                <a:off x="-2962" y="1754"/>
                <a:ext cx="7" cy="2"/>
              </a:xfrm>
              <a:custGeom>
                <a:avLst/>
                <a:gdLst>
                  <a:gd name="T0" fmla="*/ 12 w 3"/>
                  <a:gd name="T1" fmla="*/ 0 h 1"/>
                  <a:gd name="T2" fmla="*/ 0 w 3"/>
                  <a:gd name="T3" fmla="*/ 0 h 1"/>
                  <a:gd name="T4" fmla="*/ 5 w 3"/>
                  <a:gd name="T5" fmla="*/ 4 h 1"/>
                  <a:gd name="T6" fmla="*/ 16 w 3"/>
                  <a:gd name="T7" fmla="*/ 4 h 1"/>
                  <a:gd name="T8" fmla="*/ 12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1"/>
                      <a:pt x="1" y="1"/>
                    </a:cubicBezTo>
                    <a:cubicBezTo>
                      <a:pt x="3" y="1"/>
                      <a:pt x="3" y="1"/>
                      <a:pt x="3"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94"/>
              <p:cNvSpPr>
                <a:spLocks/>
              </p:cNvSpPr>
              <p:nvPr/>
            </p:nvSpPr>
            <p:spPr bwMode="auto">
              <a:xfrm>
                <a:off x="-2990" y="1681"/>
                <a:ext cx="2" cy="2"/>
              </a:xfrm>
              <a:custGeom>
                <a:avLst/>
                <a:gdLst>
                  <a:gd name="T0" fmla="*/ 4 w 1"/>
                  <a:gd name="T1" fmla="*/ 4 h 1"/>
                  <a:gd name="T2" fmla="*/ 0 w 1"/>
                  <a:gd name="T3" fmla="*/ 0 h 1"/>
                  <a:gd name="T4" fmla="*/ 0 60000 65536"/>
                  <a:gd name="T5" fmla="*/ 0 60000 65536"/>
                </a:gdLst>
                <a:ahLst/>
                <a:cxnLst>
                  <a:cxn ang="T4">
                    <a:pos x="T0" y="T1"/>
                  </a:cxn>
                  <a:cxn ang="T5">
                    <a:pos x="T2" y="T3"/>
                  </a:cxn>
                </a:cxnLst>
                <a:rect l="0" t="0" r="r" b="b"/>
                <a:pathLst>
                  <a:path w="1" h="1">
                    <a:moveTo>
                      <a:pt x="1" y="1"/>
                    </a:moveTo>
                    <a:cubicBezTo>
                      <a:pt x="1" y="1"/>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195"/>
              <p:cNvSpPr>
                <a:spLocks/>
              </p:cNvSpPr>
              <p:nvPr/>
            </p:nvSpPr>
            <p:spPr bwMode="auto">
              <a:xfrm>
                <a:off x="-2995" y="1681"/>
                <a:ext cx="5" cy="2"/>
              </a:xfrm>
              <a:custGeom>
                <a:avLst/>
                <a:gdLst>
                  <a:gd name="T0" fmla="*/ 13 w 2"/>
                  <a:gd name="T1" fmla="*/ 0 h 1"/>
                  <a:gd name="T2" fmla="*/ 0 w 2"/>
                  <a:gd name="T3" fmla="*/ 0 h 1"/>
                  <a:gd name="T4" fmla="*/ 8 w 2"/>
                  <a:gd name="T5" fmla="*/ 4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0" y="0"/>
                      <a:pt x="0" y="0"/>
                      <a:pt x="0" y="0"/>
                    </a:cubicBezTo>
                    <a:cubicBezTo>
                      <a:pt x="0" y="1"/>
                      <a:pt x="0"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96"/>
              <p:cNvSpPr>
                <a:spLocks noEditPoints="1"/>
              </p:cNvSpPr>
              <p:nvPr/>
            </p:nvSpPr>
            <p:spPr bwMode="auto">
              <a:xfrm>
                <a:off x="-2824" y="2259"/>
                <a:ext cx="26" cy="1017"/>
              </a:xfrm>
              <a:custGeom>
                <a:avLst/>
                <a:gdLst>
                  <a:gd name="T0" fmla="*/ 45 w 11"/>
                  <a:gd name="T1" fmla="*/ 1927 h 429"/>
                  <a:gd name="T2" fmla="*/ 33 w 11"/>
                  <a:gd name="T3" fmla="*/ 1927 h 429"/>
                  <a:gd name="T4" fmla="*/ 33 w 11"/>
                  <a:gd name="T5" fmla="*/ 2411 h 429"/>
                  <a:gd name="T6" fmla="*/ 45 w 11"/>
                  <a:gd name="T7" fmla="*/ 2411 h 429"/>
                  <a:gd name="T8" fmla="*/ 45 w 11"/>
                  <a:gd name="T9" fmla="*/ 1927 h 429"/>
                  <a:gd name="T10" fmla="*/ 61 w 11"/>
                  <a:gd name="T11" fmla="*/ 1309 h 429"/>
                  <a:gd name="T12" fmla="*/ 50 w 11"/>
                  <a:gd name="T13" fmla="*/ 1309 h 429"/>
                  <a:gd name="T14" fmla="*/ 28 w 11"/>
                  <a:gd name="T15" fmla="*/ 1870 h 429"/>
                  <a:gd name="T16" fmla="*/ 33 w 11"/>
                  <a:gd name="T17" fmla="*/ 1923 h 429"/>
                  <a:gd name="T18" fmla="*/ 45 w 11"/>
                  <a:gd name="T19" fmla="*/ 1923 h 429"/>
                  <a:gd name="T20" fmla="*/ 45 w 11"/>
                  <a:gd name="T21" fmla="*/ 1870 h 429"/>
                  <a:gd name="T22" fmla="*/ 61 w 11"/>
                  <a:gd name="T23" fmla="*/ 1309 h 429"/>
                  <a:gd name="T24" fmla="*/ 57 w 11"/>
                  <a:gd name="T25" fmla="*/ 574 h 429"/>
                  <a:gd name="T26" fmla="*/ 45 w 11"/>
                  <a:gd name="T27" fmla="*/ 574 h 429"/>
                  <a:gd name="T28" fmla="*/ 50 w 11"/>
                  <a:gd name="T29" fmla="*/ 1000 h 429"/>
                  <a:gd name="T30" fmla="*/ 50 w 11"/>
                  <a:gd name="T31" fmla="*/ 1304 h 429"/>
                  <a:gd name="T32" fmla="*/ 61 w 11"/>
                  <a:gd name="T33" fmla="*/ 1304 h 429"/>
                  <a:gd name="T34" fmla="*/ 61 w 11"/>
                  <a:gd name="T35" fmla="*/ 1000 h 429"/>
                  <a:gd name="T36" fmla="*/ 57 w 11"/>
                  <a:gd name="T37" fmla="*/ 574 h 429"/>
                  <a:gd name="T38" fmla="*/ 12 w 11"/>
                  <a:gd name="T39" fmla="*/ 0 h 429"/>
                  <a:gd name="T40" fmla="*/ 0 w 11"/>
                  <a:gd name="T41" fmla="*/ 0 h 429"/>
                  <a:gd name="T42" fmla="*/ 40 w 11"/>
                  <a:gd name="T43" fmla="*/ 337 h 429"/>
                  <a:gd name="T44" fmla="*/ 40 w 11"/>
                  <a:gd name="T45" fmla="*/ 389 h 429"/>
                  <a:gd name="T46" fmla="*/ 45 w 11"/>
                  <a:gd name="T47" fmla="*/ 567 h 429"/>
                  <a:gd name="T48" fmla="*/ 57 w 11"/>
                  <a:gd name="T49" fmla="*/ 567 h 429"/>
                  <a:gd name="T50" fmla="*/ 50 w 11"/>
                  <a:gd name="T51" fmla="*/ 337 h 429"/>
                  <a:gd name="T52" fmla="*/ 12 w 11"/>
                  <a:gd name="T53" fmla="*/ 0 h 4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 h="429">
                    <a:moveTo>
                      <a:pt x="8" y="343"/>
                    </a:moveTo>
                    <a:cubicBezTo>
                      <a:pt x="6" y="343"/>
                      <a:pt x="6" y="343"/>
                      <a:pt x="6" y="343"/>
                    </a:cubicBezTo>
                    <a:cubicBezTo>
                      <a:pt x="6" y="429"/>
                      <a:pt x="6" y="429"/>
                      <a:pt x="6" y="429"/>
                    </a:cubicBezTo>
                    <a:cubicBezTo>
                      <a:pt x="8" y="429"/>
                      <a:pt x="8" y="429"/>
                      <a:pt x="8" y="429"/>
                    </a:cubicBezTo>
                    <a:cubicBezTo>
                      <a:pt x="8" y="343"/>
                      <a:pt x="8" y="343"/>
                      <a:pt x="8" y="343"/>
                    </a:cubicBezTo>
                    <a:moveTo>
                      <a:pt x="11" y="233"/>
                    </a:moveTo>
                    <a:cubicBezTo>
                      <a:pt x="9" y="233"/>
                      <a:pt x="9" y="233"/>
                      <a:pt x="9" y="233"/>
                    </a:cubicBezTo>
                    <a:cubicBezTo>
                      <a:pt x="8" y="264"/>
                      <a:pt x="7" y="298"/>
                      <a:pt x="5" y="333"/>
                    </a:cubicBezTo>
                    <a:cubicBezTo>
                      <a:pt x="6" y="342"/>
                      <a:pt x="6" y="342"/>
                      <a:pt x="6" y="342"/>
                    </a:cubicBezTo>
                    <a:cubicBezTo>
                      <a:pt x="8" y="342"/>
                      <a:pt x="8" y="342"/>
                      <a:pt x="8" y="342"/>
                    </a:cubicBezTo>
                    <a:cubicBezTo>
                      <a:pt x="8" y="333"/>
                      <a:pt x="8" y="333"/>
                      <a:pt x="8" y="333"/>
                    </a:cubicBezTo>
                    <a:cubicBezTo>
                      <a:pt x="9" y="298"/>
                      <a:pt x="10" y="264"/>
                      <a:pt x="11" y="233"/>
                    </a:cubicBezTo>
                    <a:moveTo>
                      <a:pt x="10" y="102"/>
                    </a:moveTo>
                    <a:cubicBezTo>
                      <a:pt x="8" y="102"/>
                      <a:pt x="8" y="102"/>
                      <a:pt x="8" y="102"/>
                    </a:cubicBezTo>
                    <a:cubicBezTo>
                      <a:pt x="9" y="122"/>
                      <a:pt x="9" y="147"/>
                      <a:pt x="9" y="178"/>
                    </a:cubicBezTo>
                    <a:cubicBezTo>
                      <a:pt x="9" y="195"/>
                      <a:pt x="9" y="213"/>
                      <a:pt x="9" y="232"/>
                    </a:cubicBezTo>
                    <a:cubicBezTo>
                      <a:pt x="11" y="232"/>
                      <a:pt x="11" y="232"/>
                      <a:pt x="11" y="232"/>
                    </a:cubicBezTo>
                    <a:cubicBezTo>
                      <a:pt x="11" y="213"/>
                      <a:pt x="11" y="195"/>
                      <a:pt x="11" y="178"/>
                    </a:cubicBezTo>
                    <a:cubicBezTo>
                      <a:pt x="11" y="147"/>
                      <a:pt x="11" y="122"/>
                      <a:pt x="10" y="102"/>
                    </a:cubicBezTo>
                    <a:moveTo>
                      <a:pt x="2" y="0"/>
                    </a:moveTo>
                    <a:cubicBezTo>
                      <a:pt x="0" y="0"/>
                      <a:pt x="0" y="0"/>
                      <a:pt x="0" y="0"/>
                    </a:cubicBezTo>
                    <a:cubicBezTo>
                      <a:pt x="3" y="18"/>
                      <a:pt x="6" y="39"/>
                      <a:pt x="7" y="60"/>
                    </a:cubicBezTo>
                    <a:cubicBezTo>
                      <a:pt x="7" y="60"/>
                      <a:pt x="7" y="63"/>
                      <a:pt x="7" y="69"/>
                    </a:cubicBezTo>
                    <a:cubicBezTo>
                      <a:pt x="8" y="76"/>
                      <a:pt x="8" y="87"/>
                      <a:pt x="8" y="101"/>
                    </a:cubicBezTo>
                    <a:cubicBezTo>
                      <a:pt x="10" y="101"/>
                      <a:pt x="10" y="101"/>
                      <a:pt x="10" y="101"/>
                    </a:cubicBezTo>
                    <a:cubicBezTo>
                      <a:pt x="10" y="75"/>
                      <a:pt x="9" y="60"/>
                      <a:pt x="9" y="60"/>
                    </a:cubicBezTo>
                    <a:cubicBezTo>
                      <a:pt x="8" y="39"/>
                      <a:pt x="5" y="18"/>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197"/>
              <p:cNvSpPr>
                <a:spLocks/>
              </p:cNvSpPr>
              <p:nvPr/>
            </p:nvSpPr>
            <p:spPr bwMode="auto">
              <a:xfrm>
                <a:off x="-2810" y="3069"/>
                <a:ext cx="4" cy="3"/>
              </a:xfrm>
              <a:custGeom>
                <a:avLst/>
                <a:gdLst>
                  <a:gd name="T0" fmla="*/ 4 w 4"/>
                  <a:gd name="T1" fmla="*/ 0 h 3"/>
                  <a:gd name="T2" fmla="*/ 0 w 4"/>
                  <a:gd name="T3" fmla="*/ 0 h 3"/>
                  <a:gd name="T4" fmla="*/ 0 w 4"/>
                  <a:gd name="T5" fmla="*/ 3 h 3"/>
                  <a:gd name="T6" fmla="*/ 4 w 4"/>
                  <a:gd name="T7" fmla="*/ 3 h 3"/>
                  <a:gd name="T8" fmla="*/ 4 w 4"/>
                  <a:gd name="T9" fmla="*/ 0 h 3"/>
                  <a:gd name="T10" fmla="*/ 4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0"/>
                    </a:moveTo>
                    <a:lnTo>
                      <a:pt x="0" y="0"/>
                    </a:lnTo>
                    <a:lnTo>
                      <a:pt x="0" y="3"/>
                    </a:lnTo>
                    <a:lnTo>
                      <a:pt x="4" y="3"/>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98"/>
              <p:cNvSpPr>
                <a:spLocks/>
              </p:cNvSpPr>
              <p:nvPr/>
            </p:nvSpPr>
            <p:spPr bwMode="auto">
              <a:xfrm>
                <a:off x="-2810" y="3278"/>
                <a:ext cx="4" cy="76"/>
              </a:xfrm>
              <a:custGeom>
                <a:avLst/>
                <a:gdLst>
                  <a:gd name="T0" fmla="*/ 4 w 4"/>
                  <a:gd name="T1" fmla="*/ 0 h 76"/>
                  <a:gd name="T2" fmla="*/ 0 w 4"/>
                  <a:gd name="T3" fmla="*/ 0 h 76"/>
                  <a:gd name="T4" fmla="*/ 0 w 4"/>
                  <a:gd name="T5" fmla="*/ 76 h 76"/>
                  <a:gd name="T6" fmla="*/ 4 w 4"/>
                  <a:gd name="T7" fmla="*/ 76 h 76"/>
                  <a:gd name="T8" fmla="*/ 4 w 4"/>
                  <a:gd name="T9" fmla="*/ 0 h 76"/>
                  <a:gd name="T10" fmla="*/ 4 w 4"/>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6">
                    <a:moveTo>
                      <a:pt x="4" y="0"/>
                    </a:moveTo>
                    <a:lnTo>
                      <a:pt x="0" y="0"/>
                    </a:lnTo>
                    <a:lnTo>
                      <a:pt x="0" y="76"/>
                    </a:lnTo>
                    <a:lnTo>
                      <a:pt x="4" y="7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199"/>
              <p:cNvSpPr>
                <a:spLocks/>
              </p:cNvSpPr>
              <p:nvPr/>
            </p:nvSpPr>
            <p:spPr bwMode="auto">
              <a:xfrm>
                <a:off x="-2803" y="2809"/>
                <a:ext cx="5" cy="2"/>
              </a:xfrm>
              <a:custGeom>
                <a:avLst/>
                <a:gdLst>
                  <a:gd name="T0" fmla="*/ 13 w 2"/>
                  <a:gd name="T1" fmla="*/ 0 h 1"/>
                  <a:gd name="T2" fmla="*/ 0 w 2"/>
                  <a:gd name="T3" fmla="*/ 0 h 1"/>
                  <a:gd name="T4" fmla="*/ 0 w 2"/>
                  <a:gd name="T5" fmla="*/ 4 h 1"/>
                  <a:gd name="T6" fmla="*/ 13 w 2"/>
                  <a:gd name="T7" fmla="*/ 4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200"/>
              <p:cNvSpPr>
                <a:spLocks/>
              </p:cNvSpPr>
              <p:nvPr/>
            </p:nvSpPr>
            <p:spPr bwMode="auto">
              <a:xfrm>
                <a:off x="-2810" y="3276"/>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201"/>
              <p:cNvSpPr>
                <a:spLocks/>
              </p:cNvSpPr>
              <p:nvPr/>
            </p:nvSpPr>
            <p:spPr bwMode="auto">
              <a:xfrm>
                <a:off x="-2810" y="3356"/>
                <a:ext cx="4" cy="71"/>
              </a:xfrm>
              <a:custGeom>
                <a:avLst/>
                <a:gdLst>
                  <a:gd name="T0" fmla="*/ 4 w 4"/>
                  <a:gd name="T1" fmla="*/ 0 h 71"/>
                  <a:gd name="T2" fmla="*/ 0 w 4"/>
                  <a:gd name="T3" fmla="*/ 0 h 71"/>
                  <a:gd name="T4" fmla="*/ 0 w 4"/>
                  <a:gd name="T5" fmla="*/ 71 h 71"/>
                  <a:gd name="T6" fmla="*/ 4 w 4"/>
                  <a:gd name="T7" fmla="*/ 71 h 71"/>
                  <a:gd name="T8" fmla="*/ 4 w 4"/>
                  <a:gd name="T9" fmla="*/ 0 h 71"/>
                  <a:gd name="T10" fmla="*/ 4 w 4"/>
                  <a:gd name="T11" fmla="*/ 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1">
                    <a:moveTo>
                      <a:pt x="4" y="0"/>
                    </a:moveTo>
                    <a:lnTo>
                      <a:pt x="0" y="0"/>
                    </a:lnTo>
                    <a:lnTo>
                      <a:pt x="0" y="71"/>
                    </a:lnTo>
                    <a:lnTo>
                      <a:pt x="4" y="7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202"/>
              <p:cNvSpPr>
                <a:spLocks/>
              </p:cNvSpPr>
              <p:nvPr/>
            </p:nvSpPr>
            <p:spPr bwMode="auto">
              <a:xfrm>
                <a:off x="-2810" y="3354"/>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203"/>
              <p:cNvSpPr>
                <a:spLocks/>
              </p:cNvSpPr>
              <p:nvPr/>
            </p:nvSpPr>
            <p:spPr bwMode="auto">
              <a:xfrm>
                <a:off x="-2806" y="2498"/>
                <a:ext cx="5" cy="3"/>
              </a:xfrm>
              <a:custGeom>
                <a:avLst/>
                <a:gdLst>
                  <a:gd name="T0" fmla="*/ 13 w 2"/>
                  <a:gd name="T1" fmla="*/ 0 h 1"/>
                  <a:gd name="T2" fmla="*/ 0 w 2"/>
                  <a:gd name="T3" fmla="*/ 0 h 1"/>
                  <a:gd name="T4" fmla="*/ 0 w 2"/>
                  <a:gd name="T5" fmla="*/ 9 h 1"/>
                  <a:gd name="T6" fmla="*/ 13 w 2"/>
                  <a:gd name="T7" fmla="*/ 9 h 1"/>
                  <a:gd name="T8" fmla="*/ 13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204"/>
              <p:cNvSpPr>
                <a:spLocks/>
              </p:cNvSpPr>
              <p:nvPr/>
            </p:nvSpPr>
            <p:spPr bwMode="auto">
              <a:xfrm>
                <a:off x="-2824" y="2256"/>
                <a:ext cx="4" cy="3"/>
              </a:xfrm>
              <a:custGeom>
                <a:avLst/>
                <a:gdLst>
                  <a:gd name="T0" fmla="*/ 8 w 2"/>
                  <a:gd name="T1" fmla="*/ 0 h 1"/>
                  <a:gd name="T2" fmla="*/ 0 w 2"/>
                  <a:gd name="T3" fmla="*/ 0 h 1"/>
                  <a:gd name="T4" fmla="*/ 0 w 2"/>
                  <a:gd name="T5" fmla="*/ 9 h 1"/>
                  <a:gd name="T6" fmla="*/ 8 w 2"/>
                  <a:gd name="T7" fmla="*/ 9 h 1"/>
                  <a:gd name="T8" fmla="*/ 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 name="Freeform 206"/>
            <p:cNvSpPr>
              <a:spLocks/>
            </p:cNvSpPr>
            <p:nvPr/>
          </p:nvSpPr>
          <p:spPr bwMode="auto">
            <a:xfrm>
              <a:off x="-4870450" y="2416176"/>
              <a:ext cx="349250" cy="368300"/>
            </a:xfrm>
            <a:custGeom>
              <a:avLst/>
              <a:gdLst>
                <a:gd name="T0" fmla="*/ 0 w 93"/>
                <a:gd name="T1" fmla="*/ 0 h 98"/>
                <a:gd name="T2" fmla="*/ 0 w 93"/>
                <a:gd name="T3" fmla="*/ 14123178 h 98"/>
                <a:gd name="T4" fmla="*/ 14101438 w 93"/>
                <a:gd name="T5" fmla="*/ 28246355 h 98"/>
                <a:gd name="T6" fmla="*/ 1283358556 w 93"/>
                <a:gd name="T7" fmla="*/ 1384131531 h 98"/>
                <a:gd name="T8" fmla="*/ 1311565188 w 93"/>
                <a:gd name="T9" fmla="*/ 1384131531 h 98"/>
                <a:gd name="T10" fmla="*/ 1001303505 w 93"/>
                <a:gd name="T11" fmla="*/ 960417413 h 98"/>
                <a:gd name="T12" fmla="*/ 987198312 w 93"/>
                <a:gd name="T13" fmla="*/ 960417413 h 98"/>
                <a:gd name="T14" fmla="*/ 987198312 w 93"/>
                <a:gd name="T15" fmla="*/ 960417413 h 98"/>
                <a:gd name="T16" fmla="*/ 0 w 93"/>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98">
                  <a:moveTo>
                    <a:pt x="0" y="0"/>
                  </a:moveTo>
                  <a:cubicBezTo>
                    <a:pt x="0" y="1"/>
                    <a:pt x="0" y="1"/>
                    <a:pt x="0" y="1"/>
                  </a:cubicBezTo>
                  <a:cubicBezTo>
                    <a:pt x="0" y="1"/>
                    <a:pt x="0" y="2"/>
                    <a:pt x="1" y="2"/>
                  </a:cubicBezTo>
                  <a:cubicBezTo>
                    <a:pt x="9" y="6"/>
                    <a:pt x="41" y="26"/>
                    <a:pt x="91" y="98"/>
                  </a:cubicBezTo>
                  <a:cubicBezTo>
                    <a:pt x="93" y="98"/>
                    <a:pt x="93" y="98"/>
                    <a:pt x="93" y="98"/>
                  </a:cubicBezTo>
                  <a:cubicBezTo>
                    <a:pt x="85" y="87"/>
                    <a:pt x="77" y="77"/>
                    <a:pt x="71" y="68"/>
                  </a:cubicBezTo>
                  <a:cubicBezTo>
                    <a:pt x="70" y="68"/>
                    <a:pt x="70" y="68"/>
                    <a:pt x="70" y="68"/>
                  </a:cubicBezTo>
                  <a:cubicBezTo>
                    <a:pt x="70" y="68"/>
                    <a:pt x="70" y="68"/>
                    <a:pt x="70" y="68"/>
                  </a:cubicBezTo>
                  <a:cubicBezTo>
                    <a:pt x="26" y="11"/>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07"/>
            <p:cNvSpPr>
              <a:spLocks/>
            </p:cNvSpPr>
            <p:nvPr/>
          </p:nvSpPr>
          <p:spPr bwMode="auto">
            <a:xfrm>
              <a:off x="-4608514" y="2671761"/>
              <a:ext cx="4761" cy="1588"/>
            </a:xfrm>
            <a:custGeom>
              <a:avLst/>
              <a:gdLst>
                <a:gd name="T0" fmla="*/ 0 w 1"/>
                <a:gd name="T1" fmla="*/ 0 h 1588"/>
                <a:gd name="T2" fmla="*/ 0 w 1"/>
                <a:gd name="T3" fmla="*/ 0 h 1588"/>
                <a:gd name="T4" fmla="*/ 22667121 w 1"/>
                <a:gd name="T5" fmla="*/ 0 h 1588"/>
                <a:gd name="T6" fmla="*/ 0 w 1"/>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88">
                  <a:moveTo>
                    <a:pt x="0" y="0"/>
                  </a:moveTo>
                  <a:cubicBezTo>
                    <a:pt x="0" y="0"/>
                    <a:pt x="0" y="0"/>
                    <a:pt x="0"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08"/>
            <p:cNvSpPr>
              <a:spLocks/>
            </p:cNvSpPr>
            <p:nvPr/>
          </p:nvSpPr>
          <p:spPr bwMode="auto">
            <a:xfrm>
              <a:off x="-4818063" y="2419351"/>
              <a:ext cx="481013" cy="365125"/>
            </a:xfrm>
            <a:custGeom>
              <a:avLst/>
              <a:gdLst>
                <a:gd name="T0" fmla="*/ 14122241 w 128"/>
                <a:gd name="T1" fmla="*/ 0 h 97"/>
                <a:gd name="T2" fmla="*/ 0 w 128"/>
                <a:gd name="T3" fmla="*/ 14168356 h 97"/>
                <a:gd name="T4" fmla="*/ 42366723 w 128"/>
                <a:gd name="T5" fmla="*/ 14168356 h 97"/>
                <a:gd name="T6" fmla="*/ 1440434766 w 128"/>
                <a:gd name="T7" fmla="*/ 935156644 h 97"/>
                <a:gd name="T8" fmla="*/ 1454557007 w 128"/>
                <a:gd name="T9" fmla="*/ 935156644 h 97"/>
                <a:gd name="T10" fmla="*/ 1454557007 w 128"/>
                <a:gd name="T11" fmla="*/ 949325000 h 97"/>
                <a:gd name="T12" fmla="*/ 1454557007 w 128"/>
                <a:gd name="T13" fmla="*/ 949325000 h 97"/>
                <a:gd name="T14" fmla="*/ 1793483276 w 128"/>
                <a:gd name="T15" fmla="*/ 1374394491 h 97"/>
                <a:gd name="T16" fmla="*/ 1807605517 w 128"/>
                <a:gd name="T17" fmla="*/ 1374394491 h 97"/>
                <a:gd name="T18" fmla="*/ 14122241 w 128"/>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97">
                  <a:moveTo>
                    <a:pt x="1" y="0"/>
                  </a:moveTo>
                  <a:cubicBezTo>
                    <a:pt x="0" y="1"/>
                    <a:pt x="0" y="1"/>
                    <a:pt x="0" y="1"/>
                  </a:cubicBezTo>
                  <a:cubicBezTo>
                    <a:pt x="0" y="1"/>
                    <a:pt x="1" y="1"/>
                    <a:pt x="3" y="1"/>
                  </a:cubicBezTo>
                  <a:cubicBezTo>
                    <a:pt x="15" y="4"/>
                    <a:pt x="57" y="19"/>
                    <a:pt x="102" y="66"/>
                  </a:cubicBezTo>
                  <a:cubicBezTo>
                    <a:pt x="103" y="66"/>
                    <a:pt x="103" y="66"/>
                    <a:pt x="103" y="66"/>
                  </a:cubicBezTo>
                  <a:cubicBezTo>
                    <a:pt x="103" y="67"/>
                    <a:pt x="103" y="67"/>
                    <a:pt x="103" y="67"/>
                  </a:cubicBezTo>
                  <a:cubicBezTo>
                    <a:pt x="103" y="67"/>
                    <a:pt x="103" y="67"/>
                    <a:pt x="103" y="67"/>
                  </a:cubicBezTo>
                  <a:cubicBezTo>
                    <a:pt x="111" y="76"/>
                    <a:pt x="119" y="86"/>
                    <a:pt x="127" y="97"/>
                  </a:cubicBezTo>
                  <a:cubicBezTo>
                    <a:pt x="128" y="97"/>
                    <a:pt x="128" y="97"/>
                    <a:pt x="128" y="97"/>
                  </a:cubicBezTo>
                  <a:cubicBezTo>
                    <a:pt x="68" y="13"/>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09"/>
            <p:cNvSpPr>
              <a:spLocks/>
            </p:cNvSpPr>
            <p:nvPr/>
          </p:nvSpPr>
          <p:spPr bwMode="auto">
            <a:xfrm>
              <a:off x="-4435476" y="2668585"/>
              <a:ext cx="4761" cy="3175"/>
            </a:xfrm>
            <a:custGeom>
              <a:avLst/>
              <a:gdLst>
                <a:gd name="T0" fmla="*/ 22667121 w 1"/>
                <a:gd name="T1" fmla="*/ 0 h 1"/>
                <a:gd name="T2" fmla="*/ 0 w 1"/>
                <a:gd name="T3" fmla="*/ 0 h 1"/>
                <a:gd name="T4" fmla="*/ 22667121 w 1"/>
                <a:gd name="T5" fmla="*/ 10080625 h 1"/>
                <a:gd name="T6" fmla="*/ 22667121 w 1"/>
                <a:gd name="T7" fmla="*/ 10080625 h 1"/>
                <a:gd name="T8" fmla="*/ 22667121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1"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10"/>
            <p:cNvSpPr>
              <a:spLocks noEditPoints="1"/>
            </p:cNvSpPr>
            <p:nvPr/>
          </p:nvSpPr>
          <p:spPr bwMode="auto">
            <a:xfrm>
              <a:off x="-2679700" y="3152774"/>
              <a:ext cx="71438" cy="428625"/>
            </a:xfrm>
            <a:custGeom>
              <a:avLst/>
              <a:gdLst>
                <a:gd name="T0" fmla="*/ 240324952 w 19"/>
                <a:gd name="T1" fmla="*/ 1427798753 h 114"/>
                <a:gd name="T2" fmla="*/ 212050543 w 19"/>
                <a:gd name="T3" fmla="*/ 1427798753 h 114"/>
                <a:gd name="T4" fmla="*/ 226187748 w 19"/>
                <a:gd name="T5" fmla="*/ 1555028941 h 114"/>
                <a:gd name="T6" fmla="*/ 226187748 w 19"/>
                <a:gd name="T7" fmla="*/ 1555028941 h 114"/>
                <a:gd name="T8" fmla="*/ 226187748 w 19"/>
                <a:gd name="T9" fmla="*/ 1555028941 h 114"/>
                <a:gd name="T10" fmla="*/ 240324952 w 19"/>
                <a:gd name="T11" fmla="*/ 1611573602 h 114"/>
                <a:gd name="T12" fmla="*/ 268599360 w 19"/>
                <a:gd name="T13" fmla="*/ 1611573602 h 114"/>
                <a:gd name="T14" fmla="*/ 254462156 w 19"/>
                <a:gd name="T15" fmla="*/ 1540891836 h 114"/>
                <a:gd name="T16" fmla="*/ 254462156 w 19"/>
                <a:gd name="T17" fmla="*/ 1540891836 h 114"/>
                <a:gd name="T18" fmla="*/ 240324952 w 19"/>
                <a:gd name="T19" fmla="*/ 1427798753 h 114"/>
                <a:gd name="T20" fmla="*/ 28274408 w 19"/>
                <a:gd name="T21" fmla="*/ 0 h 114"/>
                <a:gd name="T22" fmla="*/ 0 w 19"/>
                <a:gd name="T23" fmla="*/ 0 h 114"/>
                <a:gd name="T24" fmla="*/ 212050543 w 19"/>
                <a:gd name="T25" fmla="*/ 1413661648 h 114"/>
                <a:gd name="T26" fmla="*/ 240324952 w 19"/>
                <a:gd name="T27" fmla="*/ 1413661648 h 114"/>
                <a:gd name="T28" fmla="*/ 28274408 w 19"/>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114">
                  <a:moveTo>
                    <a:pt x="17" y="101"/>
                  </a:moveTo>
                  <a:cubicBezTo>
                    <a:pt x="15" y="101"/>
                    <a:pt x="15" y="101"/>
                    <a:pt x="15" y="101"/>
                  </a:cubicBezTo>
                  <a:cubicBezTo>
                    <a:pt x="16" y="104"/>
                    <a:pt x="16" y="107"/>
                    <a:pt x="16" y="110"/>
                  </a:cubicBezTo>
                  <a:cubicBezTo>
                    <a:pt x="16" y="110"/>
                    <a:pt x="16" y="110"/>
                    <a:pt x="16" y="110"/>
                  </a:cubicBezTo>
                  <a:cubicBezTo>
                    <a:pt x="16" y="110"/>
                    <a:pt x="16" y="110"/>
                    <a:pt x="16" y="110"/>
                  </a:cubicBezTo>
                  <a:cubicBezTo>
                    <a:pt x="16" y="110"/>
                    <a:pt x="16" y="111"/>
                    <a:pt x="17" y="114"/>
                  </a:cubicBezTo>
                  <a:cubicBezTo>
                    <a:pt x="19" y="114"/>
                    <a:pt x="19" y="114"/>
                    <a:pt x="19" y="114"/>
                  </a:cubicBezTo>
                  <a:cubicBezTo>
                    <a:pt x="18" y="111"/>
                    <a:pt x="18" y="109"/>
                    <a:pt x="18" y="109"/>
                  </a:cubicBezTo>
                  <a:cubicBezTo>
                    <a:pt x="18" y="109"/>
                    <a:pt x="18" y="109"/>
                    <a:pt x="18" y="109"/>
                  </a:cubicBezTo>
                  <a:cubicBezTo>
                    <a:pt x="18" y="106"/>
                    <a:pt x="18" y="104"/>
                    <a:pt x="17" y="101"/>
                  </a:cubicBezTo>
                  <a:moveTo>
                    <a:pt x="2" y="0"/>
                  </a:moveTo>
                  <a:cubicBezTo>
                    <a:pt x="0" y="0"/>
                    <a:pt x="0" y="0"/>
                    <a:pt x="0" y="0"/>
                  </a:cubicBezTo>
                  <a:cubicBezTo>
                    <a:pt x="6" y="29"/>
                    <a:pt x="11" y="62"/>
                    <a:pt x="15" y="100"/>
                  </a:cubicBezTo>
                  <a:cubicBezTo>
                    <a:pt x="17" y="100"/>
                    <a:pt x="17" y="100"/>
                    <a:pt x="17" y="100"/>
                  </a:cubicBezTo>
                  <a:cubicBezTo>
                    <a:pt x="13" y="62"/>
                    <a:pt x="8" y="29"/>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211"/>
            <p:cNvSpPr>
              <a:spLocks/>
            </p:cNvSpPr>
            <p:nvPr/>
          </p:nvSpPr>
          <p:spPr bwMode="auto">
            <a:xfrm>
              <a:off x="-2624138" y="3529012"/>
              <a:ext cx="7936" cy="4762"/>
            </a:xfrm>
            <a:custGeom>
              <a:avLst/>
              <a:gdLst>
                <a:gd name="T0" fmla="*/ 31490048 w 2"/>
                <a:gd name="T1" fmla="*/ 0 h 1"/>
                <a:gd name="T2" fmla="*/ 0 w 2"/>
                <a:gd name="T3" fmla="*/ 0 h 1"/>
                <a:gd name="T4" fmla="*/ 0 w 2"/>
                <a:gd name="T5" fmla="*/ 22676644 h 1"/>
                <a:gd name="T6" fmla="*/ 31490048 w 2"/>
                <a:gd name="T7" fmla="*/ 22676644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12"/>
            <p:cNvSpPr>
              <a:spLocks noEditPoints="1"/>
            </p:cNvSpPr>
            <p:nvPr/>
          </p:nvSpPr>
          <p:spPr bwMode="auto">
            <a:xfrm>
              <a:off x="-2811464" y="3586161"/>
              <a:ext cx="233365" cy="1614487"/>
            </a:xfrm>
            <a:custGeom>
              <a:avLst/>
              <a:gdLst>
                <a:gd name="T0" fmla="*/ 439189166 w 62"/>
                <a:gd name="T1" fmla="*/ 2147483647 h 429"/>
                <a:gd name="T2" fmla="*/ 410854138 w 62"/>
                <a:gd name="T3" fmla="*/ 2147483647 h 429"/>
                <a:gd name="T4" fmla="*/ 0 w 62"/>
                <a:gd name="T5" fmla="*/ 2147483647 h 429"/>
                <a:gd name="T6" fmla="*/ 28335028 w 62"/>
                <a:gd name="T7" fmla="*/ 2147483647 h 429"/>
                <a:gd name="T8" fmla="*/ 439189166 w 62"/>
                <a:gd name="T9" fmla="*/ 2147483647 h 429"/>
                <a:gd name="T10" fmla="*/ 779201971 w 62"/>
                <a:gd name="T11" fmla="*/ 2147483647 h 429"/>
                <a:gd name="T12" fmla="*/ 750866943 w 62"/>
                <a:gd name="T13" fmla="*/ 2147483647 h 429"/>
                <a:gd name="T14" fmla="*/ 736699429 w 62"/>
                <a:gd name="T15" fmla="*/ 2147483647 h 429"/>
                <a:gd name="T16" fmla="*/ 410854138 w 62"/>
                <a:gd name="T17" fmla="*/ 2147483647 h 429"/>
                <a:gd name="T18" fmla="*/ 410854138 w 62"/>
                <a:gd name="T19" fmla="*/ 2147483647 h 429"/>
                <a:gd name="T20" fmla="*/ 439189166 w 62"/>
                <a:gd name="T21" fmla="*/ 2147483647 h 429"/>
                <a:gd name="T22" fmla="*/ 779201971 w 62"/>
                <a:gd name="T23" fmla="*/ 2147483647 h 429"/>
                <a:gd name="T24" fmla="*/ 864207054 w 62"/>
                <a:gd name="T25" fmla="*/ 1444623398 h 429"/>
                <a:gd name="T26" fmla="*/ 835872027 w 62"/>
                <a:gd name="T27" fmla="*/ 1444623398 h 429"/>
                <a:gd name="T28" fmla="*/ 850039540 w 62"/>
                <a:gd name="T29" fmla="*/ 1827023488 h 429"/>
                <a:gd name="T30" fmla="*/ 765034457 w 62"/>
                <a:gd name="T31" fmla="*/ 2147483647 h 429"/>
                <a:gd name="T32" fmla="*/ 765034457 w 62"/>
                <a:gd name="T33" fmla="*/ 2147483647 h 429"/>
                <a:gd name="T34" fmla="*/ 765034457 w 62"/>
                <a:gd name="T35" fmla="*/ 2147483647 h 429"/>
                <a:gd name="T36" fmla="*/ 793369485 w 62"/>
                <a:gd name="T37" fmla="*/ 2147483647 h 429"/>
                <a:gd name="T38" fmla="*/ 793369485 w 62"/>
                <a:gd name="T39" fmla="*/ 2147483647 h 429"/>
                <a:gd name="T40" fmla="*/ 793369485 w 62"/>
                <a:gd name="T41" fmla="*/ 2147483647 h 429"/>
                <a:gd name="T42" fmla="*/ 878374568 w 62"/>
                <a:gd name="T43" fmla="*/ 1827023488 h 429"/>
                <a:gd name="T44" fmla="*/ 864207054 w 62"/>
                <a:gd name="T45" fmla="*/ 1444623398 h 429"/>
                <a:gd name="T46" fmla="*/ 765034457 w 62"/>
                <a:gd name="T47" fmla="*/ 0 h 429"/>
                <a:gd name="T48" fmla="*/ 736699429 w 62"/>
                <a:gd name="T49" fmla="*/ 0 h 429"/>
                <a:gd name="T50" fmla="*/ 750866943 w 62"/>
                <a:gd name="T51" fmla="*/ 70815389 h 429"/>
                <a:gd name="T52" fmla="*/ 835872027 w 62"/>
                <a:gd name="T53" fmla="*/ 1430461826 h 429"/>
                <a:gd name="T54" fmla="*/ 864207054 w 62"/>
                <a:gd name="T55" fmla="*/ 1430461826 h 429"/>
                <a:gd name="T56" fmla="*/ 765034457 w 62"/>
                <a:gd name="T57" fmla="*/ 0 h 4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429">
                  <a:moveTo>
                    <a:pt x="31" y="343"/>
                  </a:moveTo>
                  <a:cubicBezTo>
                    <a:pt x="29" y="343"/>
                    <a:pt x="29" y="343"/>
                    <a:pt x="29" y="343"/>
                  </a:cubicBezTo>
                  <a:cubicBezTo>
                    <a:pt x="18" y="386"/>
                    <a:pt x="8" y="411"/>
                    <a:pt x="0" y="429"/>
                  </a:cubicBezTo>
                  <a:cubicBezTo>
                    <a:pt x="2" y="429"/>
                    <a:pt x="2" y="429"/>
                    <a:pt x="2" y="429"/>
                  </a:cubicBezTo>
                  <a:cubicBezTo>
                    <a:pt x="10" y="411"/>
                    <a:pt x="20" y="385"/>
                    <a:pt x="31" y="343"/>
                  </a:cubicBezTo>
                  <a:moveTo>
                    <a:pt x="55" y="233"/>
                  </a:moveTo>
                  <a:cubicBezTo>
                    <a:pt x="53" y="233"/>
                    <a:pt x="53" y="233"/>
                    <a:pt x="53" y="233"/>
                  </a:cubicBezTo>
                  <a:cubicBezTo>
                    <a:pt x="53" y="234"/>
                    <a:pt x="53" y="236"/>
                    <a:pt x="52" y="239"/>
                  </a:cubicBezTo>
                  <a:cubicBezTo>
                    <a:pt x="50" y="254"/>
                    <a:pt x="42" y="290"/>
                    <a:pt x="29" y="342"/>
                  </a:cubicBezTo>
                  <a:cubicBezTo>
                    <a:pt x="29" y="342"/>
                    <a:pt x="29" y="342"/>
                    <a:pt x="29" y="342"/>
                  </a:cubicBezTo>
                  <a:cubicBezTo>
                    <a:pt x="31" y="342"/>
                    <a:pt x="31" y="342"/>
                    <a:pt x="31" y="342"/>
                  </a:cubicBezTo>
                  <a:cubicBezTo>
                    <a:pt x="46" y="282"/>
                    <a:pt x="54" y="242"/>
                    <a:pt x="55" y="233"/>
                  </a:cubicBezTo>
                  <a:moveTo>
                    <a:pt x="61" y="102"/>
                  </a:moveTo>
                  <a:cubicBezTo>
                    <a:pt x="59" y="102"/>
                    <a:pt x="59" y="102"/>
                    <a:pt x="59" y="102"/>
                  </a:cubicBezTo>
                  <a:cubicBezTo>
                    <a:pt x="60" y="111"/>
                    <a:pt x="60" y="119"/>
                    <a:pt x="60" y="129"/>
                  </a:cubicBezTo>
                  <a:cubicBezTo>
                    <a:pt x="60" y="161"/>
                    <a:pt x="58" y="196"/>
                    <a:pt x="54" y="231"/>
                  </a:cubicBezTo>
                  <a:cubicBezTo>
                    <a:pt x="54" y="231"/>
                    <a:pt x="54" y="231"/>
                    <a:pt x="54" y="231"/>
                  </a:cubicBezTo>
                  <a:cubicBezTo>
                    <a:pt x="54" y="231"/>
                    <a:pt x="54" y="231"/>
                    <a:pt x="54" y="232"/>
                  </a:cubicBezTo>
                  <a:cubicBezTo>
                    <a:pt x="56" y="232"/>
                    <a:pt x="56" y="232"/>
                    <a:pt x="56" y="232"/>
                  </a:cubicBezTo>
                  <a:cubicBezTo>
                    <a:pt x="56" y="231"/>
                    <a:pt x="56" y="231"/>
                    <a:pt x="56" y="231"/>
                  </a:cubicBezTo>
                  <a:cubicBezTo>
                    <a:pt x="56" y="231"/>
                    <a:pt x="56" y="231"/>
                    <a:pt x="56" y="231"/>
                  </a:cubicBezTo>
                  <a:cubicBezTo>
                    <a:pt x="60" y="196"/>
                    <a:pt x="62" y="161"/>
                    <a:pt x="62" y="129"/>
                  </a:cubicBezTo>
                  <a:cubicBezTo>
                    <a:pt x="62" y="119"/>
                    <a:pt x="62" y="111"/>
                    <a:pt x="61" y="102"/>
                  </a:cubicBezTo>
                  <a:moveTo>
                    <a:pt x="54" y="0"/>
                  </a:moveTo>
                  <a:cubicBezTo>
                    <a:pt x="52" y="0"/>
                    <a:pt x="52" y="0"/>
                    <a:pt x="52" y="0"/>
                  </a:cubicBezTo>
                  <a:cubicBezTo>
                    <a:pt x="52" y="1"/>
                    <a:pt x="52" y="3"/>
                    <a:pt x="53" y="5"/>
                  </a:cubicBezTo>
                  <a:cubicBezTo>
                    <a:pt x="55" y="22"/>
                    <a:pt x="58" y="57"/>
                    <a:pt x="59" y="101"/>
                  </a:cubicBezTo>
                  <a:cubicBezTo>
                    <a:pt x="61" y="101"/>
                    <a:pt x="61" y="101"/>
                    <a:pt x="61" y="101"/>
                  </a:cubicBezTo>
                  <a:cubicBezTo>
                    <a:pt x="60" y="51"/>
                    <a:pt x="56" y="13"/>
                    <a:pt x="5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13"/>
            <p:cNvSpPr>
              <a:spLocks/>
            </p:cNvSpPr>
            <p:nvPr/>
          </p:nvSpPr>
          <p:spPr bwMode="auto">
            <a:xfrm>
              <a:off x="-2703512" y="4872037"/>
              <a:ext cx="7936" cy="4762"/>
            </a:xfrm>
            <a:custGeom>
              <a:avLst/>
              <a:gdLst>
                <a:gd name="T0" fmla="*/ 31490048 w 2"/>
                <a:gd name="T1" fmla="*/ 0 h 1"/>
                <a:gd name="T2" fmla="*/ 0 w 2"/>
                <a:gd name="T3" fmla="*/ 0 h 1"/>
                <a:gd name="T4" fmla="*/ 0 w 2"/>
                <a:gd name="T5" fmla="*/ 22676644 h 1"/>
                <a:gd name="T6" fmla="*/ 31490048 w 2"/>
                <a:gd name="T7" fmla="*/ 22676644 h 1"/>
                <a:gd name="T8" fmla="*/ 31490048 w 2"/>
                <a:gd name="T9" fmla="*/ 0 h 1"/>
                <a:gd name="T10" fmla="*/ 31490048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14"/>
            <p:cNvSpPr>
              <a:spLocks noEditPoints="1"/>
            </p:cNvSpPr>
            <p:nvPr/>
          </p:nvSpPr>
          <p:spPr bwMode="auto">
            <a:xfrm>
              <a:off x="-2954338" y="2419351"/>
              <a:ext cx="280987" cy="2954337"/>
            </a:xfrm>
            <a:custGeom>
              <a:avLst/>
              <a:gdLst>
                <a:gd name="T0" fmla="*/ 547411380 w 75"/>
                <a:gd name="T1" fmla="*/ 2147483647 h 785"/>
                <a:gd name="T2" fmla="*/ 519338906 w 75"/>
                <a:gd name="T3" fmla="*/ 2147483647 h 785"/>
                <a:gd name="T4" fmla="*/ 266686635 w 75"/>
                <a:gd name="T5" fmla="*/ 2147483647 h 785"/>
                <a:gd name="T6" fmla="*/ 266686635 w 75"/>
                <a:gd name="T7" fmla="*/ 2147483647 h 785"/>
                <a:gd name="T8" fmla="*/ 210541686 w 75"/>
                <a:gd name="T9" fmla="*/ 2147483647 h 785"/>
                <a:gd name="T10" fmla="*/ 224579796 w 75"/>
                <a:gd name="T11" fmla="*/ 2147483647 h 785"/>
                <a:gd name="T12" fmla="*/ 294759109 w 75"/>
                <a:gd name="T13" fmla="*/ 2147483647 h 785"/>
                <a:gd name="T14" fmla="*/ 294759109 w 75"/>
                <a:gd name="T15" fmla="*/ 2147483647 h 785"/>
                <a:gd name="T16" fmla="*/ 308797220 w 75"/>
                <a:gd name="T17" fmla="*/ 2147483647 h 785"/>
                <a:gd name="T18" fmla="*/ 294759109 w 75"/>
                <a:gd name="T19" fmla="*/ 2147483647 h 785"/>
                <a:gd name="T20" fmla="*/ 294759109 w 75"/>
                <a:gd name="T21" fmla="*/ 2147483647 h 785"/>
                <a:gd name="T22" fmla="*/ 308797220 w 75"/>
                <a:gd name="T23" fmla="*/ 2147483647 h 785"/>
                <a:gd name="T24" fmla="*/ 547411380 w 75"/>
                <a:gd name="T25" fmla="*/ 2147483647 h 785"/>
                <a:gd name="T26" fmla="*/ 687773753 w 75"/>
                <a:gd name="T27" fmla="*/ 1388056664 h 785"/>
                <a:gd name="T28" fmla="*/ 659701279 w 75"/>
                <a:gd name="T29" fmla="*/ 1388056664 h 785"/>
                <a:gd name="T30" fmla="*/ 1024643448 w 75"/>
                <a:gd name="T31" fmla="*/ 2147483647 h 785"/>
                <a:gd name="T32" fmla="*/ 1052715922 w 75"/>
                <a:gd name="T33" fmla="*/ 2147483647 h 785"/>
                <a:gd name="T34" fmla="*/ 687773753 w 75"/>
                <a:gd name="T35" fmla="*/ 1388056664 h 785"/>
                <a:gd name="T36" fmla="*/ 14034364 w 75"/>
                <a:gd name="T37" fmla="*/ 0 h 785"/>
                <a:gd name="T38" fmla="*/ 0 w 75"/>
                <a:gd name="T39" fmla="*/ 14162000 h 785"/>
                <a:gd name="T40" fmla="*/ 14034364 w 75"/>
                <a:gd name="T41" fmla="*/ 28327764 h 785"/>
                <a:gd name="T42" fmla="*/ 659701279 w 75"/>
                <a:gd name="T43" fmla="*/ 1373890900 h 785"/>
                <a:gd name="T44" fmla="*/ 687773753 w 75"/>
                <a:gd name="T45" fmla="*/ 1373890900 h 785"/>
                <a:gd name="T46" fmla="*/ 14034364 w 75"/>
                <a:gd name="T47" fmla="*/ 0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5" h="785">
                  <a:moveTo>
                    <a:pt x="39" y="740"/>
                  </a:moveTo>
                  <a:cubicBezTo>
                    <a:pt x="37" y="740"/>
                    <a:pt x="37" y="740"/>
                    <a:pt x="37" y="740"/>
                  </a:cubicBezTo>
                  <a:cubicBezTo>
                    <a:pt x="30" y="755"/>
                    <a:pt x="24" y="764"/>
                    <a:pt x="19" y="774"/>
                  </a:cubicBezTo>
                  <a:cubicBezTo>
                    <a:pt x="19" y="774"/>
                    <a:pt x="19" y="774"/>
                    <a:pt x="19" y="774"/>
                  </a:cubicBezTo>
                  <a:cubicBezTo>
                    <a:pt x="15" y="784"/>
                    <a:pt x="15" y="784"/>
                    <a:pt x="15" y="784"/>
                  </a:cubicBezTo>
                  <a:cubicBezTo>
                    <a:pt x="16" y="785"/>
                    <a:pt x="16" y="785"/>
                    <a:pt x="16" y="785"/>
                  </a:cubicBezTo>
                  <a:cubicBezTo>
                    <a:pt x="21" y="775"/>
                    <a:pt x="21" y="775"/>
                    <a:pt x="21" y="775"/>
                  </a:cubicBezTo>
                  <a:cubicBezTo>
                    <a:pt x="21" y="775"/>
                    <a:pt x="21" y="775"/>
                    <a:pt x="21" y="775"/>
                  </a:cubicBezTo>
                  <a:cubicBezTo>
                    <a:pt x="21" y="774"/>
                    <a:pt x="21" y="774"/>
                    <a:pt x="22" y="773"/>
                  </a:cubicBezTo>
                  <a:cubicBezTo>
                    <a:pt x="21" y="773"/>
                    <a:pt x="21" y="773"/>
                    <a:pt x="21" y="773"/>
                  </a:cubicBezTo>
                  <a:cubicBezTo>
                    <a:pt x="21" y="772"/>
                    <a:pt x="21" y="772"/>
                    <a:pt x="21" y="772"/>
                  </a:cubicBezTo>
                  <a:cubicBezTo>
                    <a:pt x="22" y="772"/>
                    <a:pt x="22" y="772"/>
                    <a:pt x="22" y="772"/>
                  </a:cubicBezTo>
                  <a:cubicBezTo>
                    <a:pt x="27" y="763"/>
                    <a:pt x="33" y="754"/>
                    <a:pt x="39" y="740"/>
                  </a:cubicBezTo>
                  <a:moveTo>
                    <a:pt x="49" y="98"/>
                  </a:moveTo>
                  <a:cubicBezTo>
                    <a:pt x="47" y="98"/>
                    <a:pt x="47" y="98"/>
                    <a:pt x="47" y="98"/>
                  </a:cubicBezTo>
                  <a:cubicBezTo>
                    <a:pt x="56" y="124"/>
                    <a:pt x="65" y="156"/>
                    <a:pt x="73" y="194"/>
                  </a:cubicBezTo>
                  <a:cubicBezTo>
                    <a:pt x="75" y="194"/>
                    <a:pt x="75" y="194"/>
                    <a:pt x="75" y="194"/>
                  </a:cubicBezTo>
                  <a:cubicBezTo>
                    <a:pt x="67" y="156"/>
                    <a:pt x="58" y="124"/>
                    <a:pt x="49" y="98"/>
                  </a:cubicBezTo>
                  <a:moveTo>
                    <a:pt x="1" y="0"/>
                  </a:moveTo>
                  <a:cubicBezTo>
                    <a:pt x="0" y="1"/>
                    <a:pt x="0" y="1"/>
                    <a:pt x="0" y="1"/>
                  </a:cubicBezTo>
                  <a:cubicBezTo>
                    <a:pt x="0" y="1"/>
                    <a:pt x="0" y="1"/>
                    <a:pt x="1" y="2"/>
                  </a:cubicBezTo>
                  <a:cubicBezTo>
                    <a:pt x="5" y="7"/>
                    <a:pt x="26" y="36"/>
                    <a:pt x="47" y="97"/>
                  </a:cubicBezTo>
                  <a:cubicBezTo>
                    <a:pt x="49" y="97"/>
                    <a:pt x="49" y="97"/>
                    <a:pt x="49" y="97"/>
                  </a:cubicBezTo>
                  <a:cubicBezTo>
                    <a:pt x="25" y="28"/>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15"/>
            <p:cNvSpPr>
              <a:spLocks/>
            </p:cNvSpPr>
            <p:nvPr/>
          </p:nvSpPr>
          <p:spPr bwMode="auto">
            <a:xfrm>
              <a:off x="-2778124" y="2784472"/>
              <a:ext cx="7936" cy="3175"/>
            </a:xfrm>
            <a:custGeom>
              <a:avLst/>
              <a:gdLst>
                <a:gd name="T0" fmla="*/ 31490048 w 2"/>
                <a:gd name="T1" fmla="*/ 0 h 1"/>
                <a:gd name="T2" fmla="*/ 0 w 2"/>
                <a:gd name="T3" fmla="*/ 0 h 1"/>
                <a:gd name="T4" fmla="*/ 0 w 2"/>
                <a:gd name="T5" fmla="*/ 10080625 h 1"/>
                <a:gd name="T6" fmla="*/ 31490048 w 2"/>
                <a:gd name="T7" fmla="*/ 10080625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16"/>
            <p:cNvSpPr>
              <a:spLocks/>
            </p:cNvSpPr>
            <p:nvPr/>
          </p:nvSpPr>
          <p:spPr bwMode="auto">
            <a:xfrm>
              <a:off x="-2613024" y="4459287"/>
              <a:ext cx="11113" cy="3175"/>
            </a:xfrm>
            <a:custGeom>
              <a:avLst/>
              <a:gdLst>
                <a:gd name="T0" fmla="*/ 41166256 w 3"/>
                <a:gd name="T1" fmla="*/ 0 h 1"/>
                <a:gd name="T2" fmla="*/ 13720851 w 3"/>
                <a:gd name="T3" fmla="*/ 0 h 1"/>
                <a:gd name="T4" fmla="*/ 0 w 3"/>
                <a:gd name="T5" fmla="*/ 10080625 h 1"/>
                <a:gd name="T6" fmla="*/ 27445406 w 3"/>
                <a:gd name="T7" fmla="*/ 10080625 h 1"/>
                <a:gd name="T8" fmla="*/ 4116625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2" y="1"/>
                    <a:pt x="2" y="1"/>
                    <a:pt x="2"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17"/>
            <p:cNvSpPr>
              <a:spLocks/>
            </p:cNvSpPr>
            <p:nvPr/>
          </p:nvSpPr>
          <p:spPr bwMode="auto">
            <a:xfrm>
              <a:off x="-2816224" y="5200648"/>
              <a:ext cx="12701" cy="3175"/>
            </a:xfrm>
            <a:custGeom>
              <a:avLst/>
              <a:gdLst>
                <a:gd name="T0" fmla="*/ 53771800 w 3"/>
                <a:gd name="T1" fmla="*/ 0 h 1"/>
                <a:gd name="T2" fmla="*/ 17925345 w 3"/>
                <a:gd name="T3" fmla="*/ 0 h 1"/>
                <a:gd name="T4" fmla="*/ 0 w 3"/>
                <a:gd name="T5" fmla="*/ 10080625 h 1"/>
                <a:gd name="T6" fmla="*/ 35846456 w 3"/>
                <a:gd name="T7" fmla="*/ 10080625 h 1"/>
                <a:gd name="T8" fmla="*/ 53771800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0" y="0"/>
                    <a:pt x="0" y="1"/>
                    <a:pt x="0" y="1"/>
                  </a:cubicBezTo>
                  <a:cubicBezTo>
                    <a:pt x="2" y="1"/>
                    <a:pt x="2" y="1"/>
                    <a:pt x="2"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18"/>
            <p:cNvSpPr>
              <a:spLocks/>
            </p:cNvSpPr>
            <p:nvPr/>
          </p:nvSpPr>
          <p:spPr bwMode="auto">
            <a:xfrm>
              <a:off x="-2874961" y="5324475"/>
              <a:ext cx="3175" cy="3175"/>
            </a:xfrm>
            <a:custGeom>
              <a:avLst/>
              <a:gdLst>
                <a:gd name="T0" fmla="*/ 10080625 w 1"/>
                <a:gd name="T1" fmla="*/ 0 h 1"/>
                <a:gd name="T2" fmla="*/ 0 w 1"/>
                <a:gd name="T3" fmla="*/ 0 h 1"/>
                <a:gd name="T4" fmla="*/ 0 w 1"/>
                <a:gd name="T5" fmla="*/ 10080625 h 1"/>
                <a:gd name="T6" fmla="*/ 10080625 w 1"/>
                <a:gd name="T7" fmla="*/ 10080625 h 1"/>
                <a:gd name="T8" fmla="*/ 10080625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9"/>
            <p:cNvSpPr>
              <a:spLocks/>
            </p:cNvSpPr>
            <p:nvPr/>
          </p:nvSpPr>
          <p:spPr bwMode="auto">
            <a:xfrm>
              <a:off x="-2590799" y="3965576"/>
              <a:ext cx="7936" cy="4762"/>
            </a:xfrm>
            <a:custGeom>
              <a:avLst/>
              <a:gdLst>
                <a:gd name="T0" fmla="*/ 31490048 w 2"/>
                <a:gd name="T1" fmla="*/ 0 h 1"/>
                <a:gd name="T2" fmla="*/ 0 w 2"/>
                <a:gd name="T3" fmla="*/ 0 h 1"/>
                <a:gd name="T4" fmla="*/ 0 w 2"/>
                <a:gd name="T5" fmla="*/ 22676644 h 1"/>
                <a:gd name="T6" fmla="*/ 31490048 w 2"/>
                <a:gd name="T7" fmla="*/ 22676644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20"/>
            <p:cNvSpPr>
              <a:spLocks/>
            </p:cNvSpPr>
            <p:nvPr/>
          </p:nvSpPr>
          <p:spPr bwMode="auto">
            <a:xfrm>
              <a:off x="-2616200" y="3581401"/>
              <a:ext cx="7936" cy="4762"/>
            </a:xfrm>
            <a:custGeom>
              <a:avLst/>
              <a:gdLst>
                <a:gd name="T0" fmla="*/ 31490048 w 2"/>
                <a:gd name="T1" fmla="*/ 0 h 1"/>
                <a:gd name="T2" fmla="*/ 0 w 2"/>
                <a:gd name="T3" fmla="*/ 0 h 1"/>
                <a:gd name="T4" fmla="*/ 0 w 2"/>
                <a:gd name="T5" fmla="*/ 22676644 h 1"/>
                <a:gd name="T6" fmla="*/ 31490048 w 2"/>
                <a:gd name="T7" fmla="*/ 22676644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21"/>
            <p:cNvSpPr>
              <a:spLocks/>
            </p:cNvSpPr>
            <p:nvPr/>
          </p:nvSpPr>
          <p:spPr bwMode="auto">
            <a:xfrm>
              <a:off x="-5802316" y="3149600"/>
              <a:ext cx="11113" cy="3175"/>
            </a:xfrm>
            <a:custGeom>
              <a:avLst/>
              <a:gdLst>
                <a:gd name="T0" fmla="*/ 41166256 w 3"/>
                <a:gd name="T1" fmla="*/ 0 h 1"/>
                <a:gd name="T2" fmla="*/ 0 w 3"/>
                <a:gd name="T3" fmla="*/ 0 h 1"/>
                <a:gd name="T4" fmla="*/ 0 w 3"/>
                <a:gd name="T5" fmla="*/ 10080625 h 1"/>
                <a:gd name="T6" fmla="*/ 27445406 w 3"/>
                <a:gd name="T7" fmla="*/ 10080625 h 1"/>
                <a:gd name="T8" fmla="*/ 27445406 w 3"/>
                <a:gd name="T9" fmla="*/ 10080625 h 1"/>
                <a:gd name="T10" fmla="*/ 27445406 w 3"/>
                <a:gd name="T11" fmla="*/ 0 h 1"/>
                <a:gd name="T12" fmla="*/ 27445406 w 3"/>
                <a:gd name="T13" fmla="*/ 0 h 1"/>
                <a:gd name="T14" fmla="*/ 41166256 w 3"/>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1">
                  <a:moveTo>
                    <a:pt x="3" y="0"/>
                  </a:moveTo>
                  <a:cubicBezTo>
                    <a:pt x="0" y="0"/>
                    <a:pt x="0" y="0"/>
                    <a:pt x="0" y="0"/>
                  </a:cubicBezTo>
                  <a:cubicBezTo>
                    <a:pt x="0" y="0"/>
                    <a:pt x="0" y="0"/>
                    <a:pt x="0" y="1"/>
                  </a:cubicBezTo>
                  <a:cubicBezTo>
                    <a:pt x="2" y="1"/>
                    <a:pt x="2" y="1"/>
                    <a:pt x="2" y="1"/>
                  </a:cubicBezTo>
                  <a:cubicBezTo>
                    <a:pt x="2" y="1"/>
                    <a:pt x="2" y="1"/>
                    <a:pt x="2" y="1"/>
                  </a:cubicBezTo>
                  <a:cubicBezTo>
                    <a:pt x="2" y="0"/>
                    <a:pt x="2" y="0"/>
                    <a:pt x="2" y="0"/>
                  </a:cubicBezTo>
                  <a:cubicBezTo>
                    <a:pt x="2" y="0"/>
                    <a:pt x="2" y="0"/>
                    <a:pt x="2" y="0"/>
                  </a:cubicBezTo>
                  <a:cubicBezTo>
                    <a:pt x="2"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22"/>
            <p:cNvSpPr>
              <a:spLocks/>
            </p:cNvSpPr>
            <p:nvPr/>
          </p:nvSpPr>
          <p:spPr bwMode="auto">
            <a:xfrm>
              <a:off x="-5565774" y="3149600"/>
              <a:ext cx="7936" cy="3175"/>
            </a:xfrm>
            <a:custGeom>
              <a:avLst/>
              <a:gdLst>
                <a:gd name="T0" fmla="*/ 31490048 w 2"/>
                <a:gd name="T1" fmla="*/ 0 h 1"/>
                <a:gd name="T2" fmla="*/ 0 w 2"/>
                <a:gd name="T3" fmla="*/ 0 h 1"/>
                <a:gd name="T4" fmla="*/ 0 w 2"/>
                <a:gd name="T5" fmla="*/ 10080625 h 1"/>
                <a:gd name="T6" fmla="*/ 31490048 w 2"/>
                <a:gd name="T7" fmla="*/ 10080625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3"/>
            <p:cNvSpPr>
              <a:spLocks/>
            </p:cNvSpPr>
            <p:nvPr/>
          </p:nvSpPr>
          <p:spPr bwMode="auto">
            <a:xfrm>
              <a:off x="-5326062" y="3149600"/>
              <a:ext cx="7936" cy="3175"/>
            </a:xfrm>
            <a:custGeom>
              <a:avLst/>
              <a:gdLst>
                <a:gd name="T0" fmla="*/ 31490048 w 2"/>
                <a:gd name="T1" fmla="*/ 0 h 1"/>
                <a:gd name="T2" fmla="*/ 0 w 2"/>
                <a:gd name="T3" fmla="*/ 0 h 1"/>
                <a:gd name="T4" fmla="*/ 0 w 2"/>
                <a:gd name="T5" fmla="*/ 10080625 h 1"/>
                <a:gd name="T6" fmla="*/ 31490048 w 2"/>
                <a:gd name="T7" fmla="*/ 10080625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24"/>
            <p:cNvSpPr>
              <a:spLocks/>
            </p:cNvSpPr>
            <p:nvPr/>
          </p:nvSpPr>
          <p:spPr bwMode="auto">
            <a:xfrm>
              <a:off x="-5081588" y="3149600"/>
              <a:ext cx="4761" cy="3175"/>
            </a:xfrm>
            <a:custGeom>
              <a:avLst/>
              <a:gdLst>
                <a:gd name="T0" fmla="*/ 0 w 3"/>
                <a:gd name="T1" fmla="*/ 0 h 2"/>
                <a:gd name="T2" fmla="*/ 0 w 3"/>
                <a:gd name="T3" fmla="*/ 0 h 2"/>
                <a:gd name="T4" fmla="*/ 0 w 3"/>
                <a:gd name="T5" fmla="*/ 5040313 h 2"/>
                <a:gd name="T6" fmla="*/ 7555707 w 3"/>
                <a:gd name="T7" fmla="*/ 5040313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0" y="0"/>
                  </a:lnTo>
                  <a:lnTo>
                    <a:pt x="0" y="2"/>
                  </a:lnTo>
                  <a:lnTo>
                    <a:pt x="3"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5"/>
            <p:cNvSpPr>
              <a:spLocks/>
            </p:cNvSpPr>
            <p:nvPr/>
          </p:nvSpPr>
          <p:spPr bwMode="auto">
            <a:xfrm>
              <a:off x="-4837114" y="3149600"/>
              <a:ext cx="7936" cy="3175"/>
            </a:xfrm>
            <a:custGeom>
              <a:avLst/>
              <a:gdLst>
                <a:gd name="T0" fmla="*/ 31490048 w 2"/>
                <a:gd name="T1" fmla="*/ 0 h 1"/>
                <a:gd name="T2" fmla="*/ 0 w 2"/>
                <a:gd name="T3" fmla="*/ 0 h 1"/>
                <a:gd name="T4" fmla="*/ 0 w 2"/>
                <a:gd name="T5" fmla="*/ 10080625 h 1"/>
                <a:gd name="T6" fmla="*/ 31490048 w 2"/>
                <a:gd name="T7" fmla="*/ 10080625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26"/>
            <p:cNvSpPr>
              <a:spLocks/>
            </p:cNvSpPr>
            <p:nvPr/>
          </p:nvSpPr>
          <p:spPr bwMode="auto">
            <a:xfrm>
              <a:off x="-4608514" y="3149600"/>
              <a:ext cx="7936" cy="3175"/>
            </a:xfrm>
            <a:custGeom>
              <a:avLst/>
              <a:gdLst>
                <a:gd name="T0" fmla="*/ 31490048 w 2"/>
                <a:gd name="T1" fmla="*/ 0 h 1"/>
                <a:gd name="T2" fmla="*/ 0 w 2"/>
                <a:gd name="T3" fmla="*/ 0 h 1"/>
                <a:gd name="T4" fmla="*/ 0 w 2"/>
                <a:gd name="T5" fmla="*/ 10080625 h 1"/>
                <a:gd name="T6" fmla="*/ 31490048 w 2"/>
                <a:gd name="T7" fmla="*/ 10080625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27"/>
            <p:cNvSpPr>
              <a:spLocks/>
            </p:cNvSpPr>
            <p:nvPr/>
          </p:nvSpPr>
          <p:spPr bwMode="auto">
            <a:xfrm>
              <a:off x="-1955800" y="3149600"/>
              <a:ext cx="7936" cy="3175"/>
            </a:xfrm>
            <a:custGeom>
              <a:avLst/>
              <a:gdLst>
                <a:gd name="T0" fmla="*/ 31490048 w 2"/>
                <a:gd name="T1" fmla="*/ 0 h 1"/>
                <a:gd name="T2" fmla="*/ 0 w 2"/>
                <a:gd name="T3" fmla="*/ 0 h 1"/>
                <a:gd name="T4" fmla="*/ 0 w 2"/>
                <a:gd name="T5" fmla="*/ 10080625 h 1"/>
                <a:gd name="T6" fmla="*/ 31490048 w 2"/>
                <a:gd name="T7" fmla="*/ 10080625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28"/>
            <p:cNvSpPr>
              <a:spLocks/>
            </p:cNvSpPr>
            <p:nvPr/>
          </p:nvSpPr>
          <p:spPr bwMode="auto">
            <a:xfrm>
              <a:off x="-3641726" y="3149600"/>
              <a:ext cx="6350" cy="3175"/>
            </a:xfrm>
            <a:custGeom>
              <a:avLst/>
              <a:gdLst>
                <a:gd name="T0" fmla="*/ 20161250 w 2"/>
                <a:gd name="T1" fmla="*/ 0 h 1"/>
                <a:gd name="T2" fmla="*/ 0 w 2"/>
                <a:gd name="T3" fmla="*/ 0 h 1"/>
                <a:gd name="T4" fmla="*/ 0 w 2"/>
                <a:gd name="T5" fmla="*/ 10080625 h 1"/>
                <a:gd name="T6" fmla="*/ 20161250 w 2"/>
                <a:gd name="T7" fmla="*/ 10080625 h 1"/>
                <a:gd name="T8" fmla="*/ 2016125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9"/>
            <p:cNvSpPr>
              <a:spLocks/>
            </p:cNvSpPr>
            <p:nvPr/>
          </p:nvSpPr>
          <p:spPr bwMode="auto">
            <a:xfrm>
              <a:off x="-3421064" y="3149600"/>
              <a:ext cx="11113" cy="3175"/>
            </a:xfrm>
            <a:custGeom>
              <a:avLst/>
              <a:gdLst>
                <a:gd name="T0" fmla="*/ 41166256 w 3"/>
                <a:gd name="T1" fmla="*/ 0 h 1"/>
                <a:gd name="T2" fmla="*/ 13720851 w 3"/>
                <a:gd name="T3" fmla="*/ 0 h 1"/>
                <a:gd name="T4" fmla="*/ 0 w 3"/>
                <a:gd name="T5" fmla="*/ 10080625 h 1"/>
                <a:gd name="T6" fmla="*/ 41166256 w 3"/>
                <a:gd name="T7" fmla="*/ 10080625 h 1"/>
                <a:gd name="T8" fmla="*/ 4116625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0"/>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0"/>
            <p:cNvSpPr>
              <a:spLocks/>
            </p:cNvSpPr>
            <p:nvPr/>
          </p:nvSpPr>
          <p:spPr bwMode="auto">
            <a:xfrm>
              <a:off x="-3171824" y="3149600"/>
              <a:ext cx="6350" cy="3175"/>
            </a:xfrm>
            <a:custGeom>
              <a:avLst/>
              <a:gdLst>
                <a:gd name="T0" fmla="*/ 10080625 w 4"/>
                <a:gd name="T1" fmla="*/ 0 h 2"/>
                <a:gd name="T2" fmla="*/ 0 w 4"/>
                <a:gd name="T3" fmla="*/ 0 h 2"/>
                <a:gd name="T4" fmla="*/ 0 w 4"/>
                <a:gd name="T5" fmla="*/ 5040313 h 2"/>
                <a:gd name="T6" fmla="*/ 10080625 w 4"/>
                <a:gd name="T7" fmla="*/ 5040313 h 2"/>
                <a:gd name="T8" fmla="*/ 10080625 w 4"/>
                <a:gd name="T9" fmla="*/ 0 h 2"/>
                <a:gd name="T10" fmla="*/ 10080625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31"/>
            <p:cNvSpPr>
              <a:spLocks/>
            </p:cNvSpPr>
            <p:nvPr/>
          </p:nvSpPr>
          <p:spPr bwMode="auto">
            <a:xfrm>
              <a:off x="-2920999" y="3149600"/>
              <a:ext cx="7936" cy="3175"/>
            </a:xfrm>
            <a:custGeom>
              <a:avLst/>
              <a:gdLst>
                <a:gd name="T0" fmla="*/ 31490048 w 2"/>
                <a:gd name="T1" fmla="*/ 0 h 1"/>
                <a:gd name="T2" fmla="*/ 0 w 2"/>
                <a:gd name="T3" fmla="*/ 0 h 1"/>
                <a:gd name="T4" fmla="*/ 0 w 2"/>
                <a:gd name="T5" fmla="*/ 10080625 h 1"/>
                <a:gd name="T6" fmla="*/ 31490048 w 2"/>
                <a:gd name="T7" fmla="*/ 10080625 h 1"/>
                <a:gd name="T8" fmla="*/ 31490048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32"/>
            <p:cNvSpPr>
              <a:spLocks/>
            </p:cNvSpPr>
            <p:nvPr/>
          </p:nvSpPr>
          <p:spPr bwMode="auto">
            <a:xfrm>
              <a:off x="-2398711" y="3149600"/>
              <a:ext cx="4761" cy="3175"/>
            </a:xfrm>
            <a:custGeom>
              <a:avLst/>
              <a:gdLst>
                <a:gd name="T0" fmla="*/ 22667121 w 1"/>
                <a:gd name="T1" fmla="*/ 0 h 1"/>
                <a:gd name="T2" fmla="*/ 0 w 1"/>
                <a:gd name="T3" fmla="*/ 0 h 1"/>
                <a:gd name="T4" fmla="*/ 0 w 1"/>
                <a:gd name="T5" fmla="*/ 10080625 h 1"/>
                <a:gd name="T6" fmla="*/ 22667121 w 1"/>
                <a:gd name="T7" fmla="*/ 10080625 h 1"/>
                <a:gd name="T8" fmla="*/ 22667121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33"/>
            <p:cNvSpPr>
              <a:spLocks/>
            </p:cNvSpPr>
            <p:nvPr/>
          </p:nvSpPr>
          <p:spPr bwMode="auto">
            <a:xfrm>
              <a:off x="-2187575" y="3149600"/>
              <a:ext cx="11113" cy="3175"/>
            </a:xfrm>
            <a:custGeom>
              <a:avLst/>
              <a:gdLst>
                <a:gd name="T0" fmla="*/ 41166256 w 3"/>
                <a:gd name="T1" fmla="*/ 0 h 1"/>
                <a:gd name="T2" fmla="*/ 0 w 3"/>
                <a:gd name="T3" fmla="*/ 0 h 1"/>
                <a:gd name="T4" fmla="*/ 13720851 w 3"/>
                <a:gd name="T5" fmla="*/ 10080625 h 1"/>
                <a:gd name="T6" fmla="*/ 41166256 w 3"/>
                <a:gd name="T7" fmla="*/ 10080625 h 1"/>
                <a:gd name="T8" fmla="*/ 4116625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1" y="0"/>
                    <a:pt x="1" y="0"/>
                    <a:pt x="1"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34"/>
            <p:cNvSpPr>
              <a:spLocks/>
            </p:cNvSpPr>
            <p:nvPr/>
          </p:nvSpPr>
          <p:spPr bwMode="auto">
            <a:xfrm>
              <a:off x="-1516062" y="3149600"/>
              <a:ext cx="11113" cy="3175"/>
            </a:xfrm>
            <a:custGeom>
              <a:avLst/>
              <a:gdLst>
                <a:gd name="T0" fmla="*/ 27445406 w 3"/>
                <a:gd name="T1" fmla="*/ 0 h 1"/>
                <a:gd name="T2" fmla="*/ 0 w 3"/>
                <a:gd name="T3" fmla="*/ 0 h 1"/>
                <a:gd name="T4" fmla="*/ 0 w 3"/>
                <a:gd name="T5" fmla="*/ 10080625 h 1"/>
                <a:gd name="T6" fmla="*/ 41166256 w 3"/>
                <a:gd name="T7" fmla="*/ 10080625 h 1"/>
                <a:gd name="T8" fmla="*/ 2744540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0"/>
                    <a:pt x="0" y="1"/>
                  </a:cubicBezTo>
                  <a:cubicBezTo>
                    <a:pt x="3" y="1"/>
                    <a:pt x="3" y="1"/>
                    <a:pt x="3" y="1"/>
                  </a:cubicBezTo>
                  <a:cubicBezTo>
                    <a:pt x="3"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5"/>
            <p:cNvSpPr>
              <a:spLocks/>
            </p:cNvSpPr>
            <p:nvPr/>
          </p:nvSpPr>
          <p:spPr bwMode="auto">
            <a:xfrm>
              <a:off x="-1747839" y="3149600"/>
              <a:ext cx="11113" cy="3175"/>
            </a:xfrm>
            <a:custGeom>
              <a:avLst/>
              <a:gdLst>
                <a:gd name="T0" fmla="*/ 41166256 w 3"/>
                <a:gd name="T1" fmla="*/ 0 h 1"/>
                <a:gd name="T2" fmla="*/ 0 w 3"/>
                <a:gd name="T3" fmla="*/ 0 h 1"/>
                <a:gd name="T4" fmla="*/ 13720851 w 3"/>
                <a:gd name="T5" fmla="*/ 10080625 h 1"/>
                <a:gd name="T6" fmla="*/ 41166256 w 3"/>
                <a:gd name="T7" fmla="*/ 10080625 h 1"/>
                <a:gd name="T8" fmla="*/ 41166256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0" y="0"/>
                    <a:pt x="1" y="0"/>
                    <a:pt x="1"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36"/>
            <p:cNvSpPr>
              <a:spLocks/>
            </p:cNvSpPr>
            <p:nvPr/>
          </p:nvSpPr>
          <p:spPr bwMode="auto">
            <a:xfrm>
              <a:off x="-2679700" y="3149600"/>
              <a:ext cx="6350" cy="3175"/>
            </a:xfrm>
            <a:custGeom>
              <a:avLst/>
              <a:gdLst>
                <a:gd name="T0" fmla="*/ 20161250 w 2"/>
                <a:gd name="T1" fmla="*/ 0 h 1"/>
                <a:gd name="T2" fmla="*/ 0 w 2"/>
                <a:gd name="T3" fmla="*/ 0 h 1"/>
                <a:gd name="T4" fmla="*/ 0 w 2"/>
                <a:gd name="T5" fmla="*/ 10080625 h 1"/>
                <a:gd name="T6" fmla="*/ 20161250 w 2"/>
                <a:gd name="T7" fmla="*/ 10080625 h 1"/>
                <a:gd name="T8" fmla="*/ 2016125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237"/>
            <p:cNvSpPr>
              <a:spLocks noEditPoints="1"/>
            </p:cNvSpPr>
            <p:nvPr/>
          </p:nvSpPr>
          <p:spPr bwMode="auto">
            <a:xfrm>
              <a:off x="-6346827" y="2366962"/>
              <a:ext cx="5613401" cy="3281362"/>
            </a:xfrm>
            <a:custGeom>
              <a:avLst/>
              <a:gdLst>
                <a:gd name="T0" fmla="*/ 2147483647 w 1494"/>
                <a:gd name="T1" fmla="*/ 538094449 h 872"/>
                <a:gd name="T2" fmla="*/ 2147483647 w 1494"/>
                <a:gd name="T3" fmla="*/ 1571802502 h 872"/>
                <a:gd name="T4" fmla="*/ 2147483647 w 1494"/>
                <a:gd name="T5" fmla="*/ 1585962783 h 872"/>
                <a:gd name="T6" fmla="*/ 2147483647 w 1494"/>
                <a:gd name="T7" fmla="*/ 2147483647 h 872"/>
                <a:gd name="T8" fmla="*/ 2147483647 w 1494"/>
                <a:gd name="T9" fmla="*/ 2147483647 h 872"/>
                <a:gd name="T10" fmla="*/ 2147483647 w 1494"/>
                <a:gd name="T11" fmla="*/ 2147483647 h 872"/>
                <a:gd name="T12" fmla="*/ 2147483647 w 1494"/>
                <a:gd name="T13" fmla="*/ 2147483647 h 872"/>
                <a:gd name="T14" fmla="*/ 2147483647 w 1494"/>
                <a:gd name="T15" fmla="*/ 1670928234 h 872"/>
                <a:gd name="T16" fmla="*/ 2147483647 w 1494"/>
                <a:gd name="T17" fmla="*/ 1543481940 h 872"/>
                <a:gd name="T18" fmla="*/ 2147483647 w 1494"/>
                <a:gd name="T19" fmla="*/ 84961687 h 872"/>
                <a:gd name="T20" fmla="*/ 2147483647 w 1494"/>
                <a:gd name="T21" fmla="*/ 1472680534 h 872"/>
                <a:gd name="T22" fmla="*/ 2147483647 w 1494"/>
                <a:gd name="T23" fmla="*/ 2147483647 h 872"/>
                <a:gd name="T24" fmla="*/ 2147483647 w 1494"/>
                <a:gd name="T25" fmla="*/ 2147483647 h 872"/>
                <a:gd name="T26" fmla="*/ 2147483647 w 1494"/>
                <a:gd name="T27" fmla="*/ 2147483647 h 872"/>
                <a:gd name="T28" fmla="*/ 2147483647 w 1494"/>
                <a:gd name="T29" fmla="*/ 2147483647 h 872"/>
                <a:gd name="T30" fmla="*/ 2147483647 w 1494"/>
                <a:gd name="T31" fmla="*/ 2147483647 h 872"/>
                <a:gd name="T32" fmla="*/ 2147483647 w 1494"/>
                <a:gd name="T33" fmla="*/ 2147483647 h 872"/>
                <a:gd name="T34" fmla="*/ 2147483647 w 1494"/>
                <a:gd name="T35" fmla="*/ 2147483647 h 872"/>
                <a:gd name="T36" fmla="*/ 2147483647 w 1494"/>
                <a:gd name="T37" fmla="*/ 2147483647 h 872"/>
                <a:gd name="T38" fmla="*/ 2147483647 w 1494"/>
                <a:gd name="T39" fmla="*/ 2147483647 h 872"/>
                <a:gd name="T40" fmla="*/ 2147483647 w 1494"/>
                <a:gd name="T41" fmla="*/ 2147483647 h 872"/>
                <a:gd name="T42" fmla="*/ 2147483647 w 1494"/>
                <a:gd name="T43" fmla="*/ 2147483647 h 872"/>
                <a:gd name="T44" fmla="*/ 2147483647 w 1494"/>
                <a:gd name="T45" fmla="*/ 2147483647 h 872"/>
                <a:gd name="T46" fmla="*/ 2147483647 w 1494"/>
                <a:gd name="T47" fmla="*/ 2147483647 h 872"/>
                <a:gd name="T48" fmla="*/ 2147483647 w 1494"/>
                <a:gd name="T49" fmla="*/ 2147483647 h 872"/>
                <a:gd name="T50" fmla="*/ 2147483647 w 1494"/>
                <a:gd name="T51" fmla="*/ 2147483647 h 872"/>
                <a:gd name="T52" fmla="*/ 2147483647 w 1494"/>
                <a:gd name="T53" fmla="*/ 2147483647 h 872"/>
                <a:gd name="T54" fmla="*/ 2147483647 w 1494"/>
                <a:gd name="T55" fmla="*/ 2147483647 h 872"/>
                <a:gd name="T56" fmla="*/ 2147483647 w 1494"/>
                <a:gd name="T57" fmla="*/ 2147483647 h 872"/>
                <a:gd name="T58" fmla="*/ 2147483647 w 1494"/>
                <a:gd name="T59" fmla="*/ 2147483647 h 872"/>
                <a:gd name="T60" fmla="*/ 2147483647 w 1494"/>
                <a:gd name="T61" fmla="*/ 2147483647 h 872"/>
                <a:gd name="T62" fmla="*/ 2147483647 w 1494"/>
                <a:gd name="T63" fmla="*/ 2147483647 h 872"/>
                <a:gd name="T64" fmla="*/ 2147483647 w 1494"/>
                <a:gd name="T65" fmla="*/ 2147483647 h 872"/>
                <a:gd name="T66" fmla="*/ 2147483647 w 1494"/>
                <a:gd name="T67" fmla="*/ 2147483647 h 872"/>
                <a:gd name="T68" fmla="*/ 2147483647 w 1494"/>
                <a:gd name="T69" fmla="*/ 2147483647 h 872"/>
                <a:gd name="T70" fmla="*/ 2147483647 w 1494"/>
                <a:gd name="T71" fmla="*/ 2147483647 h 872"/>
                <a:gd name="T72" fmla="*/ 2147483647 w 1494"/>
                <a:gd name="T73" fmla="*/ 2147483647 h 872"/>
                <a:gd name="T74" fmla="*/ 649396101 w 1494"/>
                <a:gd name="T75" fmla="*/ 2147483647 h 872"/>
                <a:gd name="T76" fmla="*/ 395282623 w 1494"/>
                <a:gd name="T77" fmla="*/ 2147483647 h 872"/>
                <a:gd name="T78" fmla="*/ 141172902 w 1494"/>
                <a:gd name="T79" fmla="*/ 2147483647 h 872"/>
                <a:gd name="T80" fmla="*/ 14116163 w 1494"/>
                <a:gd name="T81" fmla="*/ 2147483647 h 872"/>
                <a:gd name="T82" fmla="*/ 324698051 w 1494"/>
                <a:gd name="T83" fmla="*/ 2147483647 h 872"/>
                <a:gd name="T84" fmla="*/ 409402543 w 1494"/>
                <a:gd name="T85" fmla="*/ 2147483647 h 872"/>
                <a:gd name="T86" fmla="*/ 1185851626 w 1494"/>
                <a:gd name="T87" fmla="*/ 2147483647 h 872"/>
                <a:gd name="T88" fmla="*/ 2147483647 w 1494"/>
                <a:gd name="T89" fmla="*/ 1146990303 h 872"/>
                <a:gd name="T90" fmla="*/ 2147483647 w 1494"/>
                <a:gd name="T91" fmla="*/ 509773886 h 872"/>
                <a:gd name="T92" fmla="*/ 324698051 w 1494"/>
                <a:gd name="T93" fmla="*/ 2147483647 h 872"/>
                <a:gd name="T94" fmla="*/ 536455525 w 1494"/>
                <a:gd name="T95" fmla="*/ 2147483647 h 872"/>
                <a:gd name="T96" fmla="*/ 2147483647 w 1494"/>
                <a:gd name="T97" fmla="*/ 2147483647 h 872"/>
                <a:gd name="T98" fmla="*/ 2147483647 w 1494"/>
                <a:gd name="T99" fmla="*/ 2147483647 h 872"/>
                <a:gd name="T100" fmla="*/ 2147483647 w 1494"/>
                <a:gd name="T101" fmla="*/ 2147483647 h 872"/>
                <a:gd name="T102" fmla="*/ 2147483647 w 1494"/>
                <a:gd name="T103" fmla="*/ 2147483647 h 872"/>
                <a:gd name="T104" fmla="*/ 2147483647 w 1494"/>
                <a:gd name="T105" fmla="*/ 2147483647 h 872"/>
                <a:gd name="T106" fmla="*/ 2147483647 w 1494"/>
                <a:gd name="T107" fmla="*/ 2147483647 h 872"/>
                <a:gd name="T108" fmla="*/ 2147483647 w 1494"/>
                <a:gd name="T109" fmla="*/ 1231955753 h 872"/>
                <a:gd name="T110" fmla="*/ 2147483647 w 1494"/>
                <a:gd name="T111" fmla="*/ 750502430 h 872"/>
                <a:gd name="T112" fmla="*/ 2147483647 w 1494"/>
                <a:gd name="T113" fmla="*/ 2147483647 h 8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94" h="872">
                  <a:moveTo>
                    <a:pt x="484" y="111"/>
                  </a:moveTo>
                  <a:cubicBezTo>
                    <a:pt x="484" y="111"/>
                    <a:pt x="484" y="111"/>
                    <a:pt x="484" y="111"/>
                  </a:cubicBezTo>
                  <a:cubicBezTo>
                    <a:pt x="485" y="111"/>
                    <a:pt x="485" y="111"/>
                    <a:pt x="485" y="111"/>
                  </a:cubicBezTo>
                  <a:cubicBezTo>
                    <a:pt x="485" y="111"/>
                    <a:pt x="485" y="111"/>
                    <a:pt x="484" y="111"/>
                  </a:cubicBezTo>
                  <a:cubicBezTo>
                    <a:pt x="484" y="111"/>
                    <a:pt x="484" y="111"/>
                    <a:pt x="484" y="111"/>
                  </a:cubicBezTo>
                  <a:moveTo>
                    <a:pt x="165" y="78"/>
                  </a:moveTo>
                  <a:cubicBezTo>
                    <a:pt x="166" y="78"/>
                    <a:pt x="169" y="75"/>
                    <a:pt x="173" y="71"/>
                  </a:cubicBezTo>
                  <a:cubicBezTo>
                    <a:pt x="175" y="69"/>
                    <a:pt x="178" y="67"/>
                    <a:pt x="180" y="65"/>
                  </a:cubicBezTo>
                  <a:cubicBezTo>
                    <a:pt x="191" y="56"/>
                    <a:pt x="205" y="44"/>
                    <a:pt x="215" y="38"/>
                  </a:cubicBezTo>
                  <a:cubicBezTo>
                    <a:pt x="224" y="33"/>
                    <a:pt x="240" y="25"/>
                    <a:pt x="255" y="18"/>
                  </a:cubicBezTo>
                  <a:cubicBezTo>
                    <a:pt x="271" y="12"/>
                    <a:pt x="286" y="6"/>
                    <a:pt x="292" y="5"/>
                  </a:cubicBezTo>
                  <a:cubicBezTo>
                    <a:pt x="299" y="4"/>
                    <a:pt x="312" y="1"/>
                    <a:pt x="331" y="1"/>
                  </a:cubicBezTo>
                  <a:cubicBezTo>
                    <a:pt x="347" y="1"/>
                    <a:pt x="367" y="3"/>
                    <a:pt x="390" y="8"/>
                  </a:cubicBezTo>
                  <a:cubicBezTo>
                    <a:pt x="429" y="17"/>
                    <a:pt x="474" y="38"/>
                    <a:pt x="501" y="55"/>
                  </a:cubicBezTo>
                  <a:cubicBezTo>
                    <a:pt x="509" y="60"/>
                    <a:pt x="525" y="74"/>
                    <a:pt x="539" y="88"/>
                  </a:cubicBezTo>
                  <a:cubicBezTo>
                    <a:pt x="546" y="94"/>
                    <a:pt x="553" y="100"/>
                    <a:pt x="558" y="105"/>
                  </a:cubicBezTo>
                  <a:cubicBezTo>
                    <a:pt x="561" y="107"/>
                    <a:pt x="563" y="109"/>
                    <a:pt x="564" y="111"/>
                  </a:cubicBezTo>
                  <a:cubicBezTo>
                    <a:pt x="535" y="111"/>
                    <a:pt x="535" y="111"/>
                    <a:pt x="535" y="111"/>
                  </a:cubicBezTo>
                  <a:cubicBezTo>
                    <a:pt x="535" y="111"/>
                    <a:pt x="535" y="111"/>
                    <a:pt x="535" y="111"/>
                  </a:cubicBezTo>
                  <a:cubicBezTo>
                    <a:pt x="534" y="112"/>
                    <a:pt x="534" y="112"/>
                    <a:pt x="534" y="112"/>
                  </a:cubicBezTo>
                  <a:cubicBezTo>
                    <a:pt x="534" y="111"/>
                    <a:pt x="534" y="111"/>
                    <a:pt x="534" y="111"/>
                  </a:cubicBezTo>
                  <a:cubicBezTo>
                    <a:pt x="486" y="111"/>
                    <a:pt x="486" y="111"/>
                    <a:pt x="486" y="111"/>
                  </a:cubicBezTo>
                  <a:cubicBezTo>
                    <a:pt x="486" y="111"/>
                    <a:pt x="486" y="111"/>
                    <a:pt x="486" y="111"/>
                  </a:cubicBezTo>
                  <a:cubicBezTo>
                    <a:pt x="486" y="112"/>
                    <a:pt x="486" y="112"/>
                    <a:pt x="486" y="112"/>
                  </a:cubicBezTo>
                  <a:cubicBezTo>
                    <a:pt x="486" y="112"/>
                    <a:pt x="486" y="112"/>
                    <a:pt x="486" y="112"/>
                  </a:cubicBezTo>
                  <a:cubicBezTo>
                    <a:pt x="485" y="112"/>
                    <a:pt x="485" y="112"/>
                    <a:pt x="485" y="112"/>
                  </a:cubicBezTo>
                  <a:cubicBezTo>
                    <a:pt x="485" y="112"/>
                    <a:pt x="485" y="112"/>
                    <a:pt x="485" y="112"/>
                  </a:cubicBezTo>
                  <a:cubicBezTo>
                    <a:pt x="485" y="112"/>
                    <a:pt x="487" y="116"/>
                    <a:pt x="490" y="122"/>
                  </a:cubicBezTo>
                  <a:cubicBezTo>
                    <a:pt x="499" y="140"/>
                    <a:pt x="517" y="179"/>
                    <a:pt x="525" y="208"/>
                  </a:cubicBezTo>
                  <a:cubicBezTo>
                    <a:pt x="525" y="208"/>
                    <a:pt x="525" y="208"/>
                    <a:pt x="525" y="208"/>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6" y="210"/>
                    <a:pt x="527" y="211"/>
                  </a:cubicBezTo>
                  <a:cubicBezTo>
                    <a:pt x="533" y="220"/>
                    <a:pt x="556" y="254"/>
                    <a:pt x="570" y="309"/>
                  </a:cubicBezTo>
                  <a:cubicBezTo>
                    <a:pt x="571" y="309"/>
                    <a:pt x="571" y="309"/>
                    <a:pt x="571" y="309"/>
                  </a:cubicBezTo>
                  <a:cubicBezTo>
                    <a:pt x="571" y="310"/>
                    <a:pt x="571" y="310"/>
                    <a:pt x="571" y="310"/>
                  </a:cubicBezTo>
                  <a:cubicBezTo>
                    <a:pt x="570" y="310"/>
                    <a:pt x="570" y="310"/>
                    <a:pt x="570" y="310"/>
                  </a:cubicBezTo>
                  <a:cubicBezTo>
                    <a:pt x="571" y="314"/>
                    <a:pt x="572" y="318"/>
                    <a:pt x="573" y="323"/>
                  </a:cubicBezTo>
                  <a:cubicBezTo>
                    <a:pt x="574" y="323"/>
                    <a:pt x="574" y="323"/>
                    <a:pt x="574" y="323"/>
                  </a:cubicBezTo>
                  <a:cubicBezTo>
                    <a:pt x="574" y="324"/>
                    <a:pt x="574" y="324"/>
                    <a:pt x="574" y="324"/>
                  </a:cubicBezTo>
                  <a:cubicBezTo>
                    <a:pt x="573" y="324"/>
                    <a:pt x="573" y="324"/>
                    <a:pt x="573" y="324"/>
                  </a:cubicBezTo>
                  <a:cubicBezTo>
                    <a:pt x="574" y="326"/>
                    <a:pt x="574" y="329"/>
                    <a:pt x="575" y="331"/>
                  </a:cubicBezTo>
                  <a:cubicBezTo>
                    <a:pt x="575" y="331"/>
                    <a:pt x="575" y="333"/>
                    <a:pt x="576" y="337"/>
                  </a:cubicBezTo>
                  <a:cubicBezTo>
                    <a:pt x="579" y="349"/>
                    <a:pt x="584" y="376"/>
                    <a:pt x="587" y="402"/>
                  </a:cubicBezTo>
                  <a:cubicBezTo>
                    <a:pt x="587" y="402"/>
                    <a:pt x="587" y="402"/>
                    <a:pt x="587" y="402"/>
                  </a:cubicBezTo>
                  <a:cubicBezTo>
                    <a:pt x="588" y="406"/>
                    <a:pt x="588" y="406"/>
                    <a:pt x="588" y="406"/>
                  </a:cubicBezTo>
                  <a:cubicBezTo>
                    <a:pt x="588" y="406"/>
                    <a:pt x="588" y="406"/>
                    <a:pt x="588" y="406"/>
                  </a:cubicBezTo>
                  <a:cubicBezTo>
                    <a:pt x="590" y="405"/>
                    <a:pt x="590" y="405"/>
                    <a:pt x="590" y="405"/>
                  </a:cubicBezTo>
                  <a:cubicBezTo>
                    <a:pt x="590" y="405"/>
                    <a:pt x="590" y="405"/>
                    <a:pt x="590" y="405"/>
                  </a:cubicBezTo>
                  <a:cubicBezTo>
                    <a:pt x="592" y="385"/>
                    <a:pt x="592" y="385"/>
                    <a:pt x="592" y="385"/>
                  </a:cubicBezTo>
                  <a:cubicBezTo>
                    <a:pt x="595" y="363"/>
                    <a:pt x="600" y="342"/>
                    <a:pt x="605" y="324"/>
                  </a:cubicBezTo>
                  <a:cubicBezTo>
                    <a:pt x="604" y="324"/>
                    <a:pt x="604" y="324"/>
                    <a:pt x="604" y="324"/>
                  </a:cubicBezTo>
                  <a:cubicBezTo>
                    <a:pt x="604" y="323"/>
                    <a:pt x="604" y="323"/>
                    <a:pt x="604" y="323"/>
                  </a:cubicBezTo>
                  <a:cubicBezTo>
                    <a:pt x="605" y="323"/>
                    <a:pt x="605" y="323"/>
                    <a:pt x="605" y="323"/>
                  </a:cubicBezTo>
                  <a:cubicBezTo>
                    <a:pt x="606" y="318"/>
                    <a:pt x="608" y="314"/>
                    <a:pt x="609" y="310"/>
                  </a:cubicBezTo>
                  <a:cubicBezTo>
                    <a:pt x="608" y="310"/>
                    <a:pt x="608" y="310"/>
                    <a:pt x="608" y="310"/>
                  </a:cubicBezTo>
                  <a:cubicBezTo>
                    <a:pt x="608" y="309"/>
                    <a:pt x="608" y="309"/>
                    <a:pt x="608" y="309"/>
                  </a:cubicBezTo>
                  <a:cubicBezTo>
                    <a:pt x="609" y="309"/>
                    <a:pt x="609" y="309"/>
                    <a:pt x="609" y="309"/>
                  </a:cubicBezTo>
                  <a:cubicBezTo>
                    <a:pt x="616" y="288"/>
                    <a:pt x="624" y="271"/>
                    <a:pt x="631" y="256"/>
                  </a:cubicBezTo>
                  <a:cubicBezTo>
                    <a:pt x="639" y="241"/>
                    <a:pt x="646" y="229"/>
                    <a:pt x="651" y="221"/>
                  </a:cubicBezTo>
                  <a:cubicBezTo>
                    <a:pt x="654" y="217"/>
                    <a:pt x="656" y="214"/>
                    <a:pt x="657" y="212"/>
                  </a:cubicBezTo>
                  <a:cubicBezTo>
                    <a:pt x="659" y="210"/>
                    <a:pt x="660" y="209"/>
                    <a:pt x="660" y="209"/>
                  </a:cubicBezTo>
                  <a:cubicBezTo>
                    <a:pt x="660" y="209"/>
                    <a:pt x="660" y="209"/>
                    <a:pt x="660" y="209"/>
                  </a:cubicBezTo>
                  <a:cubicBezTo>
                    <a:pt x="660" y="209"/>
                    <a:pt x="660" y="209"/>
                    <a:pt x="660" y="209"/>
                  </a:cubicBezTo>
                  <a:cubicBezTo>
                    <a:pt x="659" y="209"/>
                    <a:pt x="659" y="209"/>
                    <a:pt x="659" y="209"/>
                  </a:cubicBezTo>
                  <a:cubicBezTo>
                    <a:pt x="659" y="208"/>
                    <a:pt x="659" y="208"/>
                    <a:pt x="659" y="208"/>
                  </a:cubicBezTo>
                  <a:cubicBezTo>
                    <a:pt x="660" y="208"/>
                    <a:pt x="660" y="208"/>
                    <a:pt x="660" y="208"/>
                  </a:cubicBezTo>
                  <a:cubicBezTo>
                    <a:pt x="670" y="174"/>
                    <a:pt x="682" y="151"/>
                    <a:pt x="692" y="135"/>
                  </a:cubicBezTo>
                  <a:cubicBezTo>
                    <a:pt x="696" y="127"/>
                    <a:pt x="701" y="121"/>
                    <a:pt x="704" y="118"/>
                  </a:cubicBezTo>
                  <a:cubicBezTo>
                    <a:pt x="705" y="116"/>
                    <a:pt x="706" y="114"/>
                    <a:pt x="707" y="114"/>
                  </a:cubicBezTo>
                  <a:cubicBezTo>
                    <a:pt x="708" y="113"/>
                    <a:pt x="708" y="112"/>
                    <a:pt x="708" y="112"/>
                  </a:cubicBezTo>
                  <a:cubicBezTo>
                    <a:pt x="708" y="112"/>
                    <a:pt x="708" y="112"/>
                    <a:pt x="708" y="112"/>
                  </a:cubicBezTo>
                  <a:cubicBezTo>
                    <a:pt x="707" y="112"/>
                    <a:pt x="707" y="112"/>
                    <a:pt x="707" y="112"/>
                  </a:cubicBezTo>
                  <a:cubicBezTo>
                    <a:pt x="707" y="111"/>
                    <a:pt x="707" y="111"/>
                    <a:pt x="707" y="111"/>
                  </a:cubicBezTo>
                  <a:cubicBezTo>
                    <a:pt x="709" y="111"/>
                    <a:pt x="709" y="111"/>
                    <a:pt x="709" y="111"/>
                  </a:cubicBezTo>
                  <a:cubicBezTo>
                    <a:pt x="710" y="111"/>
                    <a:pt x="710" y="111"/>
                    <a:pt x="710" y="111"/>
                  </a:cubicBezTo>
                  <a:cubicBezTo>
                    <a:pt x="687" y="110"/>
                    <a:pt x="687" y="110"/>
                    <a:pt x="687" y="110"/>
                  </a:cubicBezTo>
                  <a:cubicBezTo>
                    <a:pt x="687" y="110"/>
                    <a:pt x="687" y="110"/>
                    <a:pt x="688" y="109"/>
                  </a:cubicBezTo>
                  <a:cubicBezTo>
                    <a:pt x="689" y="107"/>
                    <a:pt x="691" y="105"/>
                    <a:pt x="694" y="102"/>
                  </a:cubicBezTo>
                  <a:cubicBezTo>
                    <a:pt x="698" y="96"/>
                    <a:pt x="704" y="89"/>
                    <a:pt x="712" y="81"/>
                  </a:cubicBezTo>
                  <a:cubicBezTo>
                    <a:pt x="712" y="81"/>
                    <a:pt x="712" y="81"/>
                    <a:pt x="712" y="81"/>
                  </a:cubicBezTo>
                  <a:cubicBezTo>
                    <a:pt x="712" y="80"/>
                    <a:pt x="712" y="80"/>
                    <a:pt x="712" y="80"/>
                  </a:cubicBezTo>
                  <a:cubicBezTo>
                    <a:pt x="713" y="80"/>
                    <a:pt x="713" y="80"/>
                    <a:pt x="713" y="80"/>
                  </a:cubicBezTo>
                  <a:cubicBezTo>
                    <a:pt x="721" y="72"/>
                    <a:pt x="731" y="63"/>
                    <a:pt x="743" y="55"/>
                  </a:cubicBezTo>
                  <a:cubicBezTo>
                    <a:pt x="758" y="43"/>
                    <a:pt x="775" y="33"/>
                    <a:pt x="795" y="24"/>
                  </a:cubicBezTo>
                  <a:cubicBezTo>
                    <a:pt x="820" y="13"/>
                    <a:pt x="849" y="5"/>
                    <a:pt x="881" y="5"/>
                  </a:cubicBezTo>
                  <a:cubicBezTo>
                    <a:pt x="885" y="5"/>
                    <a:pt x="890" y="6"/>
                    <a:pt x="894" y="6"/>
                  </a:cubicBezTo>
                  <a:cubicBezTo>
                    <a:pt x="894" y="6"/>
                    <a:pt x="894" y="6"/>
                    <a:pt x="894" y="6"/>
                  </a:cubicBezTo>
                  <a:cubicBezTo>
                    <a:pt x="894" y="6"/>
                    <a:pt x="894" y="6"/>
                    <a:pt x="894" y="6"/>
                  </a:cubicBezTo>
                  <a:cubicBezTo>
                    <a:pt x="894" y="6"/>
                    <a:pt x="896" y="6"/>
                    <a:pt x="900" y="6"/>
                  </a:cubicBezTo>
                  <a:cubicBezTo>
                    <a:pt x="918" y="6"/>
                    <a:pt x="971" y="7"/>
                    <a:pt x="1029" y="19"/>
                  </a:cubicBezTo>
                  <a:cubicBezTo>
                    <a:pt x="1083" y="31"/>
                    <a:pt x="1129" y="40"/>
                    <a:pt x="1203" y="73"/>
                  </a:cubicBezTo>
                  <a:cubicBezTo>
                    <a:pt x="1207" y="75"/>
                    <a:pt x="1210" y="76"/>
                    <a:pt x="1214" y="78"/>
                  </a:cubicBezTo>
                  <a:cubicBezTo>
                    <a:pt x="1217" y="80"/>
                    <a:pt x="1221" y="81"/>
                    <a:pt x="1225" y="83"/>
                  </a:cubicBezTo>
                  <a:cubicBezTo>
                    <a:pt x="1228" y="85"/>
                    <a:pt x="1232" y="87"/>
                    <a:pt x="1235" y="88"/>
                  </a:cubicBezTo>
                  <a:cubicBezTo>
                    <a:pt x="1245" y="93"/>
                    <a:pt x="1255" y="98"/>
                    <a:pt x="1266" y="104"/>
                  </a:cubicBezTo>
                  <a:cubicBezTo>
                    <a:pt x="1274" y="109"/>
                    <a:pt x="1283" y="113"/>
                    <a:pt x="1292" y="118"/>
                  </a:cubicBezTo>
                  <a:cubicBezTo>
                    <a:pt x="1292" y="118"/>
                    <a:pt x="1294" y="120"/>
                    <a:pt x="1299" y="122"/>
                  </a:cubicBezTo>
                  <a:cubicBezTo>
                    <a:pt x="1303" y="125"/>
                    <a:pt x="1309" y="129"/>
                    <a:pt x="1317" y="134"/>
                  </a:cubicBezTo>
                  <a:cubicBezTo>
                    <a:pt x="1318" y="135"/>
                    <a:pt x="1319" y="136"/>
                    <a:pt x="1321" y="137"/>
                  </a:cubicBezTo>
                  <a:cubicBezTo>
                    <a:pt x="1322" y="138"/>
                    <a:pt x="1324" y="139"/>
                    <a:pt x="1325" y="140"/>
                  </a:cubicBezTo>
                  <a:cubicBezTo>
                    <a:pt x="1349" y="156"/>
                    <a:pt x="1380" y="179"/>
                    <a:pt x="1404" y="207"/>
                  </a:cubicBezTo>
                  <a:cubicBezTo>
                    <a:pt x="1344" y="207"/>
                    <a:pt x="1344" y="207"/>
                    <a:pt x="1344" y="207"/>
                  </a:cubicBezTo>
                  <a:cubicBezTo>
                    <a:pt x="1344" y="207"/>
                    <a:pt x="1344" y="208"/>
                    <a:pt x="1345" y="208"/>
                  </a:cubicBezTo>
                  <a:cubicBezTo>
                    <a:pt x="1344" y="208"/>
                    <a:pt x="1344" y="208"/>
                    <a:pt x="1344" y="208"/>
                  </a:cubicBezTo>
                  <a:cubicBezTo>
                    <a:pt x="1344" y="209"/>
                    <a:pt x="1344" y="209"/>
                    <a:pt x="1344" y="209"/>
                  </a:cubicBezTo>
                  <a:cubicBezTo>
                    <a:pt x="1343" y="209"/>
                    <a:pt x="1343" y="209"/>
                    <a:pt x="1343" y="209"/>
                  </a:cubicBezTo>
                  <a:cubicBezTo>
                    <a:pt x="1344" y="209"/>
                    <a:pt x="1344" y="209"/>
                    <a:pt x="1344" y="209"/>
                  </a:cubicBezTo>
                  <a:cubicBezTo>
                    <a:pt x="1344" y="209"/>
                    <a:pt x="1345" y="210"/>
                    <a:pt x="1348" y="212"/>
                  </a:cubicBezTo>
                  <a:cubicBezTo>
                    <a:pt x="1362" y="224"/>
                    <a:pt x="1407" y="263"/>
                    <a:pt x="1440" y="309"/>
                  </a:cubicBezTo>
                  <a:cubicBezTo>
                    <a:pt x="1442" y="309"/>
                    <a:pt x="1442" y="309"/>
                    <a:pt x="1442" y="309"/>
                  </a:cubicBezTo>
                  <a:cubicBezTo>
                    <a:pt x="1442" y="310"/>
                    <a:pt x="1442" y="310"/>
                    <a:pt x="1442" y="310"/>
                  </a:cubicBezTo>
                  <a:cubicBezTo>
                    <a:pt x="1441" y="310"/>
                    <a:pt x="1441" y="310"/>
                    <a:pt x="1441" y="310"/>
                  </a:cubicBezTo>
                  <a:cubicBezTo>
                    <a:pt x="1444" y="314"/>
                    <a:pt x="1447" y="318"/>
                    <a:pt x="1450" y="323"/>
                  </a:cubicBezTo>
                  <a:cubicBezTo>
                    <a:pt x="1451" y="323"/>
                    <a:pt x="1451" y="323"/>
                    <a:pt x="1451" y="323"/>
                  </a:cubicBezTo>
                  <a:cubicBezTo>
                    <a:pt x="1451" y="324"/>
                    <a:pt x="1451" y="324"/>
                    <a:pt x="1451" y="324"/>
                  </a:cubicBezTo>
                  <a:cubicBezTo>
                    <a:pt x="1450" y="324"/>
                    <a:pt x="1450" y="324"/>
                    <a:pt x="1450" y="324"/>
                  </a:cubicBezTo>
                  <a:cubicBezTo>
                    <a:pt x="1459" y="338"/>
                    <a:pt x="1467" y="352"/>
                    <a:pt x="1472" y="367"/>
                  </a:cubicBezTo>
                  <a:cubicBezTo>
                    <a:pt x="1480" y="388"/>
                    <a:pt x="1485" y="407"/>
                    <a:pt x="1488" y="425"/>
                  </a:cubicBezTo>
                  <a:cubicBezTo>
                    <a:pt x="1489" y="425"/>
                    <a:pt x="1489" y="425"/>
                    <a:pt x="1489" y="425"/>
                  </a:cubicBezTo>
                  <a:cubicBezTo>
                    <a:pt x="1489" y="426"/>
                    <a:pt x="1489" y="426"/>
                    <a:pt x="1489" y="426"/>
                  </a:cubicBezTo>
                  <a:cubicBezTo>
                    <a:pt x="1488" y="426"/>
                    <a:pt x="1488" y="426"/>
                    <a:pt x="1488" y="426"/>
                  </a:cubicBezTo>
                  <a:cubicBezTo>
                    <a:pt x="1491" y="442"/>
                    <a:pt x="1492" y="458"/>
                    <a:pt x="1492" y="475"/>
                  </a:cubicBezTo>
                  <a:cubicBezTo>
                    <a:pt x="1492" y="498"/>
                    <a:pt x="1490" y="524"/>
                    <a:pt x="1485" y="556"/>
                  </a:cubicBezTo>
                  <a:cubicBezTo>
                    <a:pt x="1486" y="556"/>
                    <a:pt x="1486" y="556"/>
                    <a:pt x="1486" y="556"/>
                  </a:cubicBezTo>
                  <a:cubicBezTo>
                    <a:pt x="1486" y="557"/>
                    <a:pt x="1486" y="557"/>
                    <a:pt x="1486" y="557"/>
                  </a:cubicBezTo>
                  <a:cubicBezTo>
                    <a:pt x="1485" y="557"/>
                    <a:pt x="1485" y="557"/>
                    <a:pt x="1485" y="557"/>
                  </a:cubicBezTo>
                  <a:cubicBezTo>
                    <a:pt x="1483" y="574"/>
                    <a:pt x="1480" y="593"/>
                    <a:pt x="1477" y="614"/>
                  </a:cubicBezTo>
                  <a:cubicBezTo>
                    <a:pt x="1474" y="632"/>
                    <a:pt x="1470" y="650"/>
                    <a:pt x="1467" y="666"/>
                  </a:cubicBezTo>
                  <a:cubicBezTo>
                    <a:pt x="1468" y="666"/>
                    <a:pt x="1468" y="666"/>
                    <a:pt x="1468" y="666"/>
                  </a:cubicBezTo>
                  <a:cubicBezTo>
                    <a:pt x="1468" y="667"/>
                    <a:pt x="1468" y="667"/>
                    <a:pt x="1468" y="667"/>
                  </a:cubicBezTo>
                  <a:cubicBezTo>
                    <a:pt x="1467" y="667"/>
                    <a:pt x="1467" y="667"/>
                    <a:pt x="1467" y="667"/>
                  </a:cubicBezTo>
                  <a:cubicBezTo>
                    <a:pt x="1460" y="703"/>
                    <a:pt x="1453" y="732"/>
                    <a:pt x="1447" y="753"/>
                  </a:cubicBezTo>
                  <a:cubicBezTo>
                    <a:pt x="1447" y="753"/>
                    <a:pt x="1447" y="753"/>
                    <a:pt x="1447" y="753"/>
                  </a:cubicBezTo>
                  <a:cubicBezTo>
                    <a:pt x="1447" y="754"/>
                    <a:pt x="1447" y="754"/>
                    <a:pt x="1447" y="754"/>
                  </a:cubicBezTo>
                  <a:cubicBezTo>
                    <a:pt x="1446" y="754"/>
                    <a:pt x="1446" y="754"/>
                    <a:pt x="1446" y="754"/>
                  </a:cubicBezTo>
                  <a:cubicBezTo>
                    <a:pt x="1446" y="756"/>
                    <a:pt x="1445" y="759"/>
                    <a:pt x="1444" y="761"/>
                  </a:cubicBezTo>
                  <a:cubicBezTo>
                    <a:pt x="1440" y="777"/>
                    <a:pt x="1436" y="788"/>
                    <a:pt x="1433" y="796"/>
                  </a:cubicBezTo>
                  <a:cubicBezTo>
                    <a:pt x="1431" y="799"/>
                    <a:pt x="1430" y="802"/>
                    <a:pt x="1429" y="804"/>
                  </a:cubicBezTo>
                  <a:cubicBezTo>
                    <a:pt x="1429" y="806"/>
                    <a:pt x="1428" y="807"/>
                    <a:pt x="1428" y="807"/>
                  </a:cubicBezTo>
                  <a:cubicBezTo>
                    <a:pt x="1428" y="807"/>
                    <a:pt x="1428" y="807"/>
                    <a:pt x="1428" y="807"/>
                  </a:cubicBezTo>
                  <a:cubicBezTo>
                    <a:pt x="1428" y="807"/>
                    <a:pt x="1428" y="807"/>
                    <a:pt x="1428" y="807"/>
                  </a:cubicBezTo>
                  <a:cubicBezTo>
                    <a:pt x="1428" y="807"/>
                    <a:pt x="1428" y="808"/>
                    <a:pt x="1427" y="809"/>
                  </a:cubicBezTo>
                  <a:cubicBezTo>
                    <a:pt x="1425" y="814"/>
                    <a:pt x="1419" y="828"/>
                    <a:pt x="1411" y="840"/>
                  </a:cubicBezTo>
                  <a:cubicBezTo>
                    <a:pt x="1403" y="853"/>
                    <a:pt x="1392" y="864"/>
                    <a:pt x="1381" y="867"/>
                  </a:cubicBezTo>
                  <a:cubicBezTo>
                    <a:pt x="1374" y="869"/>
                    <a:pt x="1365" y="870"/>
                    <a:pt x="1355" y="870"/>
                  </a:cubicBezTo>
                  <a:cubicBezTo>
                    <a:pt x="1330" y="870"/>
                    <a:pt x="1296" y="860"/>
                    <a:pt x="1250" y="816"/>
                  </a:cubicBezTo>
                  <a:cubicBezTo>
                    <a:pt x="1243" y="809"/>
                    <a:pt x="1236" y="803"/>
                    <a:pt x="1230" y="797"/>
                  </a:cubicBezTo>
                  <a:cubicBezTo>
                    <a:pt x="1227" y="793"/>
                    <a:pt x="1224" y="790"/>
                    <a:pt x="1221" y="787"/>
                  </a:cubicBezTo>
                  <a:cubicBezTo>
                    <a:pt x="1219" y="787"/>
                    <a:pt x="1219" y="787"/>
                    <a:pt x="1219" y="787"/>
                  </a:cubicBezTo>
                  <a:cubicBezTo>
                    <a:pt x="1219" y="786"/>
                    <a:pt x="1219" y="786"/>
                    <a:pt x="1219" y="786"/>
                  </a:cubicBezTo>
                  <a:cubicBezTo>
                    <a:pt x="1220" y="786"/>
                    <a:pt x="1220" y="786"/>
                    <a:pt x="1220" y="786"/>
                  </a:cubicBezTo>
                  <a:cubicBezTo>
                    <a:pt x="1209" y="775"/>
                    <a:pt x="1199" y="765"/>
                    <a:pt x="1191" y="754"/>
                  </a:cubicBezTo>
                  <a:cubicBezTo>
                    <a:pt x="1189" y="754"/>
                    <a:pt x="1189" y="754"/>
                    <a:pt x="1189" y="754"/>
                  </a:cubicBezTo>
                  <a:cubicBezTo>
                    <a:pt x="1189" y="753"/>
                    <a:pt x="1189" y="753"/>
                    <a:pt x="1189" y="753"/>
                  </a:cubicBezTo>
                  <a:cubicBezTo>
                    <a:pt x="1190" y="753"/>
                    <a:pt x="1190" y="753"/>
                    <a:pt x="1190" y="753"/>
                  </a:cubicBezTo>
                  <a:cubicBezTo>
                    <a:pt x="1169" y="726"/>
                    <a:pt x="1154" y="700"/>
                    <a:pt x="1139" y="667"/>
                  </a:cubicBezTo>
                  <a:cubicBezTo>
                    <a:pt x="1138" y="667"/>
                    <a:pt x="1138" y="667"/>
                    <a:pt x="1138" y="667"/>
                  </a:cubicBezTo>
                  <a:cubicBezTo>
                    <a:pt x="1138" y="666"/>
                    <a:pt x="1138" y="666"/>
                    <a:pt x="1138" y="666"/>
                  </a:cubicBezTo>
                  <a:cubicBezTo>
                    <a:pt x="1139" y="666"/>
                    <a:pt x="1139" y="666"/>
                    <a:pt x="1139" y="666"/>
                  </a:cubicBezTo>
                  <a:cubicBezTo>
                    <a:pt x="1137" y="662"/>
                    <a:pt x="1135" y="658"/>
                    <a:pt x="1133" y="654"/>
                  </a:cubicBezTo>
                  <a:cubicBezTo>
                    <a:pt x="1124" y="632"/>
                    <a:pt x="1116" y="606"/>
                    <a:pt x="1110" y="579"/>
                  </a:cubicBezTo>
                  <a:cubicBezTo>
                    <a:pt x="1110" y="579"/>
                    <a:pt x="1110" y="579"/>
                    <a:pt x="1110" y="579"/>
                  </a:cubicBezTo>
                  <a:cubicBezTo>
                    <a:pt x="1110" y="578"/>
                    <a:pt x="1110" y="578"/>
                    <a:pt x="1110" y="578"/>
                  </a:cubicBezTo>
                  <a:cubicBezTo>
                    <a:pt x="1110" y="578"/>
                    <a:pt x="1110" y="578"/>
                    <a:pt x="1110" y="578"/>
                  </a:cubicBezTo>
                  <a:cubicBezTo>
                    <a:pt x="1108" y="571"/>
                    <a:pt x="1107" y="564"/>
                    <a:pt x="1105" y="557"/>
                  </a:cubicBezTo>
                  <a:cubicBezTo>
                    <a:pt x="1104" y="557"/>
                    <a:pt x="1104" y="557"/>
                    <a:pt x="1104" y="557"/>
                  </a:cubicBezTo>
                  <a:cubicBezTo>
                    <a:pt x="1104" y="556"/>
                    <a:pt x="1104" y="556"/>
                    <a:pt x="1104" y="556"/>
                  </a:cubicBezTo>
                  <a:cubicBezTo>
                    <a:pt x="1105" y="556"/>
                    <a:pt x="1105" y="556"/>
                    <a:pt x="1105" y="556"/>
                  </a:cubicBezTo>
                  <a:cubicBezTo>
                    <a:pt x="1102" y="544"/>
                    <a:pt x="1100" y="532"/>
                    <a:pt x="1098" y="521"/>
                  </a:cubicBezTo>
                  <a:cubicBezTo>
                    <a:pt x="1094" y="500"/>
                    <a:pt x="1091" y="481"/>
                    <a:pt x="1090" y="467"/>
                  </a:cubicBezTo>
                  <a:cubicBezTo>
                    <a:pt x="1089" y="461"/>
                    <a:pt x="1088" y="455"/>
                    <a:pt x="1087" y="452"/>
                  </a:cubicBezTo>
                  <a:cubicBezTo>
                    <a:pt x="1087" y="448"/>
                    <a:pt x="1087" y="446"/>
                    <a:pt x="1087" y="446"/>
                  </a:cubicBezTo>
                  <a:cubicBezTo>
                    <a:pt x="1086" y="446"/>
                    <a:pt x="1086" y="446"/>
                    <a:pt x="1086" y="446"/>
                  </a:cubicBezTo>
                  <a:cubicBezTo>
                    <a:pt x="1086" y="446"/>
                    <a:pt x="1086" y="446"/>
                    <a:pt x="1086" y="446"/>
                  </a:cubicBezTo>
                  <a:cubicBezTo>
                    <a:pt x="1085" y="446"/>
                    <a:pt x="1085" y="446"/>
                    <a:pt x="1085" y="446"/>
                  </a:cubicBezTo>
                  <a:cubicBezTo>
                    <a:pt x="1085" y="446"/>
                    <a:pt x="1085" y="446"/>
                    <a:pt x="1085" y="446"/>
                  </a:cubicBezTo>
                  <a:cubicBezTo>
                    <a:pt x="1085" y="446"/>
                    <a:pt x="1085" y="446"/>
                    <a:pt x="1085" y="446"/>
                  </a:cubicBezTo>
                  <a:cubicBezTo>
                    <a:pt x="1085" y="446"/>
                    <a:pt x="1085" y="447"/>
                    <a:pt x="1085" y="450"/>
                  </a:cubicBezTo>
                  <a:cubicBezTo>
                    <a:pt x="1083" y="463"/>
                    <a:pt x="1078" y="509"/>
                    <a:pt x="1065" y="556"/>
                  </a:cubicBezTo>
                  <a:cubicBezTo>
                    <a:pt x="1065" y="557"/>
                    <a:pt x="1065" y="557"/>
                    <a:pt x="1065" y="557"/>
                  </a:cubicBezTo>
                  <a:cubicBezTo>
                    <a:pt x="1064" y="557"/>
                    <a:pt x="1064" y="557"/>
                    <a:pt x="1064" y="557"/>
                  </a:cubicBezTo>
                  <a:cubicBezTo>
                    <a:pt x="1062" y="564"/>
                    <a:pt x="1060" y="571"/>
                    <a:pt x="1058" y="578"/>
                  </a:cubicBezTo>
                  <a:cubicBezTo>
                    <a:pt x="1058" y="578"/>
                    <a:pt x="1058" y="578"/>
                    <a:pt x="1058" y="578"/>
                  </a:cubicBezTo>
                  <a:cubicBezTo>
                    <a:pt x="1058" y="579"/>
                    <a:pt x="1058" y="579"/>
                    <a:pt x="1058" y="579"/>
                  </a:cubicBezTo>
                  <a:cubicBezTo>
                    <a:pt x="1057" y="579"/>
                    <a:pt x="1057" y="579"/>
                    <a:pt x="1057" y="579"/>
                  </a:cubicBezTo>
                  <a:cubicBezTo>
                    <a:pt x="1057" y="579"/>
                    <a:pt x="1057" y="579"/>
                    <a:pt x="1057" y="579"/>
                  </a:cubicBezTo>
                  <a:cubicBezTo>
                    <a:pt x="1055" y="585"/>
                    <a:pt x="1053" y="591"/>
                    <a:pt x="1050" y="597"/>
                  </a:cubicBezTo>
                  <a:cubicBezTo>
                    <a:pt x="1050" y="597"/>
                    <a:pt x="1050" y="597"/>
                    <a:pt x="1050" y="597"/>
                  </a:cubicBezTo>
                  <a:cubicBezTo>
                    <a:pt x="1050" y="597"/>
                    <a:pt x="1050" y="597"/>
                    <a:pt x="1050" y="597"/>
                  </a:cubicBezTo>
                  <a:cubicBezTo>
                    <a:pt x="1050" y="597"/>
                    <a:pt x="1050" y="599"/>
                    <a:pt x="1049" y="601"/>
                  </a:cubicBezTo>
                  <a:cubicBezTo>
                    <a:pt x="1045" y="611"/>
                    <a:pt x="1036" y="636"/>
                    <a:pt x="1023" y="666"/>
                  </a:cubicBezTo>
                  <a:cubicBezTo>
                    <a:pt x="1024" y="666"/>
                    <a:pt x="1024" y="666"/>
                    <a:pt x="1024" y="666"/>
                  </a:cubicBezTo>
                  <a:cubicBezTo>
                    <a:pt x="1024" y="667"/>
                    <a:pt x="1024" y="667"/>
                    <a:pt x="1024" y="667"/>
                  </a:cubicBezTo>
                  <a:cubicBezTo>
                    <a:pt x="1023" y="667"/>
                    <a:pt x="1023" y="667"/>
                    <a:pt x="1023" y="667"/>
                  </a:cubicBezTo>
                  <a:cubicBezTo>
                    <a:pt x="1011" y="694"/>
                    <a:pt x="996" y="725"/>
                    <a:pt x="981" y="751"/>
                  </a:cubicBezTo>
                  <a:cubicBezTo>
                    <a:pt x="980" y="751"/>
                    <a:pt x="980" y="752"/>
                    <a:pt x="979" y="753"/>
                  </a:cubicBezTo>
                  <a:cubicBezTo>
                    <a:pt x="980" y="753"/>
                    <a:pt x="980" y="753"/>
                    <a:pt x="980" y="753"/>
                  </a:cubicBezTo>
                  <a:cubicBezTo>
                    <a:pt x="980" y="754"/>
                    <a:pt x="980" y="754"/>
                    <a:pt x="980" y="754"/>
                  </a:cubicBezTo>
                  <a:cubicBezTo>
                    <a:pt x="979" y="754"/>
                    <a:pt x="979" y="754"/>
                    <a:pt x="979" y="754"/>
                  </a:cubicBezTo>
                  <a:cubicBezTo>
                    <a:pt x="971" y="766"/>
                    <a:pt x="965" y="777"/>
                    <a:pt x="958" y="786"/>
                  </a:cubicBezTo>
                  <a:cubicBezTo>
                    <a:pt x="959" y="786"/>
                    <a:pt x="959" y="786"/>
                    <a:pt x="959" y="786"/>
                  </a:cubicBezTo>
                  <a:cubicBezTo>
                    <a:pt x="959" y="787"/>
                    <a:pt x="959" y="787"/>
                    <a:pt x="959" y="787"/>
                  </a:cubicBezTo>
                  <a:cubicBezTo>
                    <a:pt x="958" y="787"/>
                    <a:pt x="958" y="787"/>
                    <a:pt x="958" y="787"/>
                  </a:cubicBezTo>
                  <a:cubicBezTo>
                    <a:pt x="953" y="795"/>
                    <a:pt x="948" y="802"/>
                    <a:pt x="944" y="808"/>
                  </a:cubicBezTo>
                  <a:cubicBezTo>
                    <a:pt x="932" y="824"/>
                    <a:pt x="920" y="837"/>
                    <a:pt x="898" y="850"/>
                  </a:cubicBezTo>
                  <a:cubicBezTo>
                    <a:pt x="886" y="858"/>
                    <a:pt x="878" y="862"/>
                    <a:pt x="871" y="865"/>
                  </a:cubicBezTo>
                  <a:cubicBezTo>
                    <a:pt x="864" y="868"/>
                    <a:pt x="859" y="869"/>
                    <a:pt x="854" y="869"/>
                  </a:cubicBezTo>
                  <a:cubicBezTo>
                    <a:pt x="854" y="869"/>
                    <a:pt x="854" y="869"/>
                    <a:pt x="854" y="869"/>
                  </a:cubicBezTo>
                  <a:cubicBezTo>
                    <a:pt x="848" y="869"/>
                    <a:pt x="841" y="867"/>
                    <a:pt x="829" y="865"/>
                  </a:cubicBezTo>
                  <a:cubicBezTo>
                    <a:pt x="804" y="860"/>
                    <a:pt x="786" y="846"/>
                    <a:pt x="769" y="821"/>
                  </a:cubicBezTo>
                  <a:cubicBezTo>
                    <a:pt x="767" y="818"/>
                    <a:pt x="765" y="815"/>
                    <a:pt x="763" y="813"/>
                  </a:cubicBezTo>
                  <a:cubicBezTo>
                    <a:pt x="759" y="805"/>
                    <a:pt x="754" y="797"/>
                    <a:pt x="749" y="787"/>
                  </a:cubicBezTo>
                  <a:cubicBezTo>
                    <a:pt x="748" y="787"/>
                    <a:pt x="748" y="787"/>
                    <a:pt x="748" y="787"/>
                  </a:cubicBezTo>
                  <a:cubicBezTo>
                    <a:pt x="748" y="786"/>
                    <a:pt x="748" y="786"/>
                    <a:pt x="748" y="786"/>
                  </a:cubicBezTo>
                  <a:cubicBezTo>
                    <a:pt x="748" y="786"/>
                    <a:pt x="748" y="786"/>
                    <a:pt x="748" y="786"/>
                  </a:cubicBezTo>
                  <a:cubicBezTo>
                    <a:pt x="743" y="777"/>
                    <a:pt x="739" y="766"/>
                    <a:pt x="734" y="754"/>
                  </a:cubicBezTo>
                  <a:cubicBezTo>
                    <a:pt x="733" y="754"/>
                    <a:pt x="733" y="754"/>
                    <a:pt x="733" y="754"/>
                  </a:cubicBezTo>
                  <a:cubicBezTo>
                    <a:pt x="733" y="753"/>
                    <a:pt x="733" y="753"/>
                    <a:pt x="733" y="753"/>
                  </a:cubicBezTo>
                  <a:cubicBezTo>
                    <a:pt x="734" y="753"/>
                    <a:pt x="734" y="753"/>
                    <a:pt x="734" y="753"/>
                  </a:cubicBezTo>
                  <a:cubicBezTo>
                    <a:pt x="724" y="728"/>
                    <a:pt x="716" y="699"/>
                    <a:pt x="713" y="667"/>
                  </a:cubicBezTo>
                  <a:cubicBezTo>
                    <a:pt x="712" y="667"/>
                    <a:pt x="712" y="667"/>
                    <a:pt x="712" y="667"/>
                  </a:cubicBezTo>
                  <a:cubicBezTo>
                    <a:pt x="712" y="666"/>
                    <a:pt x="712" y="666"/>
                    <a:pt x="712" y="666"/>
                  </a:cubicBezTo>
                  <a:cubicBezTo>
                    <a:pt x="713" y="666"/>
                    <a:pt x="713" y="666"/>
                    <a:pt x="713" y="666"/>
                  </a:cubicBezTo>
                  <a:cubicBezTo>
                    <a:pt x="713" y="666"/>
                    <a:pt x="712" y="666"/>
                    <a:pt x="712" y="665"/>
                  </a:cubicBezTo>
                  <a:cubicBezTo>
                    <a:pt x="710" y="662"/>
                    <a:pt x="695" y="638"/>
                    <a:pt x="684" y="579"/>
                  </a:cubicBezTo>
                  <a:cubicBezTo>
                    <a:pt x="683" y="579"/>
                    <a:pt x="683" y="579"/>
                    <a:pt x="683" y="579"/>
                  </a:cubicBezTo>
                  <a:cubicBezTo>
                    <a:pt x="683" y="578"/>
                    <a:pt x="683" y="578"/>
                    <a:pt x="683" y="578"/>
                  </a:cubicBezTo>
                  <a:cubicBezTo>
                    <a:pt x="684" y="578"/>
                    <a:pt x="684" y="578"/>
                    <a:pt x="684" y="578"/>
                  </a:cubicBezTo>
                  <a:cubicBezTo>
                    <a:pt x="682" y="571"/>
                    <a:pt x="681" y="565"/>
                    <a:pt x="680" y="557"/>
                  </a:cubicBezTo>
                  <a:cubicBezTo>
                    <a:pt x="679" y="557"/>
                    <a:pt x="679" y="557"/>
                    <a:pt x="679" y="557"/>
                  </a:cubicBezTo>
                  <a:cubicBezTo>
                    <a:pt x="679" y="556"/>
                    <a:pt x="679" y="556"/>
                    <a:pt x="679" y="556"/>
                  </a:cubicBezTo>
                  <a:cubicBezTo>
                    <a:pt x="680" y="556"/>
                    <a:pt x="680" y="556"/>
                    <a:pt x="680" y="556"/>
                  </a:cubicBezTo>
                  <a:cubicBezTo>
                    <a:pt x="676" y="530"/>
                    <a:pt x="673" y="497"/>
                    <a:pt x="671" y="459"/>
                  </a:cubicBezTo>
                  <a:cubicBezTo>
                    <a:pt x="671" y="458"/>
                    <a:pt x="671" y="458"/>
                    <a:pt x="671" y="458"/>
                  </a:cubicBezTo>
                  <a:cubicBezTo>
                    <a:pt x="671" y="458"/>
                    <a:pt x="671" y="458"/>
                    <a:pt x="671" y="458"/>
                  </a:cubicBezTo>
                  <a:cubicBezTo>
                    <a:pt x="671" y="458"/>
                    <a:pt x="671" y="458"/>
                    <a:pt x="671" y="458"/>
                  </a:cubicBezTo>
                  <a:cubicBezTo>
                    <a:pt x="670" y="458"/>
                    <a:pt x="670" y="458"/>
                    <a:pt x="670" y="458"/>
                  </a:cubicBezTo>
                  <a:cubicBezTo>
                    <a:pt x="669" y="458"/>
                    <a:pt x="669" y="458"/>
                    <a:pt x="669" y="458"/>
                  </a:cubicBezTo>
                  <a:cubicBezTo>
                    <a:pt x="669" y="459"/>
                    <a:pt x="669" y="459"/>
                    <a:pt x="669" y="459"/>
                  </a:cubicBezTo>
                  <a:cubicBezTo>
                    <a:pt x="669" y="467"/>
                    <a:pt x="668" y="505"/>
                    <a:pt x="658" y="556"/>
                  </a:cubicBezTo>
                  <a:cubicBezTo>
                    <a:pt x="659" y="556"/>
                    <a:pt x="659" y="556"/>
                    <a:pt x="659" y="556"/>
                  </a:cubicBezTo>
                  <a:cubicBezTo>
                    <a:pt x="659" y="557"/>
                    <a:pt x="659" y="557"/>
                    <a:pt x="659" y="557"/>
                  </a:cubicBezTo>
                  <a:cubicBezTo>
                    <a:pt x="658" y="557"/>
                    <a:pt x="658" y="557"/>
                    <a:pt x="658" y="557"/>
                  </a:cubicBezTo>
                  <a:cubicBezTo>
                    <a:pt x="652" y="590"/>
                    <a:pt x="642" y="627"/>
                    <a:pt x="625" y="666"/>
                  </a:cubicBezTo>
                  <a:cubicBezTo>
                    <a:pt x="626" y="666"/>
                    <a:pt x="626" y="666"/>
                    <a:pt x="626" y="666"/>
                  </a:cubicBezTo>
                  <a:cubicBezTo>
                    <a:pt x="626" y="667"/>
                    <a:pt x="626" y="667"/>
                    <a:pt x="626" y="667"/>
                  </a:cubicBezTo>
                  <a:cubicBezTo>
                    <a:pt x="625" y="667"/>
                    <a:pt x="625" y="667"/>
                    <a:pt x="625" y="667"/>
                  </a:cubicBezTo>
                  <a:cubicBezTo>
                    <a:pt x="625" y="668"/>
                    <a:pt x="625" y="668"/>
                    <a:pt x="625" y="668"/>
                  </a:cubicBezTo>
                  <a:cubicBezTo>
                    <a:pt x="624" y="676"/>
                    <a:pt x="619" y="708"/>
                    <a:pt x="598" y="753"/>
                  </a:cubicBezTo>
                  <a:cubicBezTo>
                    <a:pt x="599" y="753"/>
                    <a:pt x="599" y="753"/>
                    <a:pt x="599" y="753"/>
                  </a:cubicBezTo>
                  <a:cubicBezTo>
                    <a:pt x="599" y="754"/>
                    <a:pt x="599" y="754"/>
                    <a:pt x="599" y="754"/>
                  </a:cubicBezTo>
                  <a:cubicBezTo>
                    <a:pt x="598" y="754"/>
                    <a:pt x="598" y="754"/>
                    <a:pt x="598" y="754"/>
                  </a:cubicBezTo>
                  <a:cubicBezTo>
                    <a:pt x="595" y="761"/>
                    <a:pt x="592" y="768"/>
                    <a:pt x="588" y="776"/>
                  </a:cubicBezTo>
                  <a:cubicBezTo>
                    <a:pt x="588" y="776"/>
                    <a:pt x="588" y="776"/>
                    <a:pt x="588" y="776"/>
                  </a:cubicBezTo>
                  <a:cubicBezTo>
                    <a:pt x="584" y="786"/>
                    <a:pt x="584" y="786"/>
                    <a:pt x="584" y="786"/>
                  </a:cubicBezTo>
                  <a:cubicBezTo>
                    <a:pt x="584" y="786"/>
                    <a:pt x="584" y="786"/>
                    <a:pt x="584" y="786"/>
                  </a:cubicBezTo>
                  <a:cubicBezTo>
                    <a:pt x="584" y="786"/>
                    <a:pt x="584" y="786"/>
                    <a:pt x="584" y="786"/>
                  </a:cubicBezTo>
                  <a:cubicBezTo>
                    <a:pt x="584" y="786"/>
                    <a:pt x="584" y="786"/>
                    <a:pt x="584" y="786"/>
                  </a:cubicBezTo>
                  <a:cubicBezTo>
                    <a:pt x="584" y="787"/>
                    <a:pt x="584" y="787"/>
                    <a:pt x="584" y="787"/>
                  </a:cubicBezTo>
                  <a:cubicBezTo>
                    <a:pt x="583" y="787"/>
                    <a:pt x="583" y="787"/>
                    <a:pt x="583" y="787"/>
                  </a:cubicBezTo>
                  <a:cubicBezTo>
                    <a:pt x="580" y="798"/>
                    <a:pt x="576" y="804"/>
                    <a:pt x="570" y="815"/>
                  </a:cubicBezTo>
                  <a:cubicBezTo>
                    <a:pt x="562" y="826"/>
                    <a:pt x="554" y="837"/>
                    <a:pt x="549" y="843"/>
                  </a:cubicBezTo>
                  <a:cubicBezTo>
                    <a:pt x="546" y="847"/>
                    <a:pt x="541" y="851"/>
                    <a:pt x="536" y="854"/>
                  </a:cubicBezTo>
                  <a:cubicBezTo>
                    <a:pt x="528" y="859"/>
                    <a:pt x="518" y="863"/>
                    <a:pt x="506" y="863"/>
                  </a:cubicBezTo>
                  <a:cubicBezTo>
                    <a:pt x="505" y="863"/>
                    <a:pt x="504" y="863"/>
                    <a:pt x="503" y="863"/>
                  </a:cubicBezTo>
                  <a:cubicBezTo>
                    <a:pt x="502" y="863"/>
                    <a:pt x="502" y="863"/>
                    <a:pt x="502" y="863"/>
                  </a:cubicBezTo>
                  <a:cubicBezTo>
                    <a:pt x="491" y="863"/>
                    <a:pt x="481" y="859"/>
                    <a:pt x="475" y="854"/>
                  </a:cubicBezTo>
                  <a:cubicBezTo>
                    <a:pt x="472" y="852"/>
                    <a:pt x="469" y="850"/>
                    <a:pt x="468" y="849"/>
                  </a:cubicBezTo>
                  <a:cubicBezTo>
                    <a:pt x="467" y="848"/>
                    <a:pt x="466" y="847"/>
                    <a:pt x="466" y="847"/>
                  </a:cubicBezTo>
                  <a:cubicBezTo>
                    <a:pt x="465" y="846"/>
                    <a:pt x="465" y="846"/>
                    <a:pt x="465" y="846"/>
                  </a:cubicBezTo>
                  <a:cubicBezTo>
                    <a:pt x="465" y="846"/>
                    <a:pt x="465" y="846"/>
                    <a:pt x="465" y="846"/>
                  </a:cubicBezTo>
                  <a:cubicBezTo>
                    <a:pt x="465" y="846"/>
                    <a:pt x="465" y="846"/>
                    <a:pt x="465" y="846"/>
                  </a:cubicBezTo>
                  <a:cubicBezTo>
                    <a:pt x="450" y="834"/>
                    <a:pt x="437" y="818"/>
                    <a:pt x="427" y="803"/>
                  </a:cubicBezTo>
                  <a:cubicBezTo>
                    <a:pt x="424" y="798"/>
                    <a:pt x="421" y="792"/>
                    <a:pt x="418" y="787"/>
                  </a:cubicBezTo>
                  <a:cubicBezTo>
                    <a:pt x="417" y="787"/>
                    <a:pt x="417" y="787"/>
                    <a:pt x="417" y="787"/>
                  </a:cubicBezTo>
                  <a:cubicBezTo>
                    <a:pt x="417" y="786"/>
                    <a:pt x="417" y="786"/>
                    <a:pt x="417" y="786"/>
                  </a:cubicBezTo>
                  <a:cubicBezTo>
                    <a:pt x="417" y="786"/>
                    <a:pt x="417" y="786"/>
                    <a:pt x="417" y="786"/>
                  </a:cubicBezTo>
                  <a:cubicBezTo>
                    <a:pt x="414" y="781"/>
                    <a:pt x="412" y="776"/>
                    <a:pt x="410" y="772"/>
                  </a:cubicBezTo>
                  <a:cubicBezTo>
                    <a:pt x="408" y="768"/>
                    <a:pt x="407" y="764"/>
                    <a:pt x="406" y="762"/>
                  </a:cubicBezTo>
                  <a:cubicBezTo>
                    <a:pt x="405" y="759"/>
                    <a:pt x="404" y="758"/>
                    <a:pt x="404" y="758"/>
                  </a:cubicBezTo>
                  <a:cubicBezTo>
                    <a:pt x="404" y="758"/>
                    <a:pt x="404" y="757"/>
                    <a:pt x="403" y="754"/>
                  </a:cubicBezTo>
                  <a:cubicBezTo>
                    <a:pt x="402" y="754"/>
                    <a:pt x="402" y="754"/>
                    <a:pt x="402" y="754"/>
                  </a:cubicBezTo>
                  <a:cubicBezTo>
                    <a:pt x="402" y="753"/>
                    <a:pt x="402" y="753"/>
                    <a:pt x="402" y="753"/>
                  </a:cubicBezTo>
                  <a:cubicBezTo>
                    <a:pt x="403" y="753"/>
                    <a:pt x="403" y="753"/>
                    <a:pt x="403" y="753"/>
                  </a:cubicBezTo>
                  <a:cubicBezTo>
                    <a:pt x="402" y="752"/>
                    <a:pt x="402" y="752"/>
                    <a:pt x="402" y="751"/>
                  </a:cubicBezTo>
                  <a:cubicBezTo>
                    <a:pt x="397" y="737"/>
                    <a:pt x="387" y="704"/>
                    <a:pt x="383" y="667"/>
                  </a:cubicBezTo>
                  <a:cubicBezTo>
                    <a:pt x="382" y="667"/>
                    <a:pt x="382" y="667"/>
                    <a:pt x="382" y="667"/>
                  </a:cubicBezTo>
                  <a:cubicBezTo>
                    <a:pt x="382" y="666"/>
                    <a:pt x="382" y="666"/>
                    <a:pt x="382" y="666"/>
                  </a:cubicBezTo>
                  <a:cubicBezTo>
                    <a:pt x="382" y="666"/>
                    <a:pt x="382" y="666"/>
                    <a:pt x="382" y="666"/>
                  </a:cubicBezTo>
                  <a:cubicBezTo>
                    <a:pt x="382" y="666"/>
                    <a:pt x="382" y="665"/>
                    <a:pt x="381" y="663"/>
                  </a:cubicBezTo>
                  <a:cubicBezTo>
                    <a:pt x="377" y="653"/>
                    <a:pt x="363" y="619"/>
                    <a:pt x="355" y="579"/>
                  </a:cubicBezTo>
                  <a:cubicBezTo>
                    <a:pt x="353" y="579"/>
                    <a:pt x="353" y="579"/>
                    <a:pt x="353" y="579"/>
                  </a:cubicBezTo>
                  <a:cubicBezTo>
                    <a:pt x="353" y="578"/>
                    <a:pt x="353" y="578"/>
                    <a:pt x="353" y="578"/>
                  </a:cubicBezTo>
                  <a:cubicBezTo>
                    <a:pt x="354" y="578"/>
                    <a:pt x="354" y="578"/>
                    <a:pt x="354" y="578"/>
                  </a:cubicBezTo>
                  <a:cubicBezTo>
                    <a:pt x="353" y="571"/>
                    <a:pt x="351" y="564"/>
                    <a:pt x="350" y="557"/>
                  </a:cubicBezTo>
                  <a:cubicBezTo>
                    <a:pt x="349" y="557"/>
                    <a:pt x="349" y="557"/>
                    <a:pt x="349" y="557"/>
                  </a:cubicBezTo>
                  <a:cubicBezTo>
                    <a:pt x="349" y="556"/>
                    <a:pt x="349" y="556"/>
                    <a:pt x="349" y="556"/>
                  </a:cubicBezTo>
                  <a:cubicBezTo>
                    <a:pt x="350" y="556"/>
                    <a:pt x="350" y="556"/>
                    <a:pt x="350" y="556"/>
                  </a:cubicBezTo>
                  <a:cubicBezTo>
                    <a:pt x="350" y="552"/>
                    <a:pt x="349" y="548"/>
                    <a:pt x="349" y="543"/>
                  </a:cubicBezTo>
                  <a:cubicBezTo>
                    <a:pt x="345" y="513"/>
                    <a:pt x="343" y="486"/>
                    <a:pt x="342" y="466"/>
                  </a:cubicBezTo>
                  <a:cubicBezTo>
                    <a:pt x="341" y="457"/>
                    <a:pt x="340" y="449"/>
                    <a:pt x="340" y="443"/>
                  </a:cubicBezTo>
                  <a:cubicBezTo>
                    <a:pt x="339" y="438"/>
                    <a:pt x="339" y="435"/>
                    <a:pt x="339" y="435"/>
                  </a:cubicBezTo>
                  <a:cubicBezTo>
                    <a:pt x="339" y="435"/>
                    <a:pt x="339" y="435"/>
                    <a:pt x="339" y="435"/>
                  </a:cubicBezTo>
                  <a:cubicBezTo>
                    <a:pt x="339" y="435"/>
                    <a:pt x="339" y="435"/>
                    <a:pt x="339" y="435"/>
                  </a:cubicBezTo>
                  <a:cubicBezTo>
                    <a:pt x="338" y="435"/>
                    <a:pt x="338" y="435"/>
                    <a:pt x="338" y="435"/>
                  </a:cubicBezTo>
                  <a:cubicBezTo>
                    <a:pt x="338" y="435"/>
                    <a:pt x="338" y="435"/>
                    <a:pt x="338" y="435"/>
                  </a:cubicBezTo>
                  <a:cubicBezTo>
                    <a:pt x="337" y="435"/>
                    <a:pt x="337" y="435"/>
                    <a:pt x="337" y="435"/>
                  </a:cubicBezTo>
                  <a:cubicBezTo>
                    <a:pt x="337" y="435"/>
                    <a:pt x="337" y="440"/>
                    <a:pt x="336" y="449"/>
                  </a:cubicBezTo>
                  <a:cubicBezTo>
                    <a:pt x="335" y="473"/>
                    <a:pt x="330" y="524"/>
                    <a:pt x="319" y="556"/>
                  </a:cubicBezTo>
                  <a:cubicBezTo>
                    <a:pt x="319" y="556"/>
                    <a:pt x="319" y="556"/>
                    <a:pt x="319" y="556"/>
                  </a:cubicBezTo>
                  <a:cubicBezTo>
                    <a:pt x="319" y="557"/>
                    <a:pt x="319" y="557"/>
                    <a:pt x="319" y="557"/>
                  </a:cubicBezTo>
                  <a:cubicBezTo>
                    <a:pt x="318" y="557"/>
                    <a:pt x="318" y="557"/>
                    <a:pt x="318" y="557"/>
                  </a:cubicBezTo>
                  <a:cubicBezTo>
                    <a:pt x="318" y="559"/>
                    <a:pt x="317" y="561"/>
                    <a:pt x="316" y="562"/>
                  </a:cubicBezTo>
                  <a:cubicBezTo>
                    <a:pt x="308" y="583"/>
                    <a:pt x="296" y="609"/>
                    <a:pt x="287" y="630"/>
                  </a:cubicBezTo>
                  <a:cubicBezTo>
                    <a:pt x="282" y="640"/>
                    <a:pt x="278" y="649"/>
                    <a:pt x="275" y="656"/>
                  </a:cubicBezTo>
                  <a:cubicBezTo>
                    <a:pt x="273" y="662"/>
                    <a:pt x="271" y="666"/>
                    <a:pt x="271" y="666"/>
                  </a:cubicBezTo>
                  <a:cubicBezTo>
                    <a:pt x="272" y="666"/>
                    <a:pt x="272" y="666"/>
                    <a:pt x="272" y="666"/>
                  </a:cubicBezTo>
                  <a:cubicBezTo>
                    <a:pt x="272" y="667"/>
                    <a:pt x="272" y="667"/>
                    <a:pt x="272" y="667"/>
                  </a:cubicBezTo>
                  <a:cubicBezTo>
                    <a:pt x="270" y="667"/>
                    <a:pt x="270" y="667"/>
                    <a:pt x="270" y="667"/>
                  </a:cubicBezTo>
                  <a:cubicBezTo>
                    <a:pt x="270" y="668"/>
                    <a:pt x="270" y="668"/>
                    <a:pt x="270" y="668"/>
                  </a:cubicBezTo>
                  <a:cubicBezTo>
                    <a:pt x="268" y="677"/>
                    <a:pt x="259" y="712"/>
                    <a:pt x="234" y="753"/>
                  </a:cubicBezTo>
                  <a:cubicBezTo>
                    <a:pt x="235" y="753"/>
                    <a:pt x="235" y="753"/>
                    <a:pt x="235" y="753"/>
                  </a:cubicBezTo>
                  <a:cubicBezTo>
                    <a:pt x="235" y="754"/>
                    <a:pt x="235" y="754"/>
                    <a:pt x="235" y="754"/>
                  </a:cubicBezTo>
                  <a:cubicBezTo>
                    <a:pt x="234" y="754"/>
                    <a:pt x="234" y="754"/>
                    <a:pt x="234" y="754"/>
                  </a:cubicBezTo>
                  <a:cubicBezTo>
                    <a:pt x="232" y="757"/>
                    <a:pt x="230" y="759"/>
                    <a:pt x="229" y="762"/>
                  </a:cubicBezTo>
                  <a:cubicBezTo>
                    <a:pt x="223" y="771"/>
                    <a:pt x="218" y="778"/>
                    <a:pt x="214" y="785"/>
                  </a:cubicBezTo>
                  <a:cubicBezTo>
                    <a:pt x="214" y="785"/>
                    <a:pt x="214" y="785"/>
                    <a:pt x="214" y="785"/>
                  </a:cubicBezTo>
                  <a:cubicBezTo>
                    <a:pt x="214" y="785"/>
                    <a:pt x="214" y="785"/>
                    <a:pt x="214" y="785"/>
                  </a:cubicBezTo>
                  <a:cubicBezTo>
                    <a:pt x="214" y="785"/>
                    <a:pt x="214" y="785"/>
                    <a:pt x="214" y="785"/>
                  </a:cubicBezTo>
                  <a:cubicBezTo>
                    <a:pt x="210" y="791"/>
                    <a:pt x="206" y="796"/>
                    <a:pt x="203" y="800"/>
                  </a:cubicBezTo>
                  <a:cubicBezTo>
                    <a:pt x="189" y="821"/>
                    <a:pt x="181" y="828"/>
                    <a:pt x="170" y="836"/>
                  </a:cubicBezTo>
                  <a:cubicBezTo>
                    <a:pt x="162" y="841"/>
                    <a:pt x="150" y="849"/>
                    <a:pt x="136" y="854"/>
                  </a:cubicBezTo>
                  <a:cubicBezTo>
                    <a:pt x="127" y="857"/>
                    <a:pt x="117" y="860"/>
                    <a:pt x="108" y="860"/>
                  </a:cubicBezTo>
                  <a:cubicBezTo>
                    <a:pt x="104" y="860"/>
                    <a:pt x="100" y="859"/>
                    <a:pt x="96" y="858"/>
                  </a:cubicBezTo>
                  <a:cubicBezTo>
                    <a:pt x="83" y="855"/>
                    <a:pt x="72" y="844"/>
                    <a:pt x="64" y="830"/>
                  </a:cubicBezTo>
                  <a:cubicBezTo>
                    <a:pt x="55" y="816"/>
                    <a:pt x="50" y="799"/>
                    <a:pt x="47" y="785"/>
                  </a:cubicBezTo>
                  <a:cubicBezTo>
                    <a:pt x="46" y="785"/>
                    <a:pt x="46" y="785"/>
                    <a:pt x="46" y="785"/>
                  </a:cubicBezTo>
                  <a:cubicBezTo>
                    <a:pt x="46" y="785"/>
                    <a:pt x="46" y="785"/>
                    <a:pt x="46" y="785"/>
                  </a:cubicBezTo>
                  <a:cubicBezTo>
                    <a:pt x="47" y="785"/>
                    <a:pt x="47" y="785"/>
                    <a:pt x="47" y="785"/>
                  </a:cubicBezTo>
                  <a:cubicBezTo>
                    <a:pt x="47" y="784"/>
                    <a:pt x="47" y="784"/>
                    <a:pt x="47" y="784"/>
                  </a:cubicBezTo>
                  <a:cubicBezTo>
                    <a:pt x="46" y="784"/>
                    <a:pt x="46" y="784"/>
                    <a:pt x="46" y="784"/>
                  </a:cubicBezTo>
                  <a:cubicBezTo>
                    <a:pt x="46" y="784"/>
                    <a:pt x="42" y="780"/>
                    <a:pt x="38" y="764"/>
                  </a:cubicBezTo>
                  <a:cubicBezTo>
                    <a:pt x="38" y="761"/>
                    <a:pt x="37" y="758"/>
                    <a:pt x="36" y="754"/>
                  </a:cubicBezTo>
                  <a:cubicBezTo>
                    <a:pt x="36" y="754"/>
                    <a:pt x="36" y="754"/>
                    <a:pt x="36" y="754"/>
                  </a:cubicBezTo>
                  <a:cubicBezTo>
                    <a:pt x="36" y="753"/>
                    <a:pt x="36" y="753"/>
                    <a:pt x="36" y="753"/>
                  </a:cubicBezTo>
                  <a:cubicBezTo>
                    <a:pt x="36" y="753"/>
                    <a:pt x="36" y="753"/>
                    <a:pt x="36" y="753"/>
                  </a:cubicBezTo>
                  <a:cubicBezTo>
                    <a:pt x="33" y="736"/>
                    <a:pt x="30" y="709"/>
                    <a:pt x="28" y="667"/>
                  </a:cubicBezTo>
                  <a:cubicBezTo>
                    <a:pt x="27" y="667"/>
                    <a:pt x="27" y="667"/>
                    <a:pt x="27" y="667"/>
                  </a:cubicBezTo>
                  <a:cubicBezTo>
                    <a:pt x="27" y="666"/>
                    <a:pt x="27" y="666"/>
                    <a:pt x="27" y="666"/>
                  </a:cubicBezTo>
                  <a:cubicBezTo>
                    <a:pt x="28" y="666"/>
                    <a:pt x="28" y="666"/>
                    <a:pt x="28" y="666"/>
                  </a:cubicBezTo>
                  <a:cubicBezTo>
                    <a:pt x="28" y="665"/>
                    <a:pt x="27" y="663"/>
                    <a:pt x="26" y="659"/>
                  </a:cubicBezTo>
                  <a:cubicBezTo>
                    <a:pt x="23" y="646"/>
                    <a:pt x="16" y="616"/>
                    <a:pt x="11" y="579"/>
                  </a:cubicBezTo>
                  <a:cubicBezTo>
                    <a:pt x="10" y="579"/>
                    <a:pt x="10" y="579"/>
                    <a:pt x="10" y="579"/>
                  </a:cubicBezTo>
                  <a:cubicBezTo>
                    <a:pt x="10" y="578"/>
                    <a:pt x="10" y="578"/>
                    <a:pt x="10" y="578"/>
                  </a:cubicBezTo>
                  <a:cubicBezTo>
                    <a:pt x="10" y="578"/>
                    <a:pt x="10" y="578"/>
                    <a:pt x="10" y="578"/>
                  </a:cubicBezTo>
                  <a:cubicBezTo>
                    <a:pt x="10" y="577"/>
                    <a:pt x="10" y="576"/>
                    <a:pt x="10" y="574"/>
                  </a:cubicBezTo>
                  <a:cubicBezTo>
                    <a:pt x="10" y="574"/>
                    <a:pt x="10" y="574"/>
                    <a:pt x="10" y="574"/>
                  </a:cubicBezTo>
                  <a:cubicBezTo>
                    <a:pt x="9" y="557"/>
                    <a:pt x="9" y="557"/>
                    <a:pt x="9" y="557"/>
                  </a:cubicBezTo>
                  <a:cubicBezTo>
                    <a:pt x="8" y="557"/>
                    <a:pt x="8" y="557"/>
                    <a:pt x="8" y="557"/>
                  </a:cubicBezTo>
                  <a:cubicBezTo>
                    <a:pt x="8" y="556"/>
                    <a:pt x="8" y="556"/>
                    <a:pt x="8" y="556"/>
                  </a:cubicBezTo>
                  <a:cubicBezTo>
                    <a:pt x="9" y="556"/>
                    <a:pt x="9" y="556"/>
                    <a:pt x="9" y="556"/>
                  </a:cubicBezTo>
                  <a:cubicBezTo>
                    <a:pt x="8" y="551"/>
                    <a:pt x="8" y="551"/>
                    <a:pt x="8" y="551"/>
                  </a:cubicBezTo>
                  <a:cubicBezTo>
                    <a:pt x="8" y="551"/>
                    <a:pt x="8" y="551"/>
                    <a:pt x="8" y="551"/>
                  </a:cubicBezTo>
                  <a:cubicBezTo>
                    <a:pt x="8" y="551"/>
                    <a:pt x="8" y="548"/>
                    <a:pt x="7" y="543"/>
                  </a:cubicBezTo>
                  <a:cubicBezTo>
                    <a:pt x="5" y="526"/>
                    <a:pt x="1" y="488"/>
                    <a:pt x="1" y="452"/>
                  </a:cubicBezTo>
                  <a:cubicBezTo>
                    <a:pt x="1" y="445"/>
                    <a:pt x="1" y="439"/>
                    <a:pt x="1" y="432"/>
                  </a:cubicBezTo>
                  <a:cubicBezTo>
                    <a:pt x="1" y="432"/>
                    <a:pt x="1" y="432"/>
                    <a:pt x="1" y="432"/>
                  </a:cubicBezTo>
                  <a:cubicBezTo>
                    <a:pt x="2" y="430"/>
                    <a:pt x="2" y="428"/>
                    <a:pt x="2" y="426"/>
                  </a:cubicBezTo>
                  <a:cubicBezTo>
                    <a:pt x="1" y="426"/>
                    <a:pt x="1" y="426"/>
                    <a:pt x="1" y="426"/>
                  </a:cubicBezTo>
                  <a:cubicBezTo>
                    <a:pt x="1" y="425"/>
                    <a:pt x="1" y="425"/>
                    <a:pt x="1" y="425"/>
                  </a:cubicBezTo>
                  <a:cubicBezTo>
                    <a:pt x="2" y="425"/>
                    <a:pt x="2" y="425"/>
                    <a:pt x="2" y="425"/>
                  </a:cubicBezTo>
                  <a:cubicBezTo>
                    <a:pt x="4" y="400"/>
                    <a:pt x="9" y="375"/>
                    <a:pt x="14" y="355"/>
                  </a:cubicBezTo>
                  <a:cubicBezTo>
                    <a:pt x="17" y="345"/>
                    <a:pt x="19" y="336"/>
                    <a:pt x="21" y="329"/>
                  </a:cubicBezTo>
                  <a:cubicBezTo>
                    <a:pt x="22" y="327"/>
                    <a:pt x="23" y="325"/>
                    <a:pt x="23" y="324"/>
                  </a:cubicBezTo>
                  <a:cubicBezTo>
                    <a:pt x="22" y="324"/>
                    <a:pt x="22" y="324"/>
                    <a:pt x="22" y="324"/>
                  </a:cubicBezTo>
                  <a:cubicBezTo>
                    <a:pt x="22" y="323"/>
                    <a:pt x="22" y="323"/>
                    <a:pt x="22" y="323"/>
                  </a:cubicBezTo>
                  <a:cubicBezTo>
                    <a:pt x="23" y="323"/>
                    <a:pt x="23" y="323"/>
                    <a:pt x="23" y="323"/>
                  </a:cubicBezTo>
                  <a:cubicBezTo>
                    <a:pt x="24" y="321"/>
                    <a:pt x="24" y="319"/>
                    <a:pt x="25" y="319"/>
                  </a:cubicBezTo>
                  <a:cubicBezTo>
                    <a:pt x="25" y="319"/>
                    <a:pt x="25" y="319"/>
                    <a:pt x="25" y="319"/>
                  </a:cubicBezTo>
                  <a:cubicBezTo>
                    <a:pt x="26" y="316"/>
                    <a:pt x="27" y="313"/>
                    <a:pt x="28" y="310"/>
                  </a:cubicBezTo>
                  <a:cubicBezTo>
                    <a:pt x="27" y="310"/>
                    <a:pt x="27" y="310"/>
                    <a:pt x="27" y="310"/>
                  </a:cubicBezTo>
                  <a:cubicBezTo>
                    <a:pt x="27" y="309"/>
                    <a:pt x="27" y="309"/>
                    <a:pt x="27" y="309"/>
                  </a:cubicBezTo>
                  <a:cubicBezTo>
                    <a:pt x="29" y="309"/>
                    <a:pt x="29" y="309"/>
                    <a:pt x="29" y="309"/>
                  </a:cubicBezTo>
                  <a:cubicBezTo>
                    <a:pt x="30" y="306"/>
                    <a:pt x="31" y="303"/>
                    <a:pt x="32" y="300"/>
                  </a:cubicBezTo>
                  <a:cubicBezTo>
                    <a:pt x="51" y="258"/>
                    <a:pt x="64" y="235"/>
                    <a:pt x="72" y="223"/>
                  </a:cubicBezTo>
                  <a:cubicBezTo>
                    <a:pt x="76" y="217"/>
                    <a:pt x="79" y="213"/>
                    <a:pt x="81" y="211"/>
                  </a:cubicBezTo>
                  <a:cubicBezTo>
                    <a:pt x="82" y="210"/>
                    <a:pt x="83" y="210"/>
                    <a:pt x="83"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3" y="209"/>
                    <a:pt x="83" y="209"/>
                    <a:pt x="83" y="209"/>
                  </a:cubicBezTo>
                  <a:cubicBezTo>
                    <a:pt x="83" y="208"/>
                    <a:pt x="83" y="208"/>
                    <a:pt x="83" y="208"/>
                  </a:cubicBezTo>
                  <a:cubicBezTo>
                    <a:pt x="85" y="208"/>
                    <a:pt x="85" y="208"/>
                    <a:pt x="85" y="208"/>
                  </a:cubicBezTo>
                  <a:cubicBezTo>
                    <a:pt x="85" y="207"/>
                    <a:pt x="85" y="206"/>
                    <a:pt x="86" y="205"/>
                  </a:cubicBezTo>
                  <a:cubicBezTo>
                    <a:pt x="90" y="194"/>
                    <a:pt x="106" y="154"/>
                    <a:pt x="137" y="112"/>
                  </a:cubicBezTo>
                  <a:cubicBezTo>
                    <a:pt x="136" y="112"/>
                    <a:pt x="136" y="112"/>
                    <a:pt x="136" y="112"/>
                  </a:cubicBezTo>
                  <a:cubicBezTo>
                    <a:pt x="136" y="111"/>
                    <a:pt x="136" y="111"/>
                    <a:pt x="136" y="111"/>
                  </a:cubicBezTo>
                  <a:cubicBezTo>
                    <a:pt x="137" y="111"/>
                    <a:pt x="137" y="111"/>
                    <a:pt x="137" y="111"/>
                  </a:cubicBezTo>
                  <a:cubicBezTo>
                    <a:pt x="145" y="101"/>
                    <a:pt x="153" y="91"/>
                    <a:pt x="162" y="81"/>
                  </a:cubicBezTo>
                  <a:cubicBezTo>
                    <a:pt x="162" y="81"/>
                    <a:pt x="162" y="81"/>
                    <a:pt x="162" y="81"/>
                  </a:cubicBezTo>
                  <a:cubicBezTo>
                    <a:pt x="162" y="80"/>
                    <a:pt x="162" y="80"/>
                    <a:pt x="162" y="80"/>
                  </a:cubicBezTo>
                  <a:cubicBezTo>
                    <a:pt x="163" y="80"/>
                    <a:pt x="163" y="80"/>
                    <a:pt x="163" y="80"/>
                  </a:cubicBezTo>
                  <a:cubicBezTo>
                    <a:pt x="164" y="80"/>
                    <a:pt x="165" y="79"/>
                    <a:pt x="165" y="78"/>
                  </a:cubicBezTo>
                  <a:moveTo>
                    <a:pt x="347" y="0"/>
                  </a:moveTo>
                  <a:cubicBezTo>
                    <a:pt x="315" y="0"/>
                    <a:pt x="315" y="0"/>
                    <a:pt x="315" y="0"/>
                  </a:cubicBezTo>
                  <a:cubicBezTo>
                    <a:pt x="304" y="1"/>
                    <a:pt x="296" y="2"/>
                    <a:pt x="291" y="3"/>
                  </a:cubicBezTo>
                  <a:cubicBezTo>
                    <a:pt x="285" y="4"/>
                    <a:pt x="270" y="10"/>
                    <a:pt x="255" y="16"/>
                  </a:cubicBezTo>
                  <a:cubicBezTo>
                    <a:pt x="239" y="23"/>
                    <a:pt x="223" y="31"/>
                    <a:pt x="214" y="36"/>
                  </a:cubicBezTo>
                  <a:cubicBezTo>
                    <a:pt x="204" y="43"/>
                    <a:pt x="190" y="54"/>
                    <a:pt x="179" y="63"/>
                  </a:cubicBezTo>
                  <a:cubicBezTo>
                    <a:pt x="177" y="65"/>
                    <a:pt x="174" y="68"/>
                    <a:pt x="172" y="69"/>
                  </a:cubicBezTo>
                  <a:cubicBezTo>
                    <a:pt x="167" y="74"/>
                    <a:pt x="164" y="76"/>
                    <a:pt x="164" y="76"/>
                  </a:cubicBezTo>
                  <a:cubicBezTo>
                    <a:pt x="164" y="76"/>
                    <a:pt x="164" y="76"/>
                    <a:pt x="164" y="76"/>
                  </a:cubicBezTo>
                  <a:cubicBezTo>
                    <a:pt x="164" y="76"/>
                    <a:pt x="164" y="76"/>
                    <a:pt x="164" y="76"/>
                  </a:cubicBezTo>
                  <a:cubicBezTo>
                    <a:pt x="108" y="134"/>
                    <a:pt x="85" y="202"/>
                    <a:pt x="83" y="207"/>
                  </a:cubicBezTo>
                  <a:cubicBezTo>
                    <a:pt x="81" y="208"/>
                    <a:pt x="78" y="211"/>
                    <a:pt x="70" y="222"/>
                  </a:cubicBezTo>
                  <a:cubicBezTo>
                    <a:pt x="62" y="234"/>
                    <a:pt x="49" y="257"/>
                    <a:pt x="30" y="299"/>
                  </a:cubicBezTo>
                  <a:cubicBezTo>
                    <a:pt x="28" y="306"/>
                    <a:pt x="25" y="312"/>
                    <a:pt x="23" y="318"/>
                  </a:cubicBezTo>
                  <a:cubicBezTo>
                    <a:pt x="23" y="318"/>
                    <a:pt x="23" y="318"/>
                    <a:pt x="23" y="318"/>
                  </a:cubicBezTo>
                  <a:cubicBezTo>
                    <a:pt x="23" y="318"/>
                    <a:pt x="3" y="377"/>
                    <a:pt x="0" y="430"/>
                  </a:cubicBezTo>
                  <a:cubicBezTo>
                    <a:pt x="0" y="476"/>
                    <a:pt x="0" y="476"/>
                    <a:pt x="0" y="476"/>
                  </a:cubicBezTo>
                  <a:cubicBezTo>
                    <a:pt x="1" y="516"/>
                    <a:pt x="6" y="551"/>
                    <a:pt x="6" y="551"/>
                  </a:cubicBezTo>
                  <a:cubicBezTo>
                    <a:pt x="6" y="551"/>
                    <a:pt x="6" y="551"/>
                    <a:pt x="6" y="551"/>
                  </a:cubicBezTo>
                  <a:cubicBezTo>
                    <a:pt x="8" y="575"/>
                    <a:pt x="8" y="575"/>
                    <a:pt x="8" y="575"/>
                  </a:cubicBezTo>
                  <a:cubicBezTo>
                    <a:pt x="8" y="575"/>
                    <a:pt x="8" y="575"/>
                    <a:pt x="8" y="575"/>
                  </a:cubicBezTo>
                  <a:cubicBezTo>
                    <a:pt x="15" y="626"/>
                    <a:pt x="25" y="664"/>
                    <a:pt x="26" y="667"/>
                  </a:cubicBezTo>
                  <a:cubicBezTo>
                    <a:pt x="29" y="724"/>
                    <a:pt x="33" y="753"/>
                    <a:pt x="38" y="769"/>
                  </a:cubicBezTo>
                  <a:cubicBezTo>
                    <a:pt x="41" y="782"/>
                    <a:pt x="44" y="785"/>
                    <a:pt x="45" y="786"/>
                  </a:cubicBezTo>
                  <a:cubicBezTo>
                    <a:pt x="48" y="800"/>
                    <a:pt x="54" y="817"/>
                    <a:pt x="62" y="831"/>
                  </a:cubicBezTo>
                  <a:cubicBezTo>
                    <a:pt x="71" y="845"/>
                    <a:pt x="82" y="857"/>
                    <a:pt x="96" y="860"/>
                  </a:cubicBezTo>
                  <a:cubicBezTo>
                    <a:pt x="100" y="861"/>
                    <a:pt x="104" y="862"/>
                    <a:pt x="108" y="862"/>
                  </a:cubicBezTo>
                  <a:cubicBezTo>
                    <a:pt x="118" y="862"/>
                    <a:pt x="128" y="859"/>
                    <a:pt x="137" y="855"/>
                  </a:cubicBezTo>
                  <a:cubicBezTo>
                    <a:pt x="151" y="850"/>
                    <a:pt x="163" y="843"/>
                    <a:pt x="171" y="837"/>
                  </a:cubicBezTo>
                  <a:cubicBezTo>
                    <a:pt x="182" y="830"/>
                    <a:pt x="190" y="822"/>
                    <a:pt x="205" y="802"/>
                  </a:cubicBezTo>
                  <a:cubicBezTo>
                    <a:pt x="212" y="792"/>
                    <a:pt x="220" y="780"/>
                    <a:pt x="230" y="763"/>
                  </a:cubicBezTo>
                  <a:cubicBezTo>
                    <a:pt x="263" y="713"/>
                    <a:pt x="272" y="669"/>
                    <a:pt x="273" y="667"/>
                  </a:cubicBezTo>
                  <a:cubicBezTo>
                    <a:pt x="274" y="664"/>
                    <a:pt x="301" y="604"/>
                    <a:pt x="318" y="563"/>
                  </a:cubicBezTo>
                  <a:cubicBezTo>
                    <a:pt x="327" y="542"/>
                    <a:pt x="332" y="510"/>
                    <a:pt x="335" y="483"/>
                  </a:cubicBezTo>
                  <a:cubicBezTo>
                    <a:pt x="337" y="470"/>
                    <a:pt x="338" y="459"/>
                    <a:pt x="338" y="450"/>
                  </a:cubicBezTo>
                  <a:cubicBezTo>
                    <a:pt x="340" y="469"/>
                    <a:pt x="342" y="504"/>
                    <a:pt x="347" y="544"/>
                  </a:cubicBezTo>
                  <a:cubicBezTo>
                    <a:pt x="353" y="602"/>
                    <a:pt x="379" y="663"/>
                    <a:pt x="381" y="667"/>
                  </a:cubicBezTo>
                  <a:cubicBezTo>
                    <a:pt x="386" y="716"/>
                    <a:pt x="402" y="757"/>
                    <a:pt x="402" y="759"/>
                  </a:cubicBezTo>
                  <a:cubicBezTo>
                    <a:pt x="402" y="759"/>
                    <a:pt x="402" y="759"/>
                    <a:pt x="402" y="759"/>
                  </a:cubicBezTo>
                  <a:cubicBezTo>
                    <a:pt x="402" y="759"/>
                    <a:pt x="410" y="780"/>
                    <a:pt x="426" y="805"/>
                  </a:cubicBezTo>
                  <a:cubicBezTo>
                    <a:pt x="435" y="819"/>
                    <a:pt x="448" y="835"/>
                    <a:pt x="464" y="848"/>
                  </a:cubicBezTo>
                  <a:cubicBezTo>
                    <a:pt x="465" y="849"/>
                    <a:pt x="479" y="865"/>
                    <a:pt x="502" y="865"/>
                  </a:cubicBezTo>
                  <a:cubicBezTo>
                    <a:pt x="503" y="865"/>
                    <a:pt x="503" y="865"/>
                    <a:pt x="503" y="865"/>
                  </a:cubicBezTo>
                  <a:cubicBezTo>
                    <a:pt x="504" y="865"/>
                    <a:pt x="505" y="865"/>
                    <a:pt x="506" y="865"/>
                  </a:cubicBezTo>
                  <a:cubicBezTo>
                    <a:pt x="519" y="865"/>
                    <a:pt x="529" y="861"/>
                    <a:pt x="537" y="856"/>
                  </a:cubicBezTo>
                  <a:cubicBezTo>
                    <a:pt x="542" y="853"/>
                    <a:pt x="547" y="848"/>
                    <a:pt x="551" y="844"/>
                  </a:cubicBezTo>
                  <a:cubicBezTo>
                    <a:pt x="556" y="838"/>
                    <a:pt x="564" y="828"/>
                    <a:pt x="571" y="816"/>
                  </a:cubicBezTo>
                  <a:cubicBezTo>
                    <a:pt x="578" y="805"/>
                    <a:pt x="583" y="798"/>
                    <a:pt x="586" y="786"/>
                  </a:cubicBezTo>
                  <a:cubicBezTo>
                    <a:pt x="586" y="786"/>
                    <a:pt x="586" y="786"/>
                    <a:pt x="586" y="786"/>
                  </a:cubicBezTo>
                  <a:cubicBezTo>
                    <a:pt x="590" y="776"/>
                    <a:pt x="590" y="776"/>
                    <a:pt x="590" y="776"/>
                  </a:cubicBezTo>
                  <a:cubicBezTo>
                    <a:pt x="622" y="713"/>
                    <a:pt x="627" y="669"/>
                    <a:pt x="627" y="667"/>
                  </a:cubicBezTo>
                  <a:cubicBezTo>
                    <a:pt x="659" y="590"/>
                    <a:pt x="668" y="517"/>
                    <a:pt x="670" y="481"/>
                  </a:cubicBezTo>
                  <a:cubicBezTo>
                    <a:pt x="679" y="617"/>
                    <a:pt x="708" y="663"/>
                    <a:pt x="711" y="667"/>
                  </a:cubicBezTo>
                  <a:cubicBezTo>
                    <a:pt x="716" y="730"/>
                    <a:pt x="742" y="783"/>
                    <a:pt x="762" y="814"/>
                  </a:cubicBezTo>
                  <a:cubicBezTo>
                    <a:pt x="763" y="817"/>
                    <a:pt x="765" y="819"/>
                    <a:pt x="767" y="822"/>
                  </a:cubicBezTo>
                  <a:cubicBezTo>
                    <a:pt x="785" y="848"/>
                    <a:pt x="803" y="862"/>
                    <a:pt x="829" y="867"/>
                  </a:cubicBezTo>
                  <a:cubicBezTo>
                    <a:pt x="840" y="869"/>
                    <a:pt x="847" y="871"/>
                    <a:pt x="854" y="871"/>
                  </a:cubicBezTo>
                  <a:cubicBezTo>
                    <a:pt x="860" y="871"/>
                    <a:pt x="865" y="870"/>
                    <a:pt x="872" y="867"/>
                  </a:cubicBezTo>
                  <a:cubicBezTo>
                    <a:pt x="879" y="864"/>
                    <a:pt x="887" y="859"/>
                    <a:pt x="899" y="852"/>
                  </a:cubicBezTo>
                  <a:cubicBezTo>
                    <a:pt x="921" y="839"/>
                    <a:pt x="934" y="825"/>
                    <a:pt x="945" y="809"/>
                  </a:cubicBezTo>
                  <a:cubicBezTo>
                    <a:pt x="957" y="794"/>
                    <a:pt x="967" y="776"/>
                    <a:pt x="982" y="752"/>
                  </a:cubicBezTo>
                  <a:cubicBezTo>
                    <a:pt x="1020" y="689"/>
                    <a:pt x="1052" y="598"/>
                    <a:pt x="1052" y="598"/>
                  </a:cubicBezTo>
                  <a:cubicBezTo>
                    <a:pt x="1052" y="598"/>
                    <a:pt x="1052" y="598"/>
                    <a:pt x="1052" y="598"/>
                  </a:cubicBezTo>
                  <a:cubicBezTo>
                    <a:pt x="1075" y="545"/>
                    <a:pt x="1083" y="480"/>
                    <a:pt x="1086" y="456"/>
                  </a:cubicBezTo>
                  <a:cubicBezTo>
                    <a:pt x="1090" y="487"/>
                    <a:pt x="1104" y="589"/>
                    <a:pt x="1132" y="655"/>
                  </a:cubicBezTo>
                  <a:cubicBezTo>
                    <a:pt x="1156" y="712"/>
                    <a:pt x="1179" y="748"/>
                    <a:pt x="1228" y="798"/>
                  </a:cubicBezTo>
                  <a:cubicBezTo>
                    <a:pt x="1235" y="804"/>
                    <a:pt x="1241" y="811"/>
                    <a:pt x="1249" y="818"/>
                  </a:cubicBezTo>
                  <a:cubicBezTo>
                    <a:pt x="1289" y="856"/>
                    <a:pt x="1321" y="869"/>
                    <a:pt x="1345" y="872"/>
                  </a:cubicBezTo>
                  <a:cubicBezTo>
                    <a:pt x="1366" y="872"/>
                    <a:pt x="1366" y="872"/>
                    <a:pt x="1366" y="872"/>
                  </a:cubicBezTo>
                  <a:cubicBezTo>
                    <a:pt x="1371" y="871"/>
                    <a:pt x="1377" y="870"/>
                    <a:pt x="1382" y="869"/>
                  </a:cubicBezTo>
                  <a:cubicBezTo>
                    <a:pt x="1396" y="866"/>
                    <a:pt x="1408" y="850"/>
                    <a:pt x="1416" y="836"/>
                  </a:cubicBezTo>
                  <a:cubicBezTo>
                    <a:pt x="1425" y="822"/>
                    <a:pt x="1430" y="808"/>
                    <a:pt x="1430" y="807"/>
                  </a:cubicBezTo>
                  <a:cubicBezTo>
                    <a:pt x="1430" y="807"/>
                    <a:pt x="1430" y="807"/>
                    <a:pt x="1430" y="807"/>
                  </a:cubicBezTo>
                  <a:cubicBezTo>
                    <a:pt x="1430" y="807"/>
                    <a:pt x="1457" y="750"/>
                    <a:pt x="1479" y="614"/>
                  </a:cubicBezTo>
                  <a:cubicBezTo>
                    <a:pt x="1487" y="564"/>
                    <a:pt x="1492" y="527"/>
                    <a:pt x="1494" y="496"/>
                  </a:cubicBezTo>
                  <a:cubicBezTo>
                    <a:pt x="1494" y="456"/>
                    <a:pt x="1494" y="456"/>
                    <a:pt x="1494" y="456"/>
                  </a:cubicBezTo>
                  <a:cubicBezTo>
                    <a:pt x="1492" y="426"/>
                    <a:pt x="1486" y="399"/>
                    <a:pt x="1474" y="366"/>
                  </a:cubicBezTo>
                  <a:cubicBezTo>
                    <a:pt x="1448" y="293"/>
                    <a:pt x="1362" y="221"/>
                    <a:pt x="1347" y="209"/>
                  </a:cubicBezTo>
                  <a:cubicBezTo>
                    <a:pt x="1409" y="209"/>
                    <a:pt x="1409" y="209"/>
                    <a:pt x="1409" y="209"/>
                  </a:cubicBezTo>
                  <a:cubicBezTo>
                    <a:pt x="1407" y="208"/>
                    <a:pt x="1407" y="208"/>
                    <a:pt x="1407" y="208"/>
                  </a:cubicBezTo>
                  <a:cubicBezTo>
                    <a:pt x="1383" y="178"/>
                    <a:pt x="1351" y="155"/>
                    <a:pt x="1327" y="138"/>
                  </a:cubicBezTo>
                  <a:cubicBezTo>
                    <a:pt x="1325" y="137"/>
                    <a:pt x="1323" y="136"/>
                    <a:pt x="1322" y="135"/>
                  </a:cubicBezTo>
                  <a:cubicBezTo>
                    <a:pt x="1320" y="134"/>
                    <a:pt x="1319" y="133"/>
                    <a:pt x="1318" y="132"/>
                  </a:cubicBezTo>
                  <a:cubicBezTo>
                    <a:pt x="1303" y="122"/>
                    <a:pt x="1293" y="117"/>
                    <a:pt x="1293" y="117"/>
                  </a:cubicBezTo>
                  <a:cubicBezTo>
                    <a:pt x="1284" y="112"/>
                    <a:pt x="1275" y="107"/>
                    <a:pt x="1267" y="102"/>
                  </a:cubicBezTo>
                  <a:cubicBezTo>
                    <a:pt x="1256" y="97"/>
                    <a:pt x="1246" y="91"/>
                    <a:pt x="1236" y="87"/>
                  </a:cubicBezTo>
                  <a:cubicBezTo>
                    <a:pt x="1233" y="85"/>
                    <a:pt x="1229" y="83"/>
                    <a:pt x="1225" y="81"/>
                  </a:cubicBezTo>
                  <a:cubicBezTo>
                    <a:pt x="1222" y="80"/>
                    <a:pt x="1218" y="78"/>
                    <a:pt x="1215" y="76"/>
                  </a:cubicBezTo>
                  <a:cubicBezTo>
                    <a:pt x="1211" y="74"/>
                    <a:pt x="1207" y="73"/>
                    <a:pt x="1204" y="71"/>
                  </a:cubicBezTo>
                  <a:cubicBezTo>
                    <a:pt x="1130" y="38"/>
                    <a:pt x="1083" y="29"/>
                    <a:pt x="1030" y="17"/>
                  </a:cubicBezTo>
                  <a:cubicBezTo>
                    <a:pt x="972" y="5"/>
                    <a:pt x="918" y="4"/>
                    <a:pt x="900" y="4"/>
                  </a:cubicBezTo>
                  <a:cubicBezTo>
                    <a:pt x="897" y="4"/>
                    <a:pt x="895" y="4"/>
                    <a:pt x="894" y="4"/>
                  </a:cubicBezTo>
                  <a:cubicBezTo>
                    <a:pt x="890" y="4"/>
                    <a:pt x="885" y="3"/>
                    <a:pt x="881" y="3"/>
                  </a:cubicBezTo>
                  <a:cubicBezTo>
                    <a:pt x="848" y="3"/>
                    <a:pt x="819" y="11"/>
                    <a:pt x="794" y="22"/>
                  </a:cubicBezTo>
                  <a:cubicBezTo>
                    <a:pt x="774" y="31"/>
                    <a:pt x="757" y="42"/>
                    <a:pt x="742" y="53"/>
                  </a:cubicBezTo>
                  <a:cubicBezTo>
                    <a:pt x="718" y="71"/>
                    <a:pt x="701" y="89"/>
                    <a:pt x="692" y="100"/>
                  </a:cubicBezTo>
                  <a:cubicBezTo>
                    <a:pt x="687" y="107"/>
                    <a:pt x="684" y="111"/>
                    <a:pt x="684" y="111"/>
                  </a:cubicBezTo>
                  <a:cubicBezTo>
                    <a:pt x="683" y="112"/>
                    <a:pt x="683" y="112"/>
                    <a:pt x="683" y="112"/>
                  </a:cubicBezTo>
                  <a:cubicBezTo>
                    <a:pt x="705" y="112"/>
                    <a:pt x="705" y="112"/>
                    <a:pt x="705" y="112"/>
                  </a:cubicBezTo>
                  <a:cubicBezTo>
                    <a:pt x="699" y="120"/>
                    <a:pt x="676" y="149"/>
                    <a:pt x="658" y="208"/>
                  </a:cubicBezTo>
                  <a:cubicBezTo>
                    <a:pt x="655" y="211"/>
                    <a:pt x="603" y="279"/>
                    <a:pt x="590" y="385"/>
                  </a:cubicBezTo>
                  <a:cubicBezTo>
                    <a:pt x="589" y="398"/>
                    <a:pt x="589" y="398"/>
                    <a:pt x="589" y="398"/>
                  </a:cubicBezTo>
                  <a:cubicBezTo>
                    <a:pt x="584" y="364"/>
                    <a:pt x="577" y="331"/>
                    <a:pt x="577" y="331"/>
                  </a:cubicBezTo>
                  <a:cubicBezTo>
                    <a:pt x="577" y="331"/>
                    <a:pt x="577" y="331"/>
                    <a:pt x="577" y="331"/>
                  </a:cubicBezTo>
                  <a:cubicBezTo>
                    <a:pt x="563" y="256"/>
                    <a:pt x="529" y="211"/>
                    <a:pt x="527" y="208"/>
                  </a:cubicBezTo>
                  <a:cubicBezTo>
                    <a:pt x="518" y="174"/>
                    <a:pt x="492" y="122"/>
                    <a:pt x="487" y="113"/>
                  </a:cubicBezTo>
                  <a:cubicBezTo>
                    <a:pt x="569" y="113"/>
                    <a:pt x="569" y="113"/>
                    <a:pt x="569" y="113"/>
                  </a:cubicBezTo>
                  <a:cubicBezTo>
                    <a:pt x="567" y="111"/>
                    <a:pt x="567" y="111"/>
                    <a:pt x="567" y="111"/>
                  </a:cubicBezTo>
                  <a:cubicBezTo>
                    <a:pt x="567" y="111"/>
                    <a:pt x="555" y="99"/>
                    <a:pt x="541" y="86"/>
                  </a:cubicBezTo>
                  <a:cubicBezTo>
                    <a:pt x="526" y="73"/>
                    <a:pt x="510" y="59"/>
                    <a:pt x="502" y="53"/>
                  </a:cubicBezTo>
                  <a:cubicBezTo>
                    <a:pt x="474" y="36"/>
                    <a:pt x="429" y="15"/>
                    <a:pt x="390" y="6"/>
                  </a:cubicBezTo>
                  <a:cubicBezTo>
                    <a:pt x="374" y="3"/>
                    <a:pt x="360" y="1"/>
                    <a:pt x="3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238"/>
            <p:cNvSpPr>
              <a:spLocks noEditPoints="1"/>
            </p:cNvSpPr>
            <p:nvPr/>
          </p:nvSpPr>
          <p:spPr bwMode="auto">
            <a:xfrm>
              <a:off x="-4911725" y="4872036"/>
              <a:ext cx="915990" cy="4762"/>
            </a:xfrm>
            <a:custGeom>
              <a:avLst/>
              <a:gdLst>
                <a:gd name="T0" fmla="*/ 0 w 244"/>
                <a:gd name="T1" fmla="*/ 0 h 1"/>
                <a:gd name="T2" fmla="*/ 0 w 244"/>
                <a:gd name="T3" fmla="*/ 0 h 1"/>
                <a:gd name="T4" fmla="*/ 0 w 244"/>
                <a:gd name="T5" fmla="*/ 22676644 h 1"/>
                <a:gd name="T6" fmla="*/ 14092731 w 244"/>
                <a:gd name="T7" fmla="*/ 22676644 h 1"/>
                <a:gd name="T8" fmla="*/ 14092731 w 244"/>
                <a:gd name="T9" fmla="*/ 0 h 1"/>
                <a:gd name="T10" fmla="*/ 14092731 w 244"/>
                <a:gd name="T11" fmla="*/ 0 h 1"/>
                <a:gd name="T12" fmla="*/ 14092731 w 244"/>
                <a:gd name="T13" fmla="*/ 0 h 1"/>
                <a:gd name="T14" fmla="*/ 0 w 244"/>
                <a:gd name="T15" fmla="*/ 0 h 1"/>
                <a:gd name="T16" fmla="*/ 2147483647 w 244"/>
                <a:gd name="T17" fmla="*/ 0 h 1"/>
                <a:gd name="T18" fmla="*/ 2147483647 w 244"/>
                <a:gd name="T19" fmla="*/ 0 h 1"/>
                <a:gd name="T20" fmla="*/ 2147483647 w 244"/>
                <a:gd name="T21" fmla="*/ 0 h 1"/>
                <a:gd name="T22" fmla="*/ 2147483647 w 244"/>
                <a:gd name="T23" fmla="*/ 0 h 1"/>
                <a:gd name="T24" fmla="*/ 2147483647 w 244"/>
                <a:gd name="T25" fmla="*/ 0 h 1"/>
                <a:gd name="T26" fmla="*/ 2147483647 w 244"/>
                <a:gd name="T27" fmla="*/ 22676644 h 1"/>
                <a:gd name="T28" fmla="*/ 2147483647 w 244"/>
                <a:gd name="T29" fmla="*/ 22676644 h 1"/>
                <a:gd name="T30" fmla="*/ 2147483647 w 244"/>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4" h="1">
                  <a:moveTo>
                    <a:pt x="0"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moveTo>
                    <a:pt x="244" y="0"/>
                  </a:moveTo>
                  <a:cubicBezTo>
                    <a:pt x="243" y="0"/>
                    <a:pt x="243" y="0"/>
                    <a:pt x="243" y="0"/>
                  </a:cubicBezTo>
                  <a:cubicBezTo>
                    <a:pt x="243" y="0"/>
                    <a:pt x="243" y="0"/>
                    <a:pt x="243" y="0"/>
                  </a:cubicBezTo>
                  <a:cubicBezTo>
                    <a:pt x="243" y="0"/>
                    <a:pt x="243" y="0"/>
                    <a:pt x="243" y="0"/>
                  </a:cubicBezTo>
                  <a:cubicBezTo>
                    <a:pt x="243" y="0"/>
                    <a:pt x="243" y="0"/>
                    <a:pt x="243" y="0"/>
                  </a:cubicBezTo>
                  <a:cubicBezTo>
                    <a:pt x="243" y="1"/>
                    <a:pt x="243" y="1"/>
                    <a:pt x="243" y="1"/>
                  </a:cubicBezTo>
                  <a:cubicBezTo>
                    <a:pt x="244" y="1"/>
                    <a:pt x="244" y="1"/>
                    <a:pt x="244" y="1"/>
                  </a:cubicBezTo>
                  <a:cubicBezTo>
                    <a:pt x="244" y="0"/>
                    <a:pt x="244" y="0"/>
                    <a:pt x="2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39"/>
            <p:cNvSpPr>
              <a:spLocks noEditPoints="1"/>
            </p:cNvSpPr>
            <p:nvPr/>
          </p:nvSpPr>
          <p:spPr bwMode="auto">
            <a:xfrm>
              <a:off x="-3671889" y="4872036"/>
              <a:ext cx="1171575" cy="4762"/>
            </a:xfrm>
            <a:custGeom>
              <a:avLst/>
              <a:gdLst>
                <a:gd name="T0" fmla="*/ 14100206 w 312"/>
                <a:gd name="T1" fmla="*/ 0 h 1"/>
                <a:gd name="T2" fmla="*/ 0 w 312"/>
                <a:gd name="T3" fmla="*/ 0 h 1"/>
                <a:gd name="T4" fmla="*/ 0 w 312"/>
                <a:gd name="T5" fmla="*/ 22676644 h 1"/>
                <a:gd name="T6" fmla="*/ 14100206 w 312"/>
                <a:gd name="T7" fmla="*/ 22676644 h 1"/>
                <a:gd name="T8" fmla="*/ 14100206 w 312"/>
                <a:gd name="T9" fmla="*/ 0 h 1"/>
                <a:gd name="T10" fmla="*/ 14100206 w 312"/>
                <a:gd name="T11" fmla="*/ 0 h 1"/>
                <a:gd name="T12" fmla="*/ 14100206 w 312"/>
                <a:gd name="T13" fmla="*/ 0 h 1"/>
                <a:gd name="T14" fmla="*/ 14100206 w 312"/>
                <a:gd name="T15" fmla="*/ 0 h 1"/>
                <a:gd name="T16" fmla="*/ 2147483647 w 312"/>
                <a:gd name="T17" fmla="*/ 0 h 1"/>
                <a:gd name="T18" fmla="*/ 2147483647 w 312"/>
                <a:gd name="T19" fmla="*/ 0 h 1"/>
                <a:gd name="T20" fmla="*/ 2147483647 w 312"/>
                <a:gd name="T21" fmla="*/ 22676644 h 1"/>
                <a:gd name="T22" fmla="*/ 2147483647 w 312"/>
                <a:gd name="T23" fmla="*/ 22676644 h 1"/>
                <a:gd name="T24" fmla="*/ 2147483647 w 31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2"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312" y="0"/>
                  </a:moveTo>
                  <a:cubicBezTo>
                    <a:pt x="311" y="0"/>
                    <a:pt x="311" y="0"/>
                    <a:pt x="311" y="0"/>
                  </a:cubicBezTo>
                  <a:cubicBezTo>
                    <a:pt x="311" y="1"/>
                    <a:pt x="311" y="1"/>
                    <a:pt x="311" y="1"/>
                  </a:cubicBezTo>
                  <a:cubicBezTo>
                    <a:pt x="312" y="1"/>
                    <a:pt x="312" y="1"/>
                    <a:pt x="312" y="1"/>
                  </a:cubicBezTo>
                  <a:cubicBezTo>
                    <a:pt x="312" y="0"/>
                    <a:pt x="312" y="0"/>
                    <a:pt x="3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240"/>
            <p:cNvSpPr>
              <a:spLocks noEditPoints="1"/>
            </p:cNvSpPr>
            <p:nvPr/>
          </p:nvSpPr>
          <p:spPr bwMode="auto">
            <a:xfrm>
              <a:off x="-2071688" y="4872036"/>
              <a:ext cx="1239839" cy="4762"/>
            </a:xfrm>
            <a:custGeom>
              <a:avLst/>
              <a:gdLst>
                <a:gd name="T0" fmla="*/ 14115379 w 330"/>
                <a:gd name="T1" fmla="*/ 0 h 1"/>
                <a:gd name="T2" fmla="*/ 0 w 330"/>
                <a:gd name="T3" fmla="*/ 0 h 1"/>
                <a:gd name="T4" fmla="*/ 0 w 330"/>
                <a:gd name="T5" fmla="*/ 22676644 h 1"/>
                <a:gd name="T6" fmla="*/ 14115379 w 330"/>
                <a:gd name="T7" fmla="*/ 22676644 h 1"/>
                <a:gd name="T8" fmla="*/ 14115379 w 330"/>
                <a:gd name="T9" fmla="*/ 0 h 1"/>
                <a:gd name="T10" fmla="*/ 2147483647 w 330"/>
                <a:gd name="T11" fmla="*/ 0 h 1"/>
                <a:gd name="T12" fmla="*/ 2147483647 w 330"/>
                <a:gd name="T13" fmla="*/ 0 h 1"/>
                <a:gd name="T14" fmla="*/ 2147483647 w 330"/>
                <a:gd name="T15" fmla="*/ 22676644 h 1"/>
                <a:gd name="T16" fmla="*/ 2147483647 w 330"/>
                <a:gd name="T17" fmla="*/ 22676644 h 1"/>
                <a:gd name="T18" fmla="*/ 2147483647 w 330"/>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 h="1">
                  <a:moveTo>
                    <a:pt x="1" y="0"/>
                  </a:moveTo>
                  <a:cubicBezTo>
                    <a:pt x="0" y="0"/>
                    <a:pt x="0" y="0"/>
                    <a:pt x="0" y="0"/>
                  </a:cubicBezTo>
                  <a:cubicBezTo>
                    <a:pt x="0" y="1"/>
                    <a:pt x="0" y="1"/>
                    <a:pt x="0" y="1"/>
                  </a:cubicBezTo>
                  <a:cubicBezTo>
                    <a:pt x="1" y="1"/>
                    <a:pt x="1" y="1"/>
                    <a:pt x="1" y="1"/>
                  </a:cubicBezTo>
                  <a:cubicBezTo>
                    <a:pt x="1" y="0"/>
                    <a:pt x="1" y="0"/>
                    <a:pt x="1" y="0"/>
                  </a:cubicBezTo>
                  <a:moveTo>
                    <a:pt x="330" y="0"/>
                  </a:moveTo>
                  <a:cubicBezTo>
                    <a:pt x="329" y="0"/>
                    <a:pt x="329" y="0"/>
                    <a:pt x="329" y="0"/>
                  </a:cubicBezTo>
                  <a:cubicBezTo>
                    <a:pt x="329" y="1"/>
                    <a:pt x="329" y="1"/>
                    <a:pt x="329" y="1"/>
                  </a:cubicBezTo>
                  <a:cubicBezTo>
                    <a:pt x="330" y="1"/>
                    <a:pt x="330" y="1"/>
                    <a:pt x="330" y="1"/>
                  </a:cubicBezTo>
                  <a:cubicBezTo>
                    <a:pt x="330" y="0"/>
                    <a:pt x="330" y="0"/>
                    <a:pt x="33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41"/>
            <p:cNvSpPr>
              <a:spLocks noEditPoints="1"/>
            </p:cNvSpPr>
            <p:nvPr/>
          </p:nvSpPr>
          <p:spPr bwMode="auto">
            <a:xfrm>
              <a:off x="-6246815" y="4872036"/>
              <a:ext cx="920751" cy="4762"/>
            </a:xfrm>
            <a:custGeom>
              <a:avLst/>
              <a:gdLst>
                <a:gd name="T0" fmla="*/ 14123193 w 245"/>
                <a:gd name="T1" fmla="*/ 0 h 1"/>
                <a:gd name="T2" fmla="*/ 0 w 245"/>
                <a:gd name="T3" fmla="*/ 0 h 1"/>
                <a:gd name="T4" fmla="*/ 0 w 245"/>
                <a:gd name="T5" fmla="*/ 22676644 h 1"/>
                <a:gd name="T6" fmla="*/ 14123193 w 245"/>
                <a:gd name="T7" fmla="*/ 22676644 h 1"/>
                <a:gd name="T8" fmla="*/ 14123193 w 245"/>
                <a:gd name="T9" fmla="*/ 0 h 1"/>
                <a:gd name="T10" fmla="*/ 14123193 w 245"/>
                <a:gd name="T11" fmla="*/ 0 h 1"/>
                <a:gd name="T12" fmla="*/ 14123193 w 245"/>
                <a:gd name="T13" fmla="*/ 0 h 1"/>
                <a:gd name="T14" fmla="*/ 14123193 w 245"/>
                <a:gd name="T15" fmla="*/ 0 h 1"/>
                <a:gd name="T16" fmla="*/ 2147483647 w 245"/>
                <a:gd name="T17" fmla="*/ 0 h 1"/>
                <a:gd name="T18" fmla="*/ 2147483647 w 245"/>
                <a:gd name="T19" fmla="*/ 0 h 1"/>
                <a:gd name="T20" fmla="*/ 2147483647 w 245"/>
                <a:gd name="T21" fmla="*/ 0 h 1"/>
                <a:gd name="T22" fmla="*/ 2147483647 w 245"/>
                <a:gd name="T23" fmla="*/ 0 h 1"/>
                <a:gd name="T24" fmla="*/ 2147483647 w 245"/>
                <a:gd name="T25" fmla="*/ 0 h 1"/>
                <a:gd name="T26" fmla="*/ 2147483647 w 245"/>
                <a:gd name="T27" fmla="*/ 22676644 h 1"/>
                <a:gd name="T28" fmla="*/ 2147483647 w 245"/>
                <a:gd name="T29" fmla="*/ 22676644 h 1"/>
                <a:gd name="T30" fmla="*/ 2147483647 w 245"/>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5"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245" y="0"/>
                  </a:moveTo>
                  <a:cubicBezTo>
                    <a:pt x="244" y="0"/>
                    <a:pt x="244" y="0"/>
                    <a:pt x="244" y="0"/>
                  </a:cubicBezTo>
                  <a:cubicBezTo>
                    <a:pt x="244" y="0"/>
                    <a:pt x="244" y="0"/>
                    <a:pt x="244" y="0"/>
                  </a:cubicBezTo>
                  <a:cubicBezTo>
                    <a:pt x="244" y="0"/>
                    <a:pt x="244" y="0"/>
                    <a:pt x="244" y="0"/>
                  </a:cubicBezTo>
                  <a:cubicBezTo>
                    <a:pt x="244" y="0"/>
                    <a:pt x="244" y="0"/>
                    <a:pt x="244" y="0"/>
                  </a:cubicBezTo>
                  <a:cubicBezTo>
                    <a:pt x="244" y="0"/>
                    <a:pt x="244" y="0"/>
                    <a:pt x="243" y="1"/>
                  </a:cubicBezTo>
                  <a:cubicBezTo>
                    <a:pt x="245" y="1"/>
                    <a:pt x="245" y="1"/>
                    <a:pt x="245" y="1"/>
                  </a:cubicBezTo>
                  <a:cubicBezTo>
                    <a:pt x="245" y="0"/>
                    <a:pt x="245" y="0"/>
                    <a:pt x="24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42"/>
            <p:cNvSpPr>
              <a:spLocks/>
            </p:cNvSpPr>
            <p:nvPr/>
          </p:nvSpPr>
          <p:spPr bwMode="auto">
            <a:xfrm>
              <a:off x="-5021264" y="4541836"/>
              <a:ext cx="7936" cy="3175"/>
            </a:xfrm>
            <a:custGeom>
              <a:avLst/>
              <a:gdLst>
                <a:gd name="T0" fmla="*/ 15745024 w 2"/>
                <a:gd name="T1" fmla="*/ 0 h 1"/>
                <a:gd name="T2" fmla="*/ 0 w 2"/>
                <a:gd name="T3" fmla="*/ 0 h 1"/>
                <a:gd name="T4" fmla="*/ 0 w 2"/>
                <a:gd name="T5" fmla="*/ 10080625 h 1"/>
                <a:gd name="T6" fmla="*/ 31490048 w 2"/>
                <a:gd name="T7" fmla="*/ 10080625 h 1"/>
                <a:gd name="T8" fmla="*/ 1574502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0" y="0"/>
                    <a:pt x="0" y="0"/>
                    <a:pt x="0" y="0"/>
                  </a:cubicBezTo>
                  <a:cubicBezTo>
                    <a:pt x="0" y="1"/>
                    <a:pt x="0" y="1"/>
                    <a:pt x="0" y="1"/>
                  </a:cubicBezTo>
                  <a:cubicBezTo>
                    <a:pt x="2" y="1"/>
                    <a:pt x="2" y="1"/>
                    <a:pt x="2" y="1"/>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243"/>
            <p:cNvSpPr>
              <a:spLocks noEditPoints="1"/>
            </p:cNvSpPr>
            <p:nvPr/>
          </p:nvSpPr>
          <p:spPr bwMode="auto">
            <a:xfrm>
              <a:off x="-3781427" y="4541836"/>
              <a:ext cx="1409700" cy="3175"/>
            </a:xfrm>
            <a:custGeom>
              <a:avLst/>
              <a:gdLst>
                <a:gd name="T0" fmla="*/ 14130833 w 375"/>
                <a:gd name="T1" fmla="*/ 0 h 1"/>
                <a:gd name="T2" fmla="*/ 0 w 375"/>
                <a:gd name="T3" fmla="*/ 0 h 1"/>
                <a:gd name="T4" fmla="*/ 0 w 375"/>
                <a:gd name="T5" fmla="*/ 10080625 h 1"/>
                <a:gd name="T6" fmla="*/ 14130833 w 375"/>
                <a:gd name="T7" fmla="*/ 10080625 h 1"/>
                <a:gd name="T8" fmla="*/ 14130833 w 375"/>
                <a:gd name="T9" fmla="*/ 0 h 1"/>
                <a:gd name="T10" fmla="*/ 2147483647 w 375"/>
                <a:gd name="T11" fmla="*/ 0 h 1"/>
                <a:gd name="T12" fmla="*/ 2147483647 w 375"/>
                <a:gd name="T13" fmla="*/ 0 h 1"/>
                <a:gd name="T14" fmla="*/ 2147483647 w 375"/>
                <a:gd name="T15" fmla="*/ 10080625 h 1"/>
                <a:gd name="T16" fmla="*/ 2147483647 w 375"/>
                <a:gd name="T17" fmla="*/ 10080625 h 1"/>
                <a:gd name="T18" fmla="*/ 2147483647 w 375"/>
                <a:gd name="T19" fmla="*/ 10080625 h 1"/>
                <a:gd name="T20" fmla="*/ 2147483647 w 375"/>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5" h="1">
                  <a:moveTo>
                    <a:pt x="1" y="0"/>
                  </a:moveTo>
                  <a:cubicBezTo>
                    <a:pt x="0" y="0"/>
                    <a:pt x="0" y="0"/>
                    <a:pt x="0" y="0"/>
                  </a:cubicBezTo>
                  <a:cubicBezTo>
                    <a:pt x="0" y="1"/>
                    <a:pt x="0" y="1"/>
                    <a:pt x="0" y="1"/>
                  </a:cubicBezTo>
                  <a:cubicBezTo>
                    <a:pt x="1" y="1"/>
                    <a:pt x="1" y="1"/>
                    <a:pt x="1" y="1"/>
                  </a:cubicBezTo>
                  <a:cubicBezTo>
                    <a:pt x="1" y="0"/>
                    <a:pt x="1" y="0"/>
                    <a:pt x="1" y="0"/>
                  </a:cubicBezTo>
                  <a:moveTo>
                    <a:pt x="375" y="0"/>
                  </a:moveTo>
                  <a:cubicBezTo>
                    <a:pt x="375" y="0"/>
                    <a:pt x="375" y="0"/>
                    <a:pt x="375" y="0"/>
                  </a:cubicBezTo>
                  <a:cubicBezTo>
                    <a:pt x="375" y="0"/>
                    <a:pt x="375" y="0"/>
                    <a:pt x="374" y="1"/>
                  </a:cubicBezTo>
                  <a:cubicBezTo>
                    <a:pt x="374" y="1"/>
                    <a:pt x="374" y="1"/>
                    <a:pt x="374" y="1"/>
                  </a:cubicBezTo>
                  <a:cubicBezTo>
                    <a:pt x="375" y="1"/>
                    <a:pt x="375" y="1"/>
                    <a:pt x="375" y="1"/>
                  </a:cubicBezTo>
                  <a:cubicBezTo>
                    <a:pt x="375" y="0"/>
                    <a:pt x="375" y="0"/>
                    <a:pt x="3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44"/>
            <p:cNvSpPr>
              <a:spLocks/>
            </p:cNvSpPr>
            <p:nvPr/>
          </p:nvSpPr>
          <p:spPr bwMode="auto">
            <a:xfrm>
              <a:off x="-2176463" y="4541836"/>
              <a:ext cx="1586" cy="3175"/>
            </a:xfrm>
            <a:custGeom>
              <a:avLst/>
              <a:gdLst>
                <a:gd name="T0" fmla="*/ 0 w 1586"/>
                <a:gd name="T1" fmla="*/ 0 h 1"/>
                <a:gd name="T2" fmla="*/ 0 w 1586"/>
                <a:gd name="T3" fmla="*/ 0 h 1"/>
                <a:gd name="T4" fmla="*/ 0 w 1586"/>
                <a:gd name="T5" fmla="*/ 10080625 h 1"/>
                <a:gd name="T6" fmla="*/ 0 w 1586"/>
                <a:gd name="T7" fmla="*/ 10080625 h 1"/>
                <a:gd name="T8" fmla="*/ 0 w 158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6"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45"/>
            <p:cNvSpPr>
              <a:spLocks/>
            </p:cNvSpPr>
            <p:nvPr/>
          </p:nvSpPr>
          <p:spPr bwMode="auto">
            <a:xfrm>
              <a:off x="-6310314" y="4541836"/>
              <a:ext cx="4761" cy="3175"/>
            </a:xfrm>
            <a:custGeom>
              <a:avLst/>
              <a:gdLst>
                <a:gd name="T0" fmla="*/ 0 w 1"/>
                <a:gd name="T1" fmla="*/ 0 h 1"/>
                <a:gd name="T2" fmla="*/ 0 w 1"/>
                <a:gd name="T3" fmla="*/ 0 h 1"/>
                <a:gd name="T4" fmla="*/ 0 w 1"/>
                <a:gd name="T5" fmla="*/ 10080625 h 1"/>
                <a:gd name="T6" fmla="*/ 22667121 w 1"/>
                <a:gd name="T7" fmla="*/ 10080625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0" y="0"/>
                  </a:cubicBezTo>
                  <a:cubicBezTo>
                    <a:pt x="0" y="1"/>
                    <a:pt x="0" y="1"/>
                    <a:pt x="0" y="1"/>
                  </a:cubicBezTo>
                  <a:cubicBezTo>
                    <a:pt x="1" y="1"/>
                    <a:pt x="1" y="1"/>
                    <a:pt x="1" y="1"/>
                  </a:cubicBezTo>
                  <a:cubicBezTo>
                    <a:pt x="1"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46"/>
            <p:cNvSpPr>
              <a:spLocks noEditPoints="1"/>
            </p:cNvSpPr>
            <p:nvPr/>
          </p:nvSpPr>
          <p:spPr bwMode="auto">
            <a:xfrm>
              <a:off x="-4062414" y="3529012"/>
              <a:ext cx="3133725" cy="4762"/>
            </a:xfrm>
            <a:custGeom>
              <a:avLst/>
              <a:gdLst>
                <a:gd name="T0" fmla="*/ 14116792 w 834"/>
                <a:gd name="T1" fmla="*/ 0 h 1"/>
                <a:gd name="T2" fmla="*/ 0 w 834"/>
                <a:gd name="T3" fmla="*/ 0 h 1"/>
                <a:gd name="T4" fmla="*/ 0 w 834"/>
                <a:gd name="T5" fmla="*/ 22676644 h 1"/>
                <a:gd name="T6" fmla="*/ 14116792 w 834"/>
                <a:gd name="T7" fmla="*/ 22676644 h 1"/>
                <a:gd name="T8" fmla="*/ 14116792 w 834"/>
                <a:gd name="T9" fmla="*/ 0 h 1"/>
                <a:gd name="T10" fmla="*/ 2147483647 w 834"/>
                <a:gd name="T11" fmla="*/ 0 h 1"/>
                <a:gd name="T12" fmla="*/ 2147483647 w 834"/>
                <a:gd name="T13" fmla="*/ 0 h 1"/>
                <a:gd name="T14" fmla="*/ 2147483647 w 834"/>
                <a:gd name="T15" fmla="*/ 22676644 h 1"/>
                <a:gd name="T16" fmla="*/ 2147483647 w 834"/>
                <a:gd name="T17" fmla="*/ 22676644 h 1"/>
                <a:gd name="T18" fmla="*/ 2147483647 w 83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4" h="1">
                  <a:moveTo>
                    <a:pt x="1" y="0"/>
                  </a:moveTo>
                  <a:cubicBezTo>
                    <a:pt x="0" y="0"/>
                    <a:pt x="0" y="0"/>
                    <a:pt x="0" y="0"/>
                  </a:cubicBezTo>
                  <a:cubicBezTo>
                    <a:pt x="0" y="1"/>
                    <a:pt x="0" y="1"/>
                    <a:pt x="0" y="1"/>
                  </a:cubicBezTo>
                  <a:cubicBezTo>
                    <a:pt x="1" y="1"/>
                    <a:pt x="1" y="1"/>
                    <a:pt x="1" y="1"/>
                  </a:cubicBezTo>
                  <a:cubicBezTo>
                    <a:pt x="1" y="0"/>
                    <a:pt x="1" y="0"/>
                    <a:pt x="1" y="0"/>
                  </a:cubicBezTo>
                  <a:moveTo>
                    <a:pt x="834" y="0"/>
                  </a:moveTo>
                  <a:cubicBezTo>
                    <a:pt x="832" y="0"/>
                    <a:pt x="832" y="0"/>
                    <a:pt x="832" y="0"/>
                  </a:cubicBezTo>
                  <a:cubicBezTo>
                    <a:pt x="833" y="0"/>
                    <a:pt x="833" y="0"/>
                    <a:pt x="833" y="1"/>
                  </a:cubicBezTo>
                  <a:cubicBezTo>
                    <a:pt x="834" y="1"/>
                    <a:pt x="834" y="1"/>
                    <a:pt x="834" y="1"/>
                  </a:cubicBezTo>
                  <a:cubicBezTo>
                    <a:pt x="834" y="0"/>
                    <a:pt x="834" y="0"/>
                    <a:pt x="83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47"/>
            <p:cNvSpPr>
              <a:spLocks noEditPoints="1"/>
            </p:cNvSpPr>
            <p:nvPr/>
          </p:nvSpPr>
          <p:spPr bwMode="auto">
            <a:xfrm>
              <a:off x="-6246815" y="3529012"/>
              <a:ext cx="2044702" cy="4762"/>
            </a:xfrm>
            <a:custGeom>
              <a:avLst/>
              <a:gdLst>
                <a:gd name="T0" fmla="*/ 28253722 w 544"/>
                <a:gd name="T1" fmla="*/ 0 h 1"/>
                <a:gd name="T2" fmla="*/ 0 w 544"/>
                <a:gd name="T3" fmla="*/ 0 h 1"/>
                <a:gd name="T4" fmla="*/ 0 w 544"/>
                <a:gd name="T5" fmla="*/ 22676644 h 1"/>
                <a:gd name="T6" fmla="*/ 14128740 w 544"/>
                <a:gd name="T7" fmla="*/ 22676644 h 1"/>
                <a:gd name="T8" fmla="*/ 28253722 w 544"/>
                <a:gd name="T9" fmla="*/ 0 h 1"/>
                <a:gd name="T10" fmla="*/ 2147483647 w 544"/>
                <a:gd name="T11" fmla="*/ 0 h 1"/>
                <a:gd name="T12" fmla="*/ 2147483647 w 544"/>
                <a:gd name="T13" fmla="*/ 0 h 1"/>
                <a:gd name="T14" fmla="*/ 2147483647 w 544"/>
                <a:gd name="T15" fmla="*/ 22676644 h 1"/>
                <a:gd name="T16" fmla="*/ 2147483647 w 544"/>
                <a:gd name="T17" fmla="*/ 22676644 h 1"/>
                <a:gd name="T18" fmla="*/ 2147483647 w 54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4" h="1">
                  <a:moveTo>
                    <a:pt x="2" y="0"/>
                  </a:moveTo>
                  <a:cubicBezTo>
                    <a:pt x="0" y="0"/>
                    <a:pt x="0" y="0"/>
                    <a:pt x="0" y="0"/>
                  </a:cubicBezTo>
                  <a:cubicBezTo>
                    <a:pt x="0" y="1"/>
                    <a:pt x="0" y="1"/>
                    <a:pt x="0" y="1"/>
                  </a:cubicBezTo>
                  <a:cubicBezTo>
                    <a:pt x="1" y="1"/>
                    <a:pt x="1" y="1"/>
                    <a:pt x="1" y="1"/>
                  </a:cubicBezTo>
                  <a:cubicBezTo>
                    <a:pt x="1" y="0"/>
                    <a:pt x="2" y="0"/>
                    <a:pt x="2" y="0"/>
                  </a:cubicBezTo>
                  <a:moveTo>
                    <a:pt x="544" y="0"/>
                  </a:moveTo>
                  <a:cubicBezTo>
                    <a:pt x="543" y="0"/>
                    <a:pt x="543" y="0"/>
                    <a:pt x="543" y="0"/>
                  </a:cubicBezTo>
                  <a:cubicBezTo>
                    <a:pt x="543" y="0"/>
                    <a:pt x="543" y="0"/>
                    <a:pt x="543" y="1"/>
                  </a:cubicBezTo>
                  <a:cubicBezTo>
                    <a:pt x="544" y="1"/>
                    <a:pt x="544" y="1"/>
                    <a:pt x="544" y="1"/>
                  </a:cubicBezTo>
                  <a:cubicBezTo>
                    <a:pt x="544" y="0"/>
                    <a:pt x="544" y="0"/>
                    <a:pt x="5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48"/>
            <p:cNvSpPr>
              <a:spLocks/>
            </p:cNvSpPr>
            <p:nvPr/>
          </p:nvSpPr>
          <p:spPr bwMode="auto">
            <a:xfrm>
              <a:off x="-3690939" y="2784473"/>
              <a:ext cx="7936" cy="3175"/>
            </a:xfrm>
            <a:custGeom>
              <a:avLst/>
              <a:gdLst>
                <a:gd name="T0" fmla="*/ 12596019 w 5"/>
                <a:gd name="T1" fmla="*/ 0 h 2"/>
                <a:gd name="T2" fmla="*/ 0 w 5"/>
                <a:gd name="T3" fmla="*/ 0 h 2"/>
                <a:gd name="T4" fmla="*/ 0 w 5"/>
                <a:gd name="T5" fmla="*/ 5040313 h 2"/>
                <a:gd name="T6" fmla="*/ 5037773 w 5"/>
                <a:gd name="T7" fmla="*/ 5040313 h 2"/>
                <a:gd name="T8" fmla="*/ 12596019 w 5"/>
                <a:gd name="T9" fmla="*/ 0 h 2"/>
                <a:gd name="T10" fmla="*/ 12596019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5" y="0"/>
                  </a:moveTo>
                  <a:lnTo>
                    <a:pt x="0" y="0"/>
                  </a:lnTo>
                  <a:lnTo>
                    <a:pt x="0" y="2"/>
                  </a:lnTo>
                  <a:lnTo>
                    <a:pt x="2"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249"/>
            <p:cNvSpPr>
              <a:spLocks noEditPoints="1"/>
            </p:cNvSpPr>
            <p:nvPr/>
          </p:nvSpPr>
          <p:spPr bwMode="auto">
            <a:xfrm>
              <a:off x="-5837239" y="2784473"/>
              <a:ext cx="1316039" cy="3175"/>
            </a:xfrm>
            <a:custGeom>
              <a:avLst/>
              <a:gdLst>
                <a:gd name="T0" fmla="*/ 14138019 w 350"/>
                <a:gd name="T1" fmla="*/ 0 h 1"/>
                <a:gd name="T2" fmla="*/ 0 w 350"/>
                <a:gd name="T3" fmla="*/ 0 h 1"/>
                <a:gd name="T4" fmla="*/ 0 w 350"/>
                <a:gd name="T5" fmla="*/ 10080625 h 1"/>
                <a:gd name="T6" fmla="*/ 14138019 w 350"/>
                <a:gd name="T7" fmla="*/ 10080625 h 1"/>
                <a:gd name="T8" fmla="*/ 14138019 w 350"/>
                <a:gd name="T9" fmla="*/ 0 h 1"/>
                <a:gd name="T10" fmla="*/ 2147483647 w 350"/>
                <a:gd name="T11" fmla="*/ 0 h 1"/>
                <a:gd name="T12" fmla="*/ 2147483647 w 350"/>
                <a:gd name="T13" fmla="*/ 0 h 1"/>
                <a:gd name="T14" fmla="*/ 2147483647 w 350"/>
                <a:gd name="T15" fmla="*/ 10080625 h 1"/>
                <a:gd name="T16" fmla="*/ 2147483647 w 350"/>
                <a:gd name="T17" fmla="*/ 10080625 h 1"/>
                <a:gd name="T18" fmla="*/ 2147483647 w 350"/>
                <a:gd name="T19" fmla="*/ 10080625 h 1"/>
                <a:gd name="T20" fmla="*/ 2147483647 w 350"/>
                <a:gd name="T21" fmla="*/ 10080625 h 1"/>
                <a:gd name="T22" fmla="*/ 2147483647 w 350"/>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0" h="1">
                  <a:moveTo>
                    <a:pt x="1" y="0"/>
                  </a:moveTo>
                  <a:cubicBezTo>
                    <a:pt x="0" y="0"/>
                    <a:pt x="0" y="0"/>
                    <a:pt x="0" y="0"/>
                  </a:cubicBezTo>
                  <a:cubicBezTo>
                    <a:pt x="0" y="1"/>
                    <a:pt x="0" y="1"/>
                    <a:pt x="0" y="1"/>
                  </a:cubicBezTo>
                  <a:cubicBezTo>
                    <a:pt x="1" y="1"/>
                    <a:pt x="1" y="1"/>
                    <a:pt x="1" y="1"/>
                  </a:cubicBezTo>
                  <a:cubicBezTo>
                    <a:pt x="1" y="0"/>
                    <a:pt x="1" y="0"/>
                    <a:pt x="1" y="0"/>
                  </a:cubicBezTo>
                  <a:moveTo>
                    <a:pt x="349" y="0"/>
                  </a:moveTo>
                  <a:cubicBezTo>
                    <a:pt x="348" y="0"/>
                    <a:pt x="348" y="0"/>
                    <a:pt x="348" y="0"/>
                  </a:cubicBezTo>
                  <a:cubicBezTo>
                    <a:pt x="349" y="1"/>
                    <a:pt x="349" y="1"/>
                    <a:pt x="349" y="1"/>
                  </a:cubicBezTo>
                  <a:cubicBezTo>
                    <a:pt x="350" y="1"/>
                    <a:pt x="350" y="1"/>
                    <a:pt x="350" y="1"/>
                  </a:cubicBezTo>
                  <a:cubicBezTo>
                    <a:pt x="350" y="1"/>
                    <a:pt x="350" y="1"/>
                    <a:pt x="350" y="1"/>
                  </a:cubicBezTo>
                  <a:cubicBezTo>
                    <a:pt x="349" y="1"/>
                    <a:pt x="349" y="1"/>
                    <a:pt x="349" y="1"/>
                  </a:cubicBezTo>
                  <a:cubicBezTo>
                    <a:pt x="349" y="0"/>
                    <a:pt x="349" y="0"/>
                    <a:pt x="34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250"/>
            <p:cNvSpPr>
              <a:spLocks/>
            </p:cNvSpPr>
            <p:nvPr/>
          </p:nvSpPr>
          <p:spPr bwMode="auto">
            <a:xfrm>
              <a:off x="-3671889" y="2668585"/>
              <a:ext cx="3175" cy="3175"/>
            </a:xfrm>
            <a:custGeom>
              <a:avLst/>
              <a:gdLst>
                <a:gd name="T0" fmla="*/ 10080625 w 1"/>
                <a:gd name="T1" fmla="*/ 0 h 1"/>
                <a:gd name="T2" fmla="*/ 0 w 1"/>
                <a:gd name="T3" fmla="*/ 0 h 1"/>
                <a:gd name="T4" fmla="*/ 0 w 1"/>
                <a:gd name="T5" fmla="*/ 10080625 h 1"/>
                <a:gd name="T6" fmla="*/ 0 w 1"/>
                <a:gd name="T7" fmla="*/ 10080625 h 1"/>
                <a:gd name="T8" fmla="*/ 10080625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0" y="1"/>
                    <a:pt x="0" y="1"/>
                    <a:pt x="0" y="1"/>
                  </a:cubicBezTo>
                  <a:cubicBezTo>
                    <a:pt x="0"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251"/>
            <p:cNvSpPr>
              <a:spLocks/>
            </p:cNvSpPr>
            <p:nvPr/>
          </p:nvSpPr>
          <p:spPr bwMode="auto">
            <a:xfrm>
              <a:off x="-1308099" y="3146426"/>
              <a:ext cx="6350" cy="3175"/>
            </a:xfrm>
            <a:custGeom>
              <a:avLst/>
              <a:gdLst>
                <a:gd name="T0" fmla="*/ 20161250 w 2"/>
                <a:gd name="T1" fmla="*/ 0 h 1"/>
                <a:gd name="T2" fmla="*/ 0 w 2"/>
                <a:gd name="T3" fmla="*/ 0 h 1"/>
                <a:gd name="T4" fmla="*/ 10080625 w 2"/>
                <a:gd name="T5" fmla="*/ 10080625 h 1"/>
                <a:gd name="T6" fmla="*/ 20161250 w 2"/>
                <a:gd name="T7" fmla="*/ 10080625 h 1"/>
                <a:gd name="T8" fmla="*/ 2016125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1" y="1"/>
                    <a:pt x="1" y="1"/>
                    <a:pt x="1"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252"/>
            <p:cNvSpPr>
              <a:spLocks/>
            </p:cNvSpPr>
            <p:nvPr/>
          </p:nvSpPr>
          <p:spPr bwMode="auto">
            <a:xfrm>
              <a:off x="-5738814" y="2668585"/>
              <a:ext cx="3175" cy="3175"/>
            </a:xfrm>
            <a:custGeom>
              <a:avLst/>
              <a:gdLst>
                <a:gd name="T0" fmla="*/ 10080625 w 1"/>
                <a:gd name="T1" fmla="*/ 0 h 1"/>
                <a:gd name="T2" fmla="*/ 0 w 1"/>
                <a:gd name="T3" fmla="*/ 0 h 1"/>
                <a:gd name="T4" fmla="*/ 0 w 1"/>
                <a:gd name="T5" fmla="*/ 10080625 h 1"/>
                <a:gd name="T6" fmla="*/ 0 w 1"/>
                <a:gd name="T7" fmla="*/ 10080625 h 1"/>
                <a:gd name="T8" fmla="*/ 10080625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0" y="1"/>
                    <a:pt x="0" y="1"/>
                    <a:pt x="0" y="1"/>
                  </a:cubicBezTo>
                  <a:cubicBezTo>
                    <a:pt x="1"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253"/>
            <p:cNvSpPr>
              <a:spLocks noEditPoints="1"/>
            </p:cNvSpPr>
            <p:nvPr/>
          </p:nvSpPr>
          <p:spPr bwMode="auto">
            <a:xfrm>
              <a:off x="-5035550" y="4459287"/>
              <a:ext cx="1163638" cy="3175"/>
            </a:xfrm>
            <a:custGeom>
              <a:avLst/>
              <a:gdLst>
                <a:gd name="T0" fmla="*/ 14091281 w 310"/>
                <a:gd name="T1" fmla="*/ 0 h 1"/>
                <a:gd name="T2" fmla="*/ 0 w 310"/>
                <a:gd name="T3" fmla="*/ 0 h 1"/>
                <a:gd name="T4" fmla="*/ 0 w 310"/>
                <a:gd name="T5" fmla="*/ 10080625 h 1"/>
                <a:gd name="T6" fmla="*/ 14091281 w 310"/>
                <a:gd name="T7" fmla="*/ 10080625 h 1"/>
                <a:gd name="T8" fmla="*/ 14091281 w 310"/>
                <a:gd name="T9" fmla="*/ 0 h 1"/>
                <a:gd name="T10" fmla="*/ 2147483647 w 310"/>
                <a:gd name="T11" fmla="*/ 0 h 1"/>
                <a:gd name="T12" fmla="*/ 2147483647 w 310"/>
                <a:gd name="T13" fmla="*/ 0 h 1"/>
                <a:gd name="T14" fmla="*/ 2147483647 w 310"/>
                <a:gd name="T15" fmla="*/ 10080625 h 1"/>
                <a:gd name="T16" fmla="*/ 2147483647 w 310"/>
                <a:gd name="T17" fmla="*/ 10080625 h 1"/>
                <a:gd name="T18" fmla="*/ 2147483647 w 310"/>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0" h="1">
                  <a:moveTo>
                    <a:pt x="1" y="0"/>
                  </a:moveTo>
                  <a:cubicBezTo>
                    <a:pt x="0" y="0"/>
                    <a:pt x="0" y="0"/>
                    <a:pt x="0" y="0"/>
                  </a:cubicBezTo>
                  <a:cubicBezTo>
                    <a:pt x="0" y="1"/>
                    <a:pt x="0" y="1"/>
                    <a:pt x="0" y="1"/>
                  </a:cubicBezTo>
                  <a:cubicBezTo>
                    <a:pt x="1" y="1"/>
                    <a:pt x="1" y="1"/>
                    <a:pt x="1" y="1"/>
                  </a:cubicBezTo>
                  <a:cubicBezTo>
                    <a:pt x="1" y="0"/>
                    <a:pt x="1" y="0"/>
                    <a:pt x="1" y="0"/>
                  </a:cubicBezTo>
                  <a:moveTo>
                    <a:pt x="310" y="0"/>
                  </a:moveTo>
                  <a:cubicBezTo>
                    <a:pt x="309" y="0"/>
                    <a:pt x="309" y="0"/>
                    <a:pt x="309" y="0"/>
                  </a:cubicBezTo>
                  <a:cubicBezTo>
                    <a:pt x="309" y="1"/>
                    <a:pt x="309" y="1"/>
                    <a:pt x="309" y="1"/>
                  </a:cubicBezTo>
                  <a:cubicBezTo>
                    <a:pt x="310" y="1"/>
                    <a:pt x="310" y="1"/>
                    <a:pt x="310" y="1"/>
                  </a:cubicBezTo>
                  <a:cubicBezTo>
                    <a:pt x="310" y="0"/>
                    <a:pt x="310" y="0"/>
                    <a:pt x="3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254"/>
            <p:cNvSpPr>
              <a:spLocks noEditPoints="1"/>
            </p:cNvSpPr>
            <p:nvPr/>
          </p:nvSpPr>
          <p:spPr bwMode="auto">
            <a:xfrm>
              <a:off x="-3795714" y="4459287"/>
              <a:ext cx="1449389" cy="3175"/>
            </a:xfrm>
            <a:custGeom>
              <a:avLst/>
              <a:gdLst>
                <a:gd name="T0" fmla="*/ 2147483647 w 386"/>
                <a:gd name="T1" fmla="*/ 0 h 1"/>
                <a:gd name="T2" fmla="*/ 2147483647 w 386"/>
                <a:gd name="T3" fmla="*/ 10080625 h 1"/>
                <a:gd name="T4" fmla="*/ 2147483647 w 386"/>
                <a:gd name="T5" fmla="*/ 10080625 h 1"/>
                <a:gd name="T6" fmla="*/ 2147483647 w 386"/>
                <a:gd name="T7" fmla="*/ 0 h 1"/>
                <a:gd name="T8" fmla="*/ 14099626 w 386"/>
                <a:gd name="T9" fmla="*/ 0 h 1"/>
                <a:gd name="T10" fmla="*/ 0 w 386"/>
                <a:gd name="T11" fmla="*/ 0 h 1"/>
                <a:gd name="T12" fmla="*/ 0 w 386"/>
                <a:gd name="T13" fmla="*/ 10080625 h 1"/>
                <a:gd name="T14" fmla="*/ 14099626 w 386"/>
                <a:gd name="T15" fmla="*/ 10080625 h 1"/>
                <a:gd name="T16" fmla="*/ 14099626 w 38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6" h="1">
                  <a:moveTo>
                    <a:pt x="386" y="0"/>
                  </a:moveTo>
                  <a:cubicBezTo>
                    <a:pt x="385" y="1"/>
                    <a:pt x="385" y="1"/>
                    <a:pt x="385" y="1"/>
                  </a:cubicBezTo>
                  <a:cubicBezTo>
                    <a:pt x="386" y="1"/>
                    <a:pt x="386" y="1"/>
                    <a:pt x="386" y="1"/>
                  </a:cubicBezTo>
                  <a:cubicBezTo>
                    <a:pt x="386" y="0"/>
                    <a:pt x="386" y="0"/>
                    <a:pt x="386" y="0"/>
                  </a:cubicBezTo>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255"/>
            <p:cNvSpPr>
              <a:spLocks noEditPoints="1"/>
            </p:cNvSpPr>
            <p:nvPr/>
          </p:nvSpPr>
          <p:spPr bwMode="auto">
            <a:xfrm>
              <a:off x="-2198688" y="4459287"/>
              <a:ext cx="1435102" cy="3175"/>
            </a:xfrm>
            <a:custGeom>
              <a:avLst/>
              <a:gdLst>
                <a:gd name="T0" fmla="*/ 14114341 w 382"/>
                <a:gd name="T1" fmla="*/ 0 h 1"/>
                <a:gd name="T2" fmla="*/ 0 w 382"/>
                <a:gd name="T3" fmla="*/ 0 h 1"/>
                <a:gd name="T4" fmla="*/ 0 w 382"/>
                <a:gd name="T5" fmla="*/ 10080625 h 1"/>
                <a:gd name="T6" fmla="*/ 14114341 w 382"/>
                <a:gd name="T7" fmla="*/ 10080625 h 1"/>
                <a:gd name="T8" fmla="*/ 14114341 w 382"/>
                <a:gd name="T9" fmla="*/ 0 h 1"/>
                <a:gd name="T10" fmla="*/ 2147483647 w 382"/>
                <a:gd name="T11" fmla="*/ 0 h 1"/>
                <a:gd name="T12" fmla="*/ 2147483647 w 382"/>
                <a:gd name="T13" fmla="*/ 0 h 1"/>
                <a:gd name="T14" fmla="*/ 2147483647 w 382"/>
                <a:gd name="T15" fmla="*/ 10080625 h 1"/>
                <a:gd name="T16" fmla="*/ 2147483647 w 382"/>
                <a:gd name="T17" fmla="*/ 10080625 h 1"/>
                <a:gd name="T18" fmla="*/ 2147483647 w 38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2" h="1">
                  <a:moveTo>
                    <a:pt x="1" y="0"/>
                  </a:moveTo>
                  <a:cubicBezTo>
                    <a:pt x="0" y="0"/>
                    <a:pt x="0" y="0"/>
                    <a:pt x="0" y="0"/>
                  </a:cubicBezTo>
                  <a:cubicBezTo>
                    <a:pt x="0" y="1"/>
                    <a:pt x="0" y="1"/>
                    <a:pt x="0" y="1"/>
                  </a:cubicBezTo>
                  <a:cubicBezTo>
                    <a:pt x="1" y="1"/>
                    <a:pt x="1" y="1"/>
                    <a:pt x="1" y="1"/>
                  </a:cubicBezTo>
                  <a:cubicBezTo>
                    <a:pt x="1" y="0"/>
                    <a:pt x="1" y="0"/>
                    <a:pt x="1" y="0"/>
                  </a:cubicBezTo>
                  <a:moveTo>
                    <a:pt x="382" y="0"/>
                  </a:moveTo>
                  <a:cubicBezTo>
                    <a:pt x="381" y="0"/>
                    <a:pt x="381" y="0"/>
                    <a:pt x="381" y="0"/>
                  </a:cubicBezTo>
                  <a:cubicBezTo>
                    <a:pt x="381" y="1"/>
                    <a:pt x="381" y="1"/>
                    <a:pt x="381" y="1"/>
                  </a:cubicBezTo>
                  <a:cubicBezTo>
                    <a:pt x="382" y="1"/>
                    <a:pt x="382" y="1"/>
                    <a:pt x="382" y="1"/>
                  </a:cubicBezTo>
                  <a:cubicBezTo>
                    <a:pt x="382" y="0"/>
                    <a:pt x="382" y="0"/>
                    <a:pt x="38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256"/>
            <p:cNvSpPr>
              <a:spLocks noEditPoints="1"/>
            </p:cNvSpPr>
            <p:nvPr/>
          </p:nvSpPr>
          <p:spPr bwMode="auto">
            <a:xfrm>
              <a:off x="-6316666" y="4459287"/>
              <a:ext cx="1168399" cy="3175"/>
            </a:xfrm>
            <a:custGeom>
              <a:avLst/>
              <a:gdLst>
                <a:gd name="T0" fmla="*/ 14114711 w 311"/>
                <a:gd name="T1" fmla="*/ 0 h 1"/>
                <a:gd name="T2" fmla="*/ 0 w 311"/>
                <a:gd name="T3" fmla="*/ 0 h 1"/>
                <a:gd name="T4" fmla="*/ 0 w 311"/>
                <a:gd name="T5" fmla="*/ 10080625 h 1"/>
                <a:gd name="T6" fmla="*/ 14114711 w 311"/>
                <a:gd name="T7" fmla="*/ 10080625 h 1"/>
                <a:gd name="T8" fmla="*/ 14114711 w 311"/>
                <a:gd name="T9" fmla="*/ 0 h 1"/>
                <a:gd name="T10" fmla="*/ 2147483647 w 311"/>
                <a:gd name="T11" fmla="*/ 0 h 1"/>
                <a:gd name="T12" fmla="*/ 2147483647 w 311"/>
                <a:gd name="T13" fmla="*/ 0 h 1"/>
                <a:gd name="T14" fmla="*/ 2147483647 w 311"/>
                <a:gd name="T15" fmla="*/ 10080625 h 1"/>
                <a:gd name="T16" fmla="*/ 2147483647 w 311"/>
                <a:gd name="T17" fmla="*/ 10080625 h 1"/>
                <a:gd name="T18" fmla="*/ 2147483647 w 31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1" h="1">
                  <a:moveTo>
                    <a:pt x="1" y="0"/>
                  </a:moveTo>
                  <a:cubicBezTo>
                    <a:pt x="0" y="0"/>
                    <a:pt x="0" y="0"/>
                    <a:pt x="0" y="0"/>
                  </a:cubicBezTo>
                  <a:cubicBezTo>
                    <a:pt x="0" y="1"/>
                    <a:pt x="0" y="1"/>
                    <a:pt x="0" y="1"/>
                  </a:cubicBezTo>
                  <a:cubicBezTo>
                    <a:pt x="1" y="1"/>
                    <a:pt x="1" y="1"/>
                    <a:pt x="1" y="1"/>
                  </a:cubicBezTo>
                  <a:cubicBezTo>
                    <a:pt x="1" y="0"/>
                    <a:pt x="1" y="0"/>
                    <a:pt x="1" y="0"/>
                  </a:cubicBezTo>
                  <a:moveTo>
                    <a:pt x="311" y="0"/>
                  </a:moveTo>
                  <a:cubicBezTo>
                    <a:pt x="311" y="0"/>
                    <a:pt x="311" y="0"/>
                    <a:pt x="311" y="0"/>
                  </a:cubicBezTo>
                  <a:cubicBezTo>
                    <a:pt x="311" y="0"/>
                    <a:pt x="311" y="1"/>
                    <a:pt x="310" y="1"/>
                  </a:cubicBezTo>
                  <a:cubicBezTo>
                    <a:pt x="311" y="1"/>
                    <a:pt x="311" y="1"/>
                    <a:pt x="311" y="1"/>
                  </a:cubicBezTo>
                  <a:cubicBezTo>
                    <a:pt x="311" y="0"/>
                    <a:pt x="311" y="0"/>
                    <a:pt x="3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257"/>
            <p:cNvSpPr>
              <a:spLocks noEditPoints="1"/>
            </p:cNvSpPr>
            <p:nvPr/>
          </p:nvSpPr>
          <p:spPr bwMode="auto">
            <a:xfrm>
              <a:off x="-6211891" y="5200649"/>
              <a:ext cx="747714" cy="3175"/>
            </a:xfrm>
            <a:custGeom>
              <a:avLst/>
              <a:gdLst>
                <a:gd name="T0" fmla="*/ 0 w 199"/>
                <a:gd name="T1" fmla="*/ 0 h 1"/>
                <a:gd name="T2" fmla="*/ 0 w 199"/>
                <a:gd name="T3" fmla="*/ 0 h 1"/>
                <a:gd name="T4" fmla="*/ 0 w 199"/>
                <a:gd name="T5" fmla="*/ 10080625 h 1"/>
                <a:gd name="T6" fmla="*/ 0 w 199"/>
                <a:gd name="T7" fmla="*/ 10080625 h 1"/>
                <a:gd name="T8" fmla="*/ 0 w 199"/>
                <a:gd name="T9" fmla="*/ 0 h 1"/>
                <a:gd name="T10" fmla="*/ 2147483647 w 199"/>
                <a:gd name="T11" fmla="*/ 0 h 1"/>
                <a:gd name="T12" fmla="*/ 2147483647 w 199"/>
                <a:gd name="T13" fmla="*/ 0 h 1"/>
                <a:gd name="T14" fmla="*/ 2147483647 w 199"/>
                <a:gd name="T15" fmla="*/ 10080625 h 1"/>
                <a:gd name="T16" fmla="*/ 2147483647 w 199"/>
                <a:gd name="T17" fmla="*/ 10080625 h 1"/>
                <a:gd name="T18" fmla="*/ 2147483647 w 199"/>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1">
                  <a:moveTo>
                    <a:pt x="0" y="0"/>
                  </a:moveTo>
                  <a:cubicBezTo>
                    <a:pt x="0" y="0"/>
                    <a:pt x="0" y="0"/>
                    <a:pt x="0" y="0"/>
                  </a:cubicBezTo>
                  <a:cubicBezTo>
                    <a:pt x="0" y="1"/>
                    <a:pt x="0" y="1"/>
                    <a:pt x="0" y="1"/>
                  </a:cubicBezTo>
                  <a:cubicBezTo>
                    <a:pt x="0" y="1"/>
                    <a:pt x="0" y="1"/>
                    <a:pt x="0" y="1"/>
                  </a:cubicBezTo>
                  <a:cubicBezTo>
                    <a:pt x="0" y="0"/>
                    <a:pt x="0" y="0"/>
                    <a:pt x="0" y="0"/>
                  </a:cubicBezTo>
                  <a:moveTo>
                    <a:pt x="199" y="0"/>
                  </a:moveTo>
                  <a:cubicBezTo>
                    <a:pt x="198" y="0"/>
                    <a:pt x="198" y="0"/>
                    <a:pt x="198" y="0"/>
                  </a:cubicBezTo>
                  <a:cubicBezTo>
                    <a:pt x="198" y="1"/>
                    <a:pt x="198" y="1"/>
                    <a:pt x="198" y="1"/>
                  </a:cubicBezTo>
                  <a:cubicBezTo>
                    <a:pt x="199" y="1"/>
                    <a:pt x="199" y="1"/>
                    <a:pt x="199" y="1"/>
                  </a:cubicBezTo>
                  <a:cubicBezTo>
                    <a:pt x="199" y="0"/>
                    <a:pt x="199" y="0"/>
                    <a:pt x="19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258"/>
            <p:cNvSpPr>
              <a:spLocks noEditPoints="1"/>
            </p:cNvSpPr>
            <p:nvPr/>
          </p:nvSpPr>
          <p:spPr bwMode="auto">
            <a:xfrm>
              <a:off x="-4837113" y="5200649"/>
              <a:ext cx="739775" cy="3175"/>
            </a:xfrm>
            <a:custGeom>
              <a:avLst/>
              <a:gdLst>
                <a:gd name="T0" fmla="*/ 14100787 w 197"/>
                <a:gd name="T1" fmla="*/ 0 h 1"/>
                <a:gd name="T2" fmla="*/ 0 w 197"/>
                <a:gd name="T3" fmla="*/ 0 h 1"/>
                <a:gd name="T4" fmla="*/ 0 w 197"/>
                <a:gd name="T5" fmla="*/ 10080625 h 1"/>
                <a:gd name="T6" fmla="*/ 14100787 w 197"/>
                <a:gd name="T7" fmla="*/ 10080625 h 1"/>
                <a:gd name="T8" fmla="*/ 14100787 w 197"/>
                <a:gd name="T9" fmla="*/ 0 h 1"/>
                <a:gd name="T10" fmla="*/ 2147483647 w 197"/>
                <a:gd name="T11" fmla="*/ 0 h 1"/>
                <a:gd name="T12" fmla="*/ 2147483647 w 197"/>
                <a:gd name="T13" fmla="*/ 0 h 1"/>
                <a:gd name="T14" fmla="*/ 2147483647 w 197"/>
                <a:gd name="T15" fmla="*/ 10080625 h 1"/>
                <a:gd name="T16" fmla="*/ 2147483647 w 197"/>
                <a:gd name="T17" fmla="*/ 10080625 h 1"/>
                <a:gd name="T18" fmla="*/ 2147483647 w 19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7" h="1">
                  <a:moveTo>
                    <a:pt x="1" y="0"/>
                  </a:moveTo>
                  <a:cubicBezTo>
                    <a:pt x="0" y="0"/>
                    <a:pt x="0" y="0"/>
                    <a:pt x="0" y="0"/>
                  </a:cubicBezTo>
                  <a:cubicBezTo>
                    <a:pt x="0" y="1"/>
                    <a:pt x="0" y="1"/>
                    <a:pt x="0" y="1"/>
                  </a:cubicBezTo>
                  <a:cubicBezTo>
                    <a:pt x="1" y="1"/>
                    <a:pt x="1" y="1"/>
                    <a:pt x="1" y="1"/>
                  </a:cubicBezTo>
                  <a:cubicBezTo>
                    <a:pt x="1" y="0"/>
                    <a:pt x="1" y="0"/>
                    <a:pt x="1" y="0"/>
                  </a:cubicBezTo>
                  <a:moveTo>
                    <a:pt x="197" y="0"/>
                  </a:moveTo>
                  <a:cubicBezTo>
                    <a:pt x="196" y="0"/>
                    <a:pt x="196" y="0"/>
                    <a:pt x="196" y="0"/>
                  </a:cubicBezTo>
                  <a:cubicBezTo>
                    <a:pt x="196" y="1"/>
                    <a:pt x="196" y="1"/>
                    <a:pt x="196" y="1"/>
                  </a:cubicBezTo>
                  <a:cubicBezTo>
                    <a:pt x="197" y="1"/>
                    <a:pt x="197" y="1"/>
                    <a:pt x="197" y="1"/>
                  </a:cubicBezTo>
                  <a:cubicBezTo>
                    <a:pt x="197" y="0"/>
                    <a:pt x="197" y="0"/>
                    <a:pt x="1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259"/>
            <p:cNvSpPr>
              <a:spLocks noEditPoints="1"/>
            </p:cNvSpPr>
            <p:nvPr/>
          </p:nvSpPr>
          <p:spPr bwMode="auto">
            <a:xfrm>
              <a:off x="-3594100" y="5200649"/>
              <a:ext cx="928687" cy="3175"/>
            </a:xfrm>
            <a:custGeom>
              <a:avLst/>
              <a:gdLst>
                <a:gd name="T0" fmla="*/ 14137098 w 247"/>
                <a:gd name="T1" fmla="*/ 0 h 1"/>
                <a:gd name="T2" fmla="*/ 0 w 247"/>
                <a:gd name="T3" fmla="*/ 0 h 1"/>
                <a:gd name="T4" fmla="*/ 0 w 247"/>
                <a:gd name="T5" fmla="*/ 10080625 h 1"/>
                <a:gd name="T6" fmla="*/ 14137098 w 247"/>
                <a:gd name="T7" fmla="*/ 10080625 h 1"/>
                <a:gd name="T8" fmla="*/ 14137098 w 247"/>
                <a:gd name="T9" fmla="*/ 0 h 1"/>
                <a:gd name="T10" fmla="*/ 2147483647 w 247"/>
                <a:gd name="T11" fmla="*/ 0 h 1"/>
                <a:gd name="T12" fmla="*/ 2147483647 w 247"/>
                <a:gd name="T13" fmla="*/ 0 h 1"/>
                <a:gd name="T14" fmla="*/ 2147483647 w 247"/>
                <a:gd name="T15" fmla="*/ 10080625 h 1"/>
                <a:gd name="T16" fmla="*/ 2147483647 w 247"/>
                <a:gd name="T17" fmla="*/ 10080625 h 1"/>
                <a:gd name="T18" fmla="*/ 2147483647 w 24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7" h="1">
                  <a:moveTo>
                    <a:pt x="1" y="0"/>
                  </a:moveTo>
                  <a:cubicBezTo>
                    <a:pt x="0" y="0"/>
                    <a:pt x="0" y="0"/>
                    <a:pt x="0" y="0"/>
                  </a:cubicBezTo>
                  <a:cubicBezTo>
                    <a:pt x="0" y="1"/>
                    <a:pt x="0" y="1"/>
                    <a:pt x="0" y="1"/>
                  </a:cubicBezTo>
                  <a:cubicBezTo>
                    <a:pt x="1" y="1"/>
                    <a:pt x="1" y="1"/>
                    <a:pt x="1" y="1"/>
                  </a:cubicBezTo>
                  <a:cubicBezTo>
                    <a:pt x="1" y="0"/>
                    <a:pt x="1" y="0"/>
                    <a:pt x="1" y="0"/>
                  </a:cubicBezTo>
                  <a:moveTo>
                    <a:pt x="247" y="0"/>
                  </a:moveTo>
                  <a:cubicBezTo>
                    <a:pt x="246" y="0"/>
                    <a:pt x="246" y="0"/>
                    <a:pt x="246" y="0"/>
                  </a:cubicBezTo>
                  <a:cubicBezTo>
                    <a:pt x="246" y="1"/>
                    <a:pt x="246" y="1"/>
                    <a:pt x="246" y="1"/>
                  </a:cubicBezTo>
                  <a:cubicBezTo>
                    <a:pt x="247" y="1"/>
                    <a:pt x="247" y="1"/>
                    <a:pt x="247" y="1"/>
                  </a:cubicBezTo>
                  <a:cubicBezTo>
                    <a:pt x="247" y="0"/>
                    <a:pt x="247" y="0"/>
                    <a:pt x="2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260"/>
            <p:cNvSpPr>
              <a:spLocks noEditPoints="1"/>
            </p:cNvSpPr>
            <p:nvPr/>
          </p:nvSpPr>
          <p:spPr bwMode="auto">
            <a:xfrm>
              <a:off x="-1879602" y="5200649"/>
              <a:ext cx="968375" cy="3175"/>
            </a:xfrm>
            <a:custGeom>
              <a:avLst/>
              <a:gdLst>
                <a:gd name="T0" fmla="*/ 14086478 w 258"/>
                <a:gd name="T1" fmla="*/ 0 h 1"/>
                <a:gd name="T2" fmla="*/ 0 w 258"/>
                <a:gd name="T3" fmla="*/ 0 h 1"/>
                <a:gd name="T4" fmla="*/ 0 w 258"/>
                <a:gd name="T5" fmla="*/ 10080625 h 1"/>
                <a:gd name="T6" fmla="*/ 28176710 w 258"/>
                <a:gd name="T7" fmla="*/ 10080625 h 1"/>
                <a:gd name="T8" fmla="*/ 14086478 w 258"/>
                <a:gd name="T9" fmla="*/ 0 h 1"/>
                <a:gd name="T10" fmla="*/ 2147483647 w 258"/>
                <a:gd name="T11" fmla="*/ 0 h 1"/>
                <a:gd name="T12" fmla="*/ 2147483647 w 258"/>
                <a:gd name="T13" fmla="*/ 0 h 1"/>
                <a:gd name="T14" fmla="*/ 2147483647 w 258"/>
                <a:gd name="T15" fmla="*/ 10080625 h 1"/>
                <a:gd name="T16" fmla="*/ 2147483647 w 258"/>
                <a:gd name="T17" fmla="*/ 10080625 h 1"/>
                <a:gd name="T18" fmla="*/ 2147483647 w 25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8" h="1">
                  <a:moveTo>
                    <a:pt x="1" y="0"/>
                  </a:moveTo>
                  <a:cubicBezTo>
                    <a:pt x="0" y="0"/>
                    <a:pt x="0" y="0"/>
                    <a:pt x="0" y="0"/>
                  </a:cubicBezTo>
                  <a:cubicBezTo>
                    <a:pt x="0" y="1"/>
                    <a:pt x="0" y="1"/>
                    <a:pt x="0" y="1"/>
                  </a:cubicBezTo>
                  <a:cubicBezTo>
                    <a:pt x="2" y="1"/>
                    <a:pt x="2" y="1"/>
                    <a:pt x="2" y="1"/>
                  </a:cubicBezTo>
                  <a:cubicBezTo>
                    <a:pt x="2" y="1"/>
                    <a:pt x="2" y="0"/>
                    <a:pt x="1" y="0"/>
                  </a:cubicBezTo>
                  <a:moveTo>
                    <a:pt x="258" y="0"/>
                  </a:moveTo>
                  <a:cubicBezTo>
                    <a:pt x="258" y="0"/>
                    <a:pt x="258" y="0"/>
                    <a:pt x="258" y="0"/>
                  </a:cubicBezTo>
                  <a:cubicBezTo>
                    <a:pt x="257" y="1"/>
                    <a:pt x="257" y="1"/>
                    <a:pt x="257" y="1"/>
                  </a:cubicBezTo>
                  <a:cubicBezTo>
                    <a:pt x="258" y="1"/>
                    <a:pt x="258" y="1"/>
                    <a:pt x="258" y="1"/>
                  </a:cubicBezTo>
                  <a:cubicBezTo>
                    <a:pt x="258" y="0"/>
                    <a:pt x="258" y="0"/>
                    <a:pt x="2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261"/>
            <p:cNvSpPr>
              <a:spLocks noEditPoints="1"/>
            </p:cNvSpPr>
            <p:nvPr/>
          </p:nvSpPr>
          <p:spPr bwMode="auto">
            <a:xfrm>
              <a:off x="-6175377" y="5319712"/>
              <a:ext cx="631824" cy="1588"/>
            </a:xfrm>
            <a:custGeom>
              <a:avLst/>
              <a:gdLst>
                <a:gd name="T0" fmla="*/ 14144584 w 168"/>
                <a:gd name="T1" fmla="*/ 0 h 1588"/>
                <a:gd name="T2" fmla="*/ 0 w 168"/>
                <a:gd name="T3" fmla="*/ 0 h 1588"/>
                <a:gd name="T4" fmla="*/ 0 w 168"/>
                <a:gd name="T5" fmla="*/ 0 h 1588"/>
                <a:gd name="T6" fmla="*/ 14144584 w 168"/>
                <a:gd name="T7" fmla="*/ 0 h 1588"/>
                <a:gd name="T8" fmla="*/ 14144584 w 168"/>
                <a:gd name="T9" fmla="*/ 0 h 1588"/>
                <a:gd name="T10" fmla="*/ 14144584 w 168"/>
                <a:gd name="T11" fmla="*/ 0 h 1588"/>
                <a:gd name="T12" fmla="*/ 14144584 w 168"/>
                <a:gd name="T13" fmla="*/ 0 h 1588"/>
                <a:gd name="T14" fmla="*/ 2147483647 w 168"/>
                <a:gd name="T15" fmla="*/ 0 h 1588"/>
                <a:gd name="T16" fmla="*/ 2147483647 w 168"/>
                <a:gd name="T17" fmla="*/ 0 h 1588"/>
                <a:gd name="T18" fmla="*/ 2147483647 w 168"/>
                <a:gd name="T19" fmla="*/ 0 h 1588"/>
                <a:gd name="T20" fmla="*/ 2147483647 w 168"/>
                <a:gd name="T21" fmla="*/ 0 h 1588"/>
                <a:gd name="T22" fmla="*/ 2147483647 w 168"/>
                <a:gd name="T23" fmla="*/ 0 h 1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1588">
                  <a:moveTo>
                    <a:pt x="1"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moveTo>
                    <a:pt x="168" y="0"/>
                  </a:moveTo>
                  <a:cubicBezTo>
                    <a:pt x="168" y="0"/>
                    <a:pt x="168" y="0"/>
                    <a:pt x="168" y="0"/>
                  </a:cubicBezTo>
                  <a:cubicBezTo>
                    <a:pt x="168" y="0"/>
                    <a:pt x="168" y="0"/>
                    <a:pt x="168" y="0"/>
                  </a:cubicBezTo>
                  <a:cubicBezTo>
                    <a:pt x="168" y="0"/>
                    <a:pt x="168" y="0"/>
                    <a:pt x="168" y="0"/>
                  </a:cubicBezTo>
                  <a:cubicBezTo>
                    <a:pt x="168" y="0"/>
                    <a:pt x="168" y="0"/>
                    <a:pt x="16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262"/>
            <p:cNvSpPr>
              <a:spLocks noEditPoints="1"/>
            </p:cNvSpPr>
            <p:nvPr/>
          </p:nvSpPr>
          <p:spPr bwMode="auto">
            <a:xfrm>
              <a:off x="-4779965" y="5324475"/>
              <a:ext cx="627063" cy="3175"/>
            </a:xfrm>
            <a:custGeom>
              <a:avLst/>
              <a:gdLst>
                <a:gd name="T0" fmla="*/ 0 w 167"/>
                <a:gd name="T1" fmla="*/ 0 h 1"/>
                <a:gd name="T2" fmla="*/ 0 w 167"/>
                <a:gd name="T3" fmla="*/ 0 h 1"/>
                <a:gd name="T4" fmla="*/ 0 w 167"/>
                <a:gd name="T5" fmla="*/ 10080625 h 1"/>
                <a:gd name="T6" fmla="*/ 14099530 w 167"/>
                <a:gd name="T7" fmla="*/ 10080625 h 1"/>
                <a:gd name="T8" fmla="*/ 0 w 167"/>
                <a:gd name="T9" fmla="*/ 0 h 1"/>
                <a:gd name="T10" fmla="*/ 2147483647 w 167"/>
                <a:gd name="T11" fmla="*/ 0 h 1"/>
                <a:gd name="T12" fmla="*/ 2147483647 w 167"/>
                <a:gd name="T13" fmla="*/ 0 h 1"/>
                <a:gd name="T14" fmla="*/ 2147483647 w 167"/>
                <a:gd name="T15" fmla="*/ 10080625 h 1"/>
                <a:gd name="T16" fmla="*/ 2147483647 w 167"/>
                <a:gd name="T17" fmla="*/ 10080625 h 1"/>
                <a:gd name="T18" fmla="*/ 2147483647 w 16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
                  <a:moveTo>
                    <a:pt x="0" y="0"/>
                  </a:moveTo>
                  <a:cubicBezTo>
                    <a:pt x="0" y="0"/>
                    <a:pt x="0" y="0"/>
                    <a:pt x="0" y="0"/>
                  </a:cubicBezTo>
                  <a:cubicBezTo>
                    <a:pt x="0" y="1"/>
                    <a:pt x="0" y="1"/>
                    <a:pt x="0" y="1"/>
                  </a:cubicBezTo>
                  <a:cubicBezTo>
                    <a:pt x="1" y="1"/>
                    <a:pt x="1" y="1"/>
                    <a:pt x="1" y="1"/>
                  </a:cubicBezTo>
                  <a:cubicBezTo>
                    <a:pt x="1" y="1"/>
                    <a:pt x="1" y="1"/>
                    <a:pt x="0" y="0"/>
                  </a:cubicBezTo>
                  <a:moveTo>
                    <a:pt x="167" y="0"/>
                  </a:moveTo>
                  <a:cubicBezTo>
                    <a:pt x="167" y="0"/>
                    <a:pt x="167" y="0"/>
                    <a:pt x="167" y="0"/>
                  </a:cubicBezTo>
                  <a:cubicBezTo>
                    <a:pt x="166" y="1"/>
                    <a:pt x="166" y="1"/>
                    <a:pt x="166" y="1"/>
                  </a:cubicBezTo>
                  <a:cubicBezTo>
                    <a:pt x="167" y="1"/>
                    <a:pt x="167" y="1"/>
                    <a:pt x="167" y="1"/>
                  </a:cubicBezTo>
                  <a:cubicBezTo>
                    <a:pt x="167" y="0"/>
                    <a:pt x="167" y="0"/>
                    <a:pt x="16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263"/>
            <p:cNvSpPr>
              <a:spLocks noEditPoints="1"/>
            </p:cNvSpPr>
            <p:nvPr/>
          </p:nvSpPr>
          <p:spPr bwMode="auto">
            <a:xfrm>
              <a:off x="-3536950" y="5324475"/>
              <a:ext cx="792165" cy="3175"/>
            </a:xfrm>
            <a:custGeom>
              <a:avLst/>
              <a:gdLst>
                <a:gd name="T0" fmla="*/ 0 w 211"/>
                <a:gd name="T1" fmla="*/ 0 h 1"/>
                <a:gd name="T2" fmla="*/ 0 w 211"/>
                <a:gd name="T3" fmla="*/ 0 h 1"/>
                <a:gd name="T4" fmla="*/ 0 w 211"/>
                <a:gd name="T5" fmla="*/ 10080625 h 1"/>
                <a:gd name="T6" fmla="*/ 14093779 w 211"/>
                <a:gd name="T7" fmla="*/ 10080625 h 1"/>
                <a:gd name="T8" fmla="*/ 0 w 211"/>
                <a:gd name="T9" fmla="*/ 0 h 1"/>
                <a:gd name="T10" fmla="*/ 2147483647 w 211"/>
                <a:gd name="T11" fmla="*/ 0 h 1"/>
                <a:gd name="T12" fmla="*/ 2147483647 w 211"/>
                <a:gd name="T13" fmla="*/ 0 h 1"/>
                <a:gd name="T14" fmla="*/ 2147483647 w 211"/>
                <a:gd name="T15" fmla="*/ 10080625 h 1"/>
                <a:gd name="T16" fmla="*/ 2147483647 w 211"/>
                <a:gd name="T17" fmla="*/ 10080625 h 1"/>
                <a:gd name="T18" fmla="*/ 2147483647 w 21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1">
                  <a:moveTo>
                    <a:pt x="0" y="0"/>
                  </a:moveTo>
                  <a:cubicBezTo>
                    <a:pt x="0" y="0"/>
                    <a:pt x="0" y="0"/>
                    <a:pt x="0" y="0"/>
                  </a:cubicBezTo>
                  <a:cubicBezTo>
                    <a:pt x="0" y="1"/>
                    <a:pt x="0" y="1"/>
                    <a:pt x="0" y="1"/>
                  </a:cubicBezTo>
                  <a:cubicBezTo>
                    <a:pt x="1" y="1"/>
                    <a:pt x="1" y="1"/>
                    <a:pt x="1" y="1"/>
                  </a:cubicBezTo>
                  <a:cubicBezTo>
                    <a:pt x="1" y="1"/>
                    <a:pt x="1" y="1"/>
                    <a:pt x="0" y="0"/>
                  </a:cubicBezTo>
                  <a:moveTo>
                    <a:pt x="211" y="0"/>
                  </a:moveTo>
                  <a:cubicBezTo>
                    <a:pt x="210" y="0"/>
                    <a:pt x="210" y="0"/>
                    <a:pt x="210" y="0"/>
                  </a:cubicBezTo>
                  <a:cubicBezTo>
                    <a:pt x="210" y="1"/>
                    <a:pt x="210" y="1"/>
                    <a:pt x="210" y="1"/>
                  </a:cubicBezTo>
                  <a:cubicBezTo>
                    <a:pt x="211" y="1"/>
                    <a:pt x="211" y="1"/>
                    <a:pt x="211" y="1"/>
                  </a:cubicBezTo>
                  <a:cubicBezTo>
                    <a:pt x="211" y="0"/>
                    <a:pt x="211" y="0"/>
                    <a:pt x="2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264"/>
            <p:cNvSpPr>
              <a:spLocks/>
            </p:cNvSpPr>
            <p:nvPr/>
          </p:nvSpPr>
          <p:spPr bwMode="auto">
            <a:xfrm>
              <a:off x="-1766888" y="5324475"/>
              <a:ext cx="7936" cy="3175"/>
            </a:xfrm>
            <a:custGeom>
              <a:avLst/>
              <a:gdLst>
                <a:gd name="T0" fmla="*/ 15745024 w 2"/>
                <a:gd name="T1" fmla="*/ 0 h 1"/>
                <a:gd name="T2" fmla="*/ 0 w 2"/>
                <a:gd name="T3" fmla="*/ 0 h 1"/>
                <a:gd name="T4" fmla="*/ 0 w 2"/>
                <a:gd name="T5" fmla="*/ 10080625 h 1"/>
                <a:gd name="T6" fmla="*/ 31490048 w 2"/>
                <a:gd name="T7" fmla="*/ 10080625 h 1"/>
                <a:gd name="T8" fmla="*/ 1574502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0" y="0"/>
                    <a:pt x="0" y="0"/>
                    <a:pt x="0" y="0"/>
                  </a:cubicBezTo>
                  <a:cubicBezTo>
                    <a:pt x="0" y="1"/>
                    <a:pt x="0" y="1"/>
                    <a:pt x="0" y="1"/>
                  </a:cubicBezTo>
                  <a:cubicBezTo>
                    <a:pt x="2" y="1"/>
                    <a:pt x="2" y="1"/>
                    <a:pt x="2" y="1"/>
                  </a:cubicBezTo>
                  <a:cubicBezTo>
                    <a:pt x="1"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265"/>
            <p:cNvSpPr>
              <a:spLocks noEditPoints="1"/>
            </p:cNvSpPr>
            <p:nvPr/>
          </p:nvSpPr>
          <p:spPr bwMode="auto">
            <a:xfrm>
              <a:off x="-6343652" y="3965575"/>
              <a:ext cx="5591178" cy="4762"/>
            </a:xfrm>
            <a:custGeom>
              <a:avLst/>
              <a:gdLst>
                <a:gd name="T0" fmla="*/ 14120730 w 1488"/>
                <a:gd name="T1" fmla="*/ 0 h 1"/>
                <a:gd name="T2" fmla="*/ 0 w 1488"/>
                <a:gd name="T3" fmla="*/ 0 h 1"/>
                <a:gd name="T4" fmla="*/ 0 w 1488"/>
                <a:gd name="T5" fmla="*/ 22676644 h 1"/>
                <a:gd name="T6" fmla="*/ 14120730 w 1488"/>
                <a:gd name="T7" fmla="*/ 22676644 h 1"/>
                <a:gd name="T8" fmla="*/ 14120730 w 1488"/>
                <a:gd name="T9" fmla="*/ 0 h 1"/>
                <a:gd name="T10" fmla="*/ 2147483647 w 1488"/>
                <a:gd name="T11" fmla="*/ 0 h 1"/>
                <a:gd name="T12" fmla="*/ 2147483647 w 1488"/>
                <a:gd name="T13" fmla="*/ 0 h 1"/>
                <a:gd name="T14" fmla="*/ 2147483647 w 1488"/>
                <a:gd name="T15" fmla="*/ 22676644 h 1"/>
                <a:gd name="T16" fmla="*/ 2147483647 w 1488"/>
                <a:gd name="T17" fmla="*/ 22676644 h 1"/>
                <a:gd name="T18" fmla="*/ 2147483647 w 148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8" h="1">
                  <a:moveTo>
                    <a:pt x="1" y="0"/>
                  </a:moveTo>
                  <a:cubicBezTo>
                    <a:pt x="0" y="0"/>
                    <a:pt x="0" y="0"/>
                    <a:pt x="0" y="0"/>
                  </a:cubicBezTo>
                  <a:cubicBezTo>
                    <a:pt x="0" y="1"/>
                    <a:pt x="0" y="1"/>
                    <a:pt x="0" y="1"/>
                  </a:cubicBezTo>
                  <a:cubicBezTo>
                    <a:pt x="1" y="1"/>
                    <a:pt x="1" y="1"/>
                    <a:pt x="1" y="1"/>
                  </a:cubicBezTo>
                  <a:cubicBezTo>
                    <a:pt x="1" y="0"/>
                    <a:pt x="1" y="0"/>
                    <a:pt x="1" y="0"/>
                  </a:cubicBezTo>
                  <a:moveTo>
                    <a:pt x="1488" y="0"/>
                  </a:moveTo>
                  <a:cubicBezTo>
                    <a:pt x="1487" y="0"/>
                    <a:pt x="1487" y="0"/>
                    <a:pt x="1487" y="0"/>
                  </a:cubicBezTo>
                  <a:cubicBezTo>
                    <a:pt x="1487" y="1"/>
                    <a:pt x="1487" y="1"/>
                    <a:pt x="1487" y="1"/>
                  </a:cubicBezTo>
                  <a:cubicBezTo>
                    <a:pt x="1488" y="1"/>
                    <a:pt x="1488" y="1"/>
                    <a:pt x="1488" y="1"/>
                  </a:cubicBezTo>
                  <a:cubicBezTo>
                    <a:pt x="1488" y="0"/>
                    <a:pt x="1488" y="0"/>
                    <a:pt x="148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266"/>
            <p:cNvSpPr>
              <a:spLocks noEditPoints="1"/>
            </p:cNvSpPr>
            <p:nvPr/>
          </p:nvSpPr>
          <p:spPr bwMode="auto">
            <a:xfrm>
              <a:off x="-6264277" y="3581401"/>
              <a:ext cx="2073276" cy="4762"/>
            </a:xfrm>
            <a:custGeom>
              <a:avLst/>
              <a:gdLst>
                <a:gd name="T0" fmla="*/ 14107291 w 552"/>
                <a:gd name="T1" fmla="*/ 0 h 1"/>
                <a:gd name="T2" fmla="*/ 0 w 552"/>
                <a:gd name="T3" fmla="*/ 0 h 1"/>
                <a:gd name="T4" fmla="*/ 0 w 552"/>
                <a:gd name="T5" fmla="*/ 22676644 h 1"/>
                <a:gd name="T6" fmla="*/ 14107291 w 552"/>
                <a:gd name="T7" fmla="*/ 22676644 h 1"/>
                <a:gd name="T8" fmla="*/ 14107291 w 552"/>
                <a:gd name="T9" fmla="*/ 0 h 1"/>
                <a:gd name="T10" fmla="*/ 2147483647 w 552"/>
                <a:gd name="T11" fmla="*/ 0 h 1"/>
                <a:gd name="T12" fmla="*/ 2147483647 w 552"/>
                <a:gd name="T13" fmla="*/ 0 h 1"/>
                <a:gd name="T14" fmla="*/ 2147483647 w 552"/>
                <a:gd name="T15" fmla="*/ 22676644 h 1"/>
                <a:gd name="T16" fmla="*/ 2147483647 w 552"/>
                <a:gd name="T17" fmla="*/ 22676644 h 1"/>
                <a:gd name="T18" fmla="*/ 2147483647 w 55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
                  <a:moveTo>
                    <a:pt x="1" y="0"/>
                  </a:moveTo>
                  <a:cubicBezTo>
                    <a:pt x="0" y="0"/>
                    <a:pt x="0" y="0"/>
                    <a:pt x="0" y="0"/>
                  </a:cubicBezTo>
                  <a:cubicBezTo>
                    <a:pt x="0" y="1"/>
                    <a:pt x="0" y="1"/>
                    <a:pt x="0" y="1"/>
                  </a:cubicBezTo>
                  <a:cubicBezTo>
                    <a:pt x="1" y="1"/>
                    <a:pt x="1" y="1"/>
                    <a:pt x="1" y="1"/>
                  </a:cubicBezTo>
                  <a:cubicBezTo>
                    <a:pt x="1" y="0"/>
                    <a:pt x="1" y="0"/>
                    <a:pt x="1" y="0"/>
                  </a:cubicBezTo>
                  <a:moveTo>
                    <a:pt x="552" y="0"/>
                  </a:moveTo>
                  <a:cubicBezTo>
                    <a:pt x="551" y="0"/>
                    <a:pt x="551" y="0"/>
                    <a:pt x="551" y="0"/>
                  </a:cubicBezTo>
                  <a:cubicBezTo>
                    <a:pt x="551" y="0"/>
                    <a:pt x="551" y="0"/>
                    <a:pt x="551" y="1"/>
                  </a:cubicBezTo>
                  <a:cubicBezTo>
                    <a:pt x="552" y="1"/>
                    <a:pt x="552" y="1"/>
                    <a:pt x="552" y="1"/>
                  </a:cubicBezTo>
                  <a:cubicBezTo>
                    <a:pt x="552" y="0"/>
                    <a:pt x="552" y="0"/>
                    <a:pt x="55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267"/>
            <p:cNvSpPr>
              <a:spLocks noEditPoints="1"/>
            </p:cNvSpPr>
            <p:nvPr/>
          </p:nvSpPr>
          <p:spPr bwMode="auto">
            <a:xfrm>
              <a:off x="-4078288" y="3581401"/>
              <a:ext cx="3182941" cy="4762"/>
            </a:xfrm>
            <a:custGeom>
              <a:avLst/>
              <a:gdLst>
                <a:gd name="T0" fmla="*/ 14122187 w 847"/>
                <a:gd name="T1" fmla="*/ 0 h 1"/>
                <a:gd name="T2" fmla="*/ 0 w 847"/>
                <a:gd name="T3" fmla="*/ 0 h 1"/>
                <a:gd name="T4" fmla="*/ 0 w 847"/>
                <a:gd name="T5" fmla="*/ 22676644 h 1"/>
                <a:gd name="T6" fmla="*/ 14122187 w 847"/>
                <a:gd name="T7" fmla="*/ 22676644 h 1"/>
                <a:gd name="T8" fmla="*/ 14122187 w 847"/>
                <a:gd name="T9" fmla="*/ 0 h 1"/>
                <a:gd name="T10" fmla="*/ 2147483647 w 847"/>
                <a:gd name="T11" fmla="*/ 0 h 1"/>
                <a:gd name="T12" fmla="*/ 2147483647 w 847"/>
                <a:gd name="T13" fmla="*/ 0 h 1"/>
                <a:gd name="T14" fmla="*/ 2147483647 w 847"/>
                <a:gd name="T15" fmla="*/ 22676644 h 1"/>
                <a:gd name="T16" fmla="*/ 2147483647 w 847"/>
                <a:gd name="T17" fmla="*/ 22676644 h 1"/>
                <a:gd name="T18" fmla="*/ 2147483647 w 84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1">
                  <a:moveTo>
                    <a:pt x="1" y="0"/>
                  </a:moveTo>
                  <a:cubicBezTo>
                    <a:pt x="0" y="0"/>
                    <a:pt x="0" y="0"/>
                    <a:pt x="0" y="0"/>
                  </a:cubicBezTo>
                  <a:cubicBezTo>
                    <a:pt x="0" y="1"/>
                    <a:pt x="0" y="1"/>
                    <a:pt x="0" y="1"/>
                  </a:cubicBezTo>
                  <a:cubicBezTo>
                    <a:pt x="1" y="1"/>
                    <a:pt x="1" y="1"/>
                    <a:pt x="1" y="1"/>
                  </a:cubicBezTo>
                  <a:cubicBezTo>
                    <a:pt x="1" y="0"/>
                    <a:pt x="1" y="0"/>
                    <a:pt x="1" y="0"/>
                  </a:cubicBezTo>
                  <a:moveTo>
                    <a:pt x="847" y="0"/>
                  </a:moveTo>
                  <a:cubicBezTo>
                    <a:pt x="846" y="0"/>
                    <a:pt x="846" y="0"/>
                    <a:pt x="846" y="0"/>
                  </a:cubicBezTo>
                  <a:cubicBezTo>
                    <a:pt x="846" y="0"/>
                    <a:pt x="846" y="0"/>
                    <a:pt x="846" y="1"/>
                  </a:cubicBezTo>
                  <a:cubicBezTo>
                    <a:pt x="847" y="1"/>
                    <a:pt x="847" y="1"/>
                    <a:pt x="847" y="1"/>
                  </a:cubicBezTo>
                  <a:cubicBezTo>
                    <a:pt x="847" y="0"/>
                    <a:pt x="847" y="0"/>
                    <a:pt x="8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268"/>
            <p:cNvSpPr>
              <a:spLocks/>
            </p:cNvSpPr>
            <p:nvPr/>
          </p:nvSpPr>
          <p:spPr bwMode="auto">
            <a:xfrm>
              <a:off x="-3833813" y="4089399"/>
              <a:ext cx="3175" cy="1588"/>
            </a:xfrm>
            <a:custGeom>
              <a:avLst/>
              <a:gdLst>
                <a:gd name="T0" fmla="*/ 10080625 w 1"/>
                <a:gd name="T1" fmla="*/ 0 h 1588"/>
                <a:gd name="T2" fmla="*/ 0 w 1"/>
                <a:gd name="T3" fmla="*/ 0 h 1588"/>
                <a:gd name="T4" fmla="*/ 0 w 1"/>
                <a:gd name="T5" fmla="*/ 0 h 1588"/>
                <a:gd name="T6" fmla="*/ 10080625 w 1"/>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88">
                  <a:moveTo>
                    <a:pt x="1" y="0"/>
                  </a:moveTo>
                  <a:cubicBezTo>
                    <a:pt x="0" y="0"/>
                    <a:pt x="0" y="0"/>
                    <a:pt x="0" y="0"/>
                  </a:cubicBezTo>
                  <a:cubicBezTo>
                    <a:pt x="0" y="0"/>
                    <a:pt x="0"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269"/>
            <p:cNvSpPr>
              <a:spLocks/>
            </p:cNvSpPr>
            <p:nvPr/>
          </p:nvSpPr>
          <p:spPr bwMode="auto">
            <a:xfrm>
              <a:off x="-2270126" y="4044951"/>
              <a:ext cx="3175" cy="1588"/>
            </a:xfrm>
            <a:custGeom>
              <a:avLst/>
              <a:gdLst>
                <a:gd name="T0" fmla="*/ 5040313 w 2"/>
                <a:gd name="T1" fmla="*/ 0 h 1588"/>
                <a:gd name="T2" fmla="*/ 0 w 2"/>
                <a:gd name="T3" fmla="*/ 0 h 1588"/>
                <a:gd name="T4" fmla="*/ 0 w 2"/>
                <a:gd name="T5" fmla="*/ 0 h 1588"/>
                <a:gd name="T6" fmla="*/ 5040313 w 2"/>
                <a:gd name="T7" fmla="*/ 0 h 1588"/>
                <a:gd name="T8" fmla="*/ 5040313 w 2"/>
                <a:gd name="T9" fmla="*/ 0 h 1588"/>
                <a:gd name="T10" fmla="*/ 5040313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270"/>
            <p:cNvSpPr>
              <a:spLocks/>
            </p:cNvSpPr>
            <p:nvPr/>
          </p:nvSpPr>
          <p:spPr bwMode="auto">
            <a:xfrm>
              <a:off x="-1301749" y="3146426"/>
              <a:ext cx="7937" cy="3175"/>
            </a:xfrm>
            <a:custGeom>
              <a:avLst/>
              <a:gdLst>
                <a:gd name="T0" fmla="*/ 15750977 w 2"/>
                <a:gd name="T1" fmla="*/ 0 h 1"/>
                <a:gd name="T2" fmla="*/ 0 w 2"/>
                <a:gd name="T3" fmla="*/ 0 h 1"/>
                <a:gd name="T4" fmla="*/ 0 w 2"/>
                <a:gd name="T5" fmla="*/ 10080625 h 1"/>
                <a:gd name="T6" fmla="*/ 15750977 w 2"/>
                <a:gd name="T7" fmla="*/ 10080625 h 1"/>
                <a:gd name="T8" fmla="*/ 15750977 w 2"/>
                <a:gd name="T9" fmla="*/ 10080625 h 1"/>
                <a:gd name="T10" fmla="*/ 31497985 w 2"/>
                <a:gd name="T11" fmla="*/ 10080625 h 1"/>
                <a:gd name="T12" fmla="*/ 15750977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1" y="0"/>
                  </a:move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271"/>
            <p:cNvSpPr>
              <a:spLocks/>
            </p:cNvSpPr>
            <p:nvPr/>
          </p:nvSpPr>
          <p:spPr bwMode="auto">
            <a:xfrm>
              <a:off x="-4138614" y="3890964"/>
              <a:ext cx="7937" cy="3175"/>
            </a:xfrm>
            <a:custGeom>
              <a:avLst/>
              <a:gdLst>
                <a:gd name="T0" fmla="*/ 31497985 w 2"/>
                <a:gd name="T1" fmla="*/ 0 h 1"/>
                <a:gd name="T2" fmla="*/ 0 w 2"/>
                <a:gd name="T3" fmla="*/ 10080625 h 1"/>
                <a:gd name="T4" fmla="*/ 31497985 w 2"/>
                <a:gd name="T5" fmla="*/ 10080625 h 1"/>
                <a:gd name="T6" fmla="*/ 31497985 w 2"/>
                <a:gd name="T7" fmla="*/ 0 h 1"/>
                <a:gd name="T8" fmla="*/ 3149798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1"/>
                    <a:pt x="0" y="1"/>
                    <a:pt x="0" y="1"/>
                  </a:cubicBezTo>
                  <a:cubicBezTo>
                    <a:pt x="2" y="1"/>
                    <a:pt x="2" y="1"/>
                    <a:pt x="2" y="1"/>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272"/>
            <p:cNvSpPr>
              <a:spLocks/>
            </p:cNvSpPr>
            <p:nvPr/>
          </p:nvSpPr>
          <p:spPr bwMode="auto">
            <a:xfrm>
              <a:off x="-5076826" y="4003675"/>
              <a:ext cx="3175" cy="1588"/>
            </a:xfrm>
            <a:custGeom>
              <a:avLst/>
              <a:gdLst>
                <a:gd name="T0" fmla="*/ 5040313 w 2"/>
                <a:gd name="T1" fmla="*/ 0 h 1588"/>
                <a:gd name="T2" fmla="*/ 0 w 2"/>
                <a:gd name="T3" fmla="*/ 0 h 1588"/>
                <a:gd name="T4" fmla="*/ 0 w 2"/>
                <a:gd name="T5" fmla="*/ 0 h 1588"/>
                <a:gd name="T6" fmla="*/ 5040313 w 2"/>
                <a:gd name="T7" fmla="*/ 0 h 1588"/>
                <a:gd name="T8" fmla="*/ 5040313 w 2"/>
                <a:gd name="T9" fmla="*/ 0 h 1588"/>
                <a:gd name="T10" fmla="*/ 5040313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273"/>
            <p:cNvSpPr>
              <a:spLocks/>
            </p:cNvSpPr>
            <p:nvPr/>
          </p:nvSpPr>
          <p:spPr bwMode="auto">
            <a:xfrm>
              <a:off x="-4529139" y="2784473"/>
              <a:ext cx="7937" cy="3175"/>
            </a:xfrm>
            <a:custGeom>
              <a:avLst/>
              <a:gdLst>
                <a:gd name="T0" fmla="*/ 0 w 2"/>
                <a:gd name="T1" fmla="*/ 0 h 1"/>
                <a:gd name="T2" fmla="*/ 15750977 w 2"/>
                <a:gd name="T3" fmla="*/ 0 h 1"/>
                <a:gd name="T4" fmla="*/ 31497985 w 2"/>
                <a:gd name="T5" fmla="*/ 0 h 1"/>
                <a:gd name="T6" fmla="*/ 31497985 w 2"/>
                <a:gd name="T7" fmla="*/ 10080625 h 1"/>
                <a:gd name="T8" fmla="*/ 31497985 w 2"/>
                <a:gd name="T9" fmla="*/ 0 h 1"/>
                <a:gd name="T10" fmla="*/ 31497985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0"/>
                  </a:moveTo>
                  <a:cubicBezTo>
                    <a:pt x="1" y="0"/>
                    <a:pt x="1" y="0"/>
                    <a:pt x="1" y="0"/>
                  </a:cubicBezTo>
                  <a:cubicBezTo>
                    <a:pt x="2" y="0"/>
                    <a:pt x="2" y="0"/>
                    <a:pt x="2" y="0"/>
                  </a:cubicBezTo>
                  <a:cubicBezTo>
                    <a:pt x="2" y="1"/>
                    <a:pt x="2" y="1"/>
                    <a:pt x="2" y="1"/>
                  </a:cubicBezTo>
                  <a:cubicBezTo>
                    <a:pt x="2" y="0"/>
                    <a:pt x="2" y="0"/>
                    <a:pt x="2" y="0"/>
                  </a:cubicBezTo>
                  <a:cubicBezTo>
                    <a:pt x="2" y="0"/>
                    <a:pt x="2" y="0"/>
                    <a:pt x="2"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274"/>
            <p:cNvSpPr>
              <a:spLocks/>
            </p:cNvSpPr>
            <p:nvPr/>
          </p:nvSpPr>
          <p:spPr bwMode="auto">
            <a:xfrm>
              <a:off x="-4524376" y="2784473"/>
              <a:ext cx="3175" cy="3175"/>
            </a:xfrm>
            <a:custGeom>
              <a:avLst/>
              <a:gdLst>
                <a:gd name="T0" fmla="*/ 10080625 w 1"/>
                <a:gd name="T1" fmla="*/ 0 h 1"/>
                <a:gd name="T2" fmla="*/ 0 w 1"/>
                <a:gd name="T3" fmla="*/ 0 h 1"/>
                <a:gd name="T4" fmla="*/ 0 w 1"/>
                <a:gd name="T5" fmla="*/ 10080625 h 1"/>
                <a:gd name="T6" fmla="*/ 10080625 w 1"/>
                <a:gd name="T7" fmla="*/ 10080625 h 1"/>
                <a:gd name="T8" fmla="*/ 10080625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275"/>
            <p:cNvSpPr>
              <a:spLocks/>
            </p:cNvSpPr>
            <p:nvPr/>
          </p:nvSpPr>
          <p:spPr bwMode="auto">
            <a:xfrm>
              <a:off x="-4341814" y="2784473"/>
              <a:ext cx="4761" cy="3175"/>
            </a:xfrm>
            <a:custGeom>
              <a:avLst/>
              <a:gdLst>
                <a:gd name="T0" fmla="*/ 0 w 1"/>
                <a:gd name="T1" fmla="*/ 0 h 1"/>
                <a:gd name="T2" fmla="*/ 0 w 1"/>
                <a:gd name="T3" fmla="*/ 10080625 h 1"/>
                <a:gd name="T4" fmla="*/ 22667121 w 1"/>
                <a:gd name="T5" fmla="*/ 0 h 1"/>
                <a:gd name="T6" fmla="*/ 22667121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1"/>
                    <a:pt x="0" y="1"/>
                    <a:pt x="0" y="1"/>
                  </a:cubicBezTo>
                  <a:cubicBezTo>
                    <a:pt x="1" y="0"/>
                    <a:pt x="1" y="0"/>
                    <a:pt x="1"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276"/>
            <p:cNvSpPr>
              <a:spLocks noEditPoints="1"/>
            </p:cNvSpPr>
            <p:nvPr/>
          </p:nvSpPr>
          <p:spPr bwMode="auto">
            <a:xfrm>
              <a:off x="-6035675" y="3149601"/>
              <a:ext cx="1660526" cy="3175"/>
            </a:xfrm>
            <a:custGeom>
              <a:avLst/>
              <a:gdLst>
                <a:gd name="T0" fmla="*/ 28228942 w 442"/>
                <a:gd name="T1" fmla="*/ 0 h 1"/>
                <a:gd name="T2" fmla="*/ 0 w 442"/>
                <a:gd name="T3" fmla="*/ 0 h 1"/>
                <a:gd name="T4" fmla="*/ 0 w 442"/>
                <a:gd name="T5" fmla="*/ 10080625 h 1"/>
                <a:gd name="T6" fmla="*/ 14114471 w 442"/>
                <a:gd name="T7" fmla="*/ 10080625 h 1"/>
                <a:gd name="T8" fmla="*/ 14114471 w 442"/>
                <a:gd name="T9" fmla="*/ 0 h 1"/>
                <a:gd name="T10" fmla="*/ 28228942 w 442"/>
                <a:gd name="T11" fmla="*/ 0 h 1"/>
                <a:gd name="T12" fmla="*/ 2147483647 w 442"/>
                <a:gd name="T13" fmla="*/ 0 h 1"/>
                <a:gd name="T14" fmla="*/ 2147483647 w 442"/>
                <a:gd name="T15" fmla="*/ 0 h 1"/>
                <a:gd name="T16" fmla="*/ 2147483647 w 442"/>
                <a:gd name="T17" fmla="*/ 10080625 h 1"/>
                <a:gd name="T18" fmla="*/ 2147483647 w 442"/>
                <a:gd name="T19" fmla="*/ 10080625 h 1"/>
                <a:gd name="T20" fmla="*/ 2147483647 w 442"/>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2" h="1">
                  <a:moveTo>
                    <a:pt x="2" y="0"/>
                  </a:moveTo>
                  <a:cubicBezTo>
                    <a:pt x="0" y="0"/>
                    <a:pt x="0" y="0"/>
                    <a:pt x="0" y="0"/>
                  </a:cubicBezTo>
                  <a:cubicBezTo>
                    <a:pt x="0" y="1"/>
                    <a:pt x="0" y="1"/>
                    <a:pt x="0" y="1"/>
                  </a:cubicBezTo>
                  <a:cubicBezTo>
                    <a:pt x="1" y="1"/>
                    <a:pt x="1" y="1"/>
                    <a:pt x="1" y="1"/>
                  </a:cubicBezTo>
                  <a:cubicBezTo>
                    <a:pt x="1" y="0"/>
                    <a:pt x="1" y="0"/>
                    <a:pt x="1" y="0"/>
                  </a:cubicBezTo>
                  <a:cubicBezTo>
                    <a:pt x="2" y="0"/>
                    <a:pt x="2" y="0"/>
                    <a:pt x="2" y="0"/>
                  </a:cubicBezTo>
                  <a:moveTo>
                    <a:pt x="442" y="0"/>
                  </a:moveTo>
                  <a:cubicBezTo>
                    <a:pt x="442" y="0"/>
                    <a:pt x="442" y="0"/>
                    <a:pt x="442" y="0"/>
                  </a:cubicBezTo>
                  <a:cubicBezTo>
                    <a:pt x="442" y="0"/>
                    <a:pt x="442" y="0"/>
                    <a:pt x="442" y="1"/>
                  </a:cubicBezTo>
                  <a:cubicBezTo>
                    <a:pt x="442" y="1"/>
                    <a:pt x="442" y="1"/>
                    <a:pt x="442" y="1"/>
                  </a:cubicBezTo>
                  <a:cubicBezTo>
                    <a:pt x="442" y="0"/>
                    <a:pt x="442" y="0"/>
                    <a:pt x="4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77"/>
            <p:cNvSpPr>
              <a:spLocks/>
            </p:cNvSpPr>
            <p:nvPr/>
          </p:nvSpPr>
          <p:spPr bwMode="auto">
            <a:xfrm>
              <a:off x="-1304925" y="3149601"/>
              <a:ext cx="7936" cy="3175"/>
            </a:xfrm>
            <a:custGeom>
              <a:avLst/>
              <a:gdLst>
                <a:gd name="T0" fmla="*/ 15745024 w 2"/>
                <a:gd name="T1" fmla="*/ 0 h 1"/>
                <a:gd name="T2" fmla="*/ 0 w 2"/>
                <a:gd name="T3" fmla="*/ 0 h 1"/>
                <a:gd name="T4" fmla="*/ 15745024 w 2"/>
                <a:gd name="T5" fmla="*/ 10080625 h 1"/>
                <a:gd name="T6" fmla="*/ 31490048 w 2"/>
                <a:gd name="T7" fmla="*/ 10080625 h 1"/>
                <a:gd name="T8" fmla="*/ 31490048 w 2"/>
                <a:gd name="T9" fmla="*/ 0 h 1"/>
                <a:gd name="T10" fmla="*/ 31490048 w 2"/>
                <a:gd name="T11" fmla="*/ 0 h 1"/>
                <a:gd name="T12" fmla="*/ 15745024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1" y="0"/>
                  </a:moveTo>
                  <a:cubicBezTo>
                    <a:pt x="0" y="0"/>
                    <a:pt x="0" y="0"/>
                    <a:pt x="0" y="0"/>
                  </a:cubicBezTo>
                  <a:cubicBezTo>
                    <a:pt x="1" y="1"/>
                    <a:pt x="1" y="1"/>
                    <a:pt x="1" y="1"/>
                  </a:cubicBezTo>
                  <a:cubicBezTo>
                    <a:pt x="2" y="1"/>
                    <a:pt x="2" y="1"/>
                    <a:pt x="2" y="1"/>
                  </a:cubicBezTo>
                  <a:cubicBezTo>
                    <a:pt x="2" y="0"/>
                    <a:pt x="2" y="0"/>
                    <a:pt x="2" y="0"/>
                  </a:cubicBezTo>
                  <a:cubicBezTo>
                    <a:pt x="2" y="0"/>
                    <a:pt x="2" y="0"/>
                    <a:pt x="2" y="0"/>
                  </a:cubicBezTo>
                  <a:cubicBezTo>
                    <a:pt x="2"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78"/>
            <p:cNvSpPr>
              <a:spLocks/>
            </p:cNvSpPr>
            <p:nvPr/>
          </p:nvSpPr>
          <p:spPr bwMode="auto">
            <a:xfrm>
              <a:off x="-1301749" y="3149601"/>
              <a:ext cx="4761" cy="1588"/>
            </a:xfrm>
            <a:custGeom>
              <a:avLst/>
              <a:gdLst>
                <a:gd name="T0" fmla="*/ 22667121 w 1"/>
                <a:gd name="T1" fmla="*/ 0 h 1588"/>
                <a:gd name="T2" fmla="*/ 0 w 1"/>
                <a:gd name="T3" fmla="*/ 0 h 1588"/>
                <a:gd name="T4" fmla="*/ 22667121 w 1"/>
                <a:gd name="T5" fmla="*/ 0 h 1588"/>
                <a:gd name="T6" fmla="*/ 22667121 w 1"/>
                <a:gd name="T7" fmla="*/ 0 h 1588"/>
                <a:gd name="T8" fmla="*/ 22667121 w 1"/>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588">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79"/>
            <p:cNvSpPr>
              <a:spLocks/>
            </p:cNvSpPr>
            <p:nvPr/>
          </p:nvSpPr>
          <p:spPr bwMode="auto">
            <a:xfrm>
              <a:off x="-3871913" y="3149601"/>
              <a:ext cx="4761" cy="3175"/>
            </a:xfrm>
            <a:custGeom>
              <a:avLst/>
              <a:gdLst>
                <a:gd name="T0" fmla="*/ 22667121 w 1"/>
                <a:gd name="T1" fmla="*/ 0 h 1"/>
                <a:gd name="T2" fmla="*/ 0 w 1"/>
                <a:gd name="T3" fmla="*/ 0 h 1"/>
                <a:gd name="T4" fmla="*/ 0 w 1"/>
                <a:gd name="T5" fmla="*/ 10080625 h 1"/>
                <a:gd name="T6" fmla="*/ 22667121 w 1"/>
                <a:gd name="T7" fmla="*/ 10080625 h 1"/>
                <a:gd name="T8" fmla="*/ 22667121 w 1"/>
                <a:gd name="T9" fmla="*/ 0 h 1"/>
                <a:gd name="T10" fmla="*/ 22667121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80"/>
            <p:cNvSpPr>
              <a:spLocks/>
            </p:cNvSpPr>
            <p:nvPr userDrawn="1"/>
          </p:nvSpPr>
          <p:spPr bwMode="auto">
            <a:xfrm>
              <a:off x="-5675313" y="2592388"/>
              <a:ext cx="1612900" cy="2509837"/>
            </a:xfrm>
            <a:custGeom>
              <a:avLst/>
              <a:gdLst>
                <a:gd name="T0" fmla="*/ 1470054959 w 429"/>
                <a:gd name="T1" fmla="*/ 84954408 h 667"/>
                <a:gd name="T2" fmla="*/ 2147483647 w 429"/>
                <a:gd name="T3" fmla="*/ 481414582 h 667"/>
                <a:gd name="T4" fmla="*/ 2147483647 w 429"/>
                <a:gd name="T5" fmla="*/ 1231852082 h 667"/>
                <a:gd name="T6" fmla="*/ 2147483647 w 429"/>
                <a:gd name="T7" fmla="*/ 580528685 h 667"/>
                <a:gd name="T8" fmla="*/ 2147483647 w 429"/>
                <a:gd name="T9" fmla="*/ 807076281 h 667"/>
                <a:gd name="T10" fmla="*/ 2147483647 w 429"/>
                <a:gd name="T11" fmla="*/ 665483092 h 667"/>
                <a:gd name="T12" fmla="*/ 2147483647 w 429"/>
                <a:gd name="T13" fmla="*/ 1217692387 h 667"/>
                <a:gd name="T14" fmla="*/ 2147483647 w 429"/>
                <a:gd name="T15" fmla="*/ 1529194390 h 667"/>
                <a:gd name="T16" fmla="*/ 2147483647 w 429"/>
                <a:gd name="T17" fmla="*/ 1684947274 h 667"/>
                <a:gd name="T18" fmla="*/ 2147483647 w 429"/>
                <a:gd name="T19" fmla="*/ 2147483647 h 667"/>
                <a:gd name="T20" fmla="*/ 2147483647 w 429"/>
                <a:gd name="T21" fmla="*/ 2147483647 h 667"/>
                <a:gd name="T22" fmla="*/ 2147483647 w 429"/>
                <a:gd name="T23" fmla="*/ 2147483647 h 667"/>
                <a:gd name="T24" fmla="*/ 2147483647 w 429"/>
                <a:gd name="T25" fmla="*/ 2147483647 h 667"/>
                <a:gd name="T26" fmla="*/ 2147483647 w 429"/>
                <a:gd name="T27" fmla="*/ 2147483647 h 667"/>
                <a:gd name="T28" fmla="*/ 2147483647 w 429"/>
                <a:gd name="T29" fmla="*/ 2147483647 h 667"/>
                <a:gd name="T30" fmla="*/ 2147483647 w 429"/>
                <a:gd name="T31" fmla="*/ 2147483647 h 667"/>
                <a:gd name="T32" fmla="*/ 2147483647 w 429"/>
                <a:gd name="T33" fmla="*/ 2147483647 h 667"/>
                <a:gd name="T34" fmla="*/ 2147483647 w 429"/>
                <a:gd name="T35" fmla="*/ 2147483647 h 667"/>
                <a:gd name="T36" fmla="*/ 2147483647 w 429"/>
                <a:gd name="T37" fmla="*/ 2147483647 h 667"/>
                <a:gd name="T38" fmla="*/ 2147483647 w 429"/>
                <a:gd name="T39" fmla="*/ 2147483647 h 667"/>
                <a:gd name="T40" fmla="*/ 2147483647 w 429"/>
                <a:gd name="T41" fmla="*/ 2147483647 h 667"/>
                <a:gd name="T42" fmla="*/ 2147483647 w 429"/>
                <a:gd name="T43" fmla="*/ 2147483647 h 667"/>
                <a:gd name="T44" fmla="*/ 2147483647 w 429"/>
                <a:gd name="T45" fmla="*/ 2147483647 h 667"/>
                <a:gd name="T46" fmla="*/ 2147483647 w 429"/>
                <a:gd name="T47" fmla="*/ 2147483647 h 667"/>
                <a:gd name="T48" fmla="*/ 1583134664 w 429"/>
                <a:gd name="T49" fmla="*/ 2147483647 h 667"/>
                <a:gd name="T50" fmla="*/ 1667945382 w 429"/>
                <a:gd name="T51" fmla="*/ 2147483647 h 667"/>
                <a:gd name="T52" fmla="*/ 1653812769 w 429"/>
                <a:gd name="T53" fmla="*/ 2147483647 h 667"/>
                <a:gd name="T54" fmla="*/ 1696218128 w 429"/>
                <a:gd name="T55" fmla="*/ 2147483647 h 667"/>
                <a:gd name="T56" fmla="*/ 890512543 w 429"/>
                <a:gd name="T57" fmla="*/ 679642788 h 667"/>
                <a:gd name="T58" fmla="*/ 42405359 w 429"/>
                <a:gd name="T59" fmla="*/ 906190383 h 667"/>
                <a:gd name="T60" fmla="*/ 70674345 w 429"/>
                <a:gd name="T61" fmla="*/ 920350078 h 667"/>
                <a:gd name="T62" fmla="*/ 127216078 w 429"/>
                <a:gd name="T63" fmla="*/ 608848075 h 667"/>
                <a:gd name="T64" fmla="*/ 84810718 w 429"/>
                <a:gd name="T65" fmla="*/ 495574277 h 667"/>
                <a:gd name="T66" fmla="*/ 0 w 429"/>
                <a:gd name="T67" fmla="*/ 920350078 h 667"/>
                <a:gd name="T68" fmla="*/ 932917903 w 429"/>
                <a:gd name="T69" fmla="*/ 736277805 h 667"/>
                <a:gd name="T70" fmla="*/ 1653812769 w 429"/>
                <a:gd name="T71" fmla="*/ 2147483647 h 667"/>
                <a:gd name="T72" fmla="*/ 1554865677 w 429"/>
                <a:gd name="T73" fmla="*/ 2147483647 h 667"/>
                <a:gd name="T74" fmla="*/ 1540729304 w 429"/>
                <a:gd name="T75" fmla="*/ 2147483647 h 667"/>
                <a:gd name="T76" fmla="*/ 1823434206 w 429"/>
                <a:gd name="T77" fmla="*/ 2147483647 h 667"/>
                <a:gd name="T78" fmla="*/ 2147483647 w 429"/>
                <a:gd name="T79" fmla="*/ 2147483647 h 667"/>
                <a:gd name="T80" fmla="*/ 2147483647 w 429"/>
                <a:gd name="T81" fmla="*/ 2147483647 h 667"/>
                <a:gd name="T82" fmla="*/ 2147483647 w 429"/>
                <a:gd name="T83" fmla="*/ 2147483647 h 667"/>
                <a:gd name="T84" fmla="*/ 2147483647 w 429"/>
                <a:gd name="T85" fmla="*/ 2147483647 h 667"/>
                <a:gd name="T86" fmla="*/ 2147483647 w 429"/>
                <a:gd name="T87" fmla="*/ 2147483647 h 667"/>
                <a:gd name="T88" fmla="*/ 2147483647 w 429"/>
                <a:gd name="T89" fmla="*/ 2147483647 h 667"/>
                <a:gd name="T90" fmla="*/ 2147483647 w 429"/>
                <a:gd name="T91" fmla="*/ 2147483647 h 667"/>
                <a:gd name="T92" fmla="*/ 2147483647 w 429"/>
                <a:gd name="T93" fmla="*/ 2147483647 h 667"/>
                <a:gd name="T94" fmla="*/ 2147483647 w 429"/>
                <a:gd name="T95" fmla="*/ 2147483647 h 667"/>
                <a:gd name="T96" fmla="*/ 2147483647 w 429"/>
                <a:gd name="T97" fmla="*/ 2147483647 h 667"/>
                <a:gd name="T98" fmla="*/ 2147483647 w 429"/>
                <a:gd name="T99" fmla="*/ 1741586054 h 667"/>
                <a:gd name="T100" fmla="*/ 2147483647 w 429"/>
                <a:gd name="T101" fmla="*/ 1486719068 h 667"/>
                <a:gd name="T102" fmla="*/ 2147483647 w 429"/>
                <a:gd name="T103" fmla="*/ 1500878763 h 667"/>
                <a:gd name="T104" fmla="*/ 2147483647 w 429"/>
                <a:gd name="T105" fmla="*/ 608848075 h 667"/>
                <a:gd name="T106" fmla="*/ 2147483647 w 429"/>
                <a:gd name="T107" fmla="*/ 623004007 h 667"/>
                <a:gd name="T108" fmla="*/ 2147483647 w 429"/>
                <a:gd name="T109" fmla="*/ 1246011777 h 667"/>
                <a:gd name="T110" fmla="*/ 2147483647 w 429"/>
                <a:gd name="T111" fmla="*/ 1260171472 h 667"/>
                <a:gd name="T112" fmla="*/ 2147483647 w 429"/>
                <a:gd name="T113" fmla="*/ 665483092 h 667"/>
                <a:gd name="T114" fmla="*/ 1526596691 w 429"/>
                <a:gd name="T115" fmla="*/ 14159695 h 667"/>
                <a:gd name="T116" fmla="*/ 537137056 w 429"/>
                <a:gd name="T117" fmla="*/ 84954408 h 6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9" h="667">
                  <a:moveTo>
                    <a:pt x="38" y="6"/>
                  </a:moveTo>
                  <a:cubicBezTo>
                    <a:pt x="40" y="7"/>
                    <a:pt x="40" y="7"/>
                    <a:pt x="40" y="7"/>
                  </a:cubicBezTo>
                  <a:cubicBezTo>
                    <a:pt x="40" y="7"/>
                    <a:pt x="42" y="6"/>
                    <a:pt x="43" y="5"/>
                  </a:cubicBezTo>
                  <a:cubicBezTo>
                    <a:pt x="45" y="4"/>
                    <a:pt x="46" y="4"/>
                    <a:pt x="47" y="4"/>
                  </a:cubicBezTo>
                  <a:cubicBezTo>
                    <a:pt x="72" y="4"/>
                    <a:pt x="72" y="4"/>
                    <a:pt x="72" y="4"/>
                  </a:cubicBezTo>
                  <a:cubicBezTo>
                    <a:pt x="73" y="4"/>
                    <a:pt x="75" y="4"/>
                    <a:pt x="76" y="5"/>
                  </a:cubicBezTo>
                  <a:cubicBezTo>
                    <a:pt x="78" y="5"/>
                    <a:pt x="79" y="6"/>
                    <a:pt x="80" y="7"/>
                  </a:cubicBezTo>
                  <a:cubicBezTo>
                    <a:pt x="86" y="10"/>
                    <a:pt x="86" y="10"/>
                    <a:pt x="86" y="10"/>
                  </a:cubicBezTo>
                  <a:cubicBezTo>
                    <a:pt x="87" y="11"/>
                    <a:pt x="89" y="12"/>
                    <a:pt x="91" y="12"/>
                  </a:cubicBezTo>
                  <a:cubicBezTo>
                    <a:pt x="93" y="12"/>
                    <a:pt x="95" y="11"/>
                    <a:pt x="97" y="10"/>
                  </a:cubicBezTo>
                  <a:cubicBezTo>
                    <a:pt x="100" y="8"/>
                    <a:pt x="100" y="8"/>
                    <a:pt x="100" y="8"/>
                  </a:cubicBezTo>
                  <a:cubicBezTo>
                    <a:pt x="101" y="7"/>
                    <a:pt x="103" y="6"/>
                    <a:pt x="104" y="6"/>
                  </a:cubicBezTo>
                  <a:cubicBezTo>
                    <a:pt x="106" y="5"/>
                    <a:pt x="107" y="5"/>
                    <a:pt x="108" y="5"/>
                  </a:cubicBezTo>
                  <a:cubicBezTo>
                    <a:pt x="116" y="5"/>
                    <a:pt x="116" y="5"/>
                    <a:pt x="116" y="5"/>
                  </a:cubicBezTo>
                  <a:cubicBezTo>
                    <a:pt x="117" y="5"/>
                    <a:pt x="119" y="5"/>
                    <a:pt x="120" y="6"/>
                  </a:cubicBezTo>
                  <a:cubicBezTo>
                    <a:pt x="122" y="7"/>
                    <a:pt x="123" y="8"/>
                    <a:pt x="124" y="8"/>
                  </a:cubicBezTo>
                  <a:cubicBezTo>
                    <a:pt x="132" y="16"/>
                    <a:pt x="132" y="16"/>
                    <a:pt x="132" y="16"/>
                  </a:cubicBezTo>
                  <a:cubicBezTo>
                    <a:pt x="133" y="17"/>
                    <a:pt x="135" y="18"/>
                    <a:pt x="137" y="18"/>
                  </a:cubicBezTo>
                  <a:cubicBezTo>
                    <a:pt x="139" y="18"/>
                    <a:pt x="141" y="17"/>
                    <a:pt x="143" y="15"/>
                  </a:cubicBezTo>
                  <a:cubicBezTo>
                    <a:pt x="144" y="14"/>
                    <a:pt x="145" y="13"/>
                    <a:pt x="147" y="13"/>
                  </a:cubicBezTo>
                  <a:cubicBezTo>
                    <a:pt x="148" y="13"/>
                    <a:pt x="148" y="13"/>
                    <a:pt x="148" y="13"/>
                  </a:cubicBezTo>
                  <a:cubicBezTo>
                    <a:pt x="175" y="28"/>
                    <a:pt x="175" y="28"/>
                    <a:pt x="175" y="28"/>
                  </a:cubicBezTo>
                  <a:cubicBezTo>
                    <a:pt x="176" y="29"/>
                    <a:pt x="177" y="30"/>
                    <a:pt x="177" y="32"/>
                  </a:cubicBezTo>
                  <a:cubicBezTo>
                    <a:pt x="177" y="33"/>
                    <a:pt x="177" y="34"/>
                    <a:pt x="177" y="34"/>
                  </a:cubicBezTo>
                  <a:cubicBezTo>
                    <a:pt x="173" y="46"/>
                    <a:pt x="173" y="46"/>
                    <a:pt x="173" y="46"/>
                  </a:cubicBezTo>
                  <a:cubicBezTo>
                    <a:pt x="172" y="47"/>
                    <a:pt x="172" y="48"/>
                    <a:pt x="172" y="49"/>
                  </a:cubicBezTo>
                  <a:cubicBezTo>
                    <a:pt x="172" y="53"/>
                    <a:pt x="173" y="56"/>
                    <a:pt x="176" y="57"/>
                  </a:cubicBezTo>
                  <a:cubicBezTo>
                    <a:pt x="198" y="72"/>
                    <a:pt x="198" y="72"/>
                    <a:pt x="198" y="72"/>
                  </a:cubicBezTo>
                  <a:cubicBezTo>
                    <a:pt x="200" y="73"/>
                    <a:pt x="203" y="77"/>
                    <a:pt x="204" y="79"/>
                  </a:cubicBezTo>
                  <a:cubicBezTo>
                    <a:pt x="210" y="90"/>
                    <a:pt x="210" y="90"/>
                    <a:pt x="210" y="90"/>
                  </a:cubicBezTo>
                  <a:cubicBezTo>
                    <a:pt x="210" y="90"/>
                    <a:pt x="210" y="91"/>
                    <a:pt x="211" y="91"/>
                  </a:cubicBezTo>
                  <a:cubicBezTo>
                    <a:pt x="211" y="92"/>
                    <a:pt x="211" y="92"/>
                    <a:pt x="212" y="92"/>
                  </a:cubicBezTo>
                  <a:cubicBezTo>
                    <a:pt x="213" y="93"/>
                    <a:pt x="213" y="93"/>
                    <a:pt x="213" y="93"/>
                  </a:cubicBezTo>
                  <a:cubicBezTo>
                    <a:pt x="214" y="93"/>
                    <a:pt x="215" y="92"/>
                    <a:pt x="215" y="92"/>
                  </a:cubicBezTo>
                  <a:cubicBezTo>
                    <a:pt x="216" y="91"/>
                    <a:pt x="216" y="90"/>
                    <a:pt x="216" y="90"/>
                  </a:cubicBezTo>
                  <a:cubicBezTo>
                    <a:pt x="216" y="89"/>
                    <a:pt x="216" y="88"/>
                    <a:pt x="216" y="87"/>
                  </a:cubicBezTo>
                  <a:cubicBezTo>
                    <a:pt x="216" y="70"/>
                    <a:pt x="216" y="70"/>
                    <a:pt x="216" y="70"/>
                  </a:cubicBezTo>
                  <a:cubicBezTo>
                    <a:pt x="216" y="66"/>
                    <a:pt x="216" y="60"/>
                    <a:pt x="215" y="56"/>
                  </a:cubicBezTo>
                  <a:cubicBezTo>
                    <a:pt x="212" y="43"/>
                    <a:pt x="212" y="43"/>
                    <a:pt x="212" y="43"/>
                  </a:cubicBezTo>
                  <a:cubicBezTo>
                    <a:pt x="211" y="43"/>
                    <a:pt x="211" y="42"/>
                    <a:pt x="211" y="42"/>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2"/>
                    <a:pt x="211" y="42"/>
                    <a:pt x="211" y="42"/>
                  </a:cubicBezTo>
                  <a:cubicBezTo>
                    <a:pt x="211" y="41"/>
                    <a:pt x="211" y="41"/>
                    <a:pt x="211" y="41"/>
                  </a:cubicBezTo>
                  <a:cubicBezTo>
                    <a:pt x="211" y="41"/>
                    <a:pt x="211" y="41"/>
                    <a:pt x="211" y="41"/>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35" y="56"/>
                    <a:pt x="235" y="56"/>
                    <a:pt x="235" y="56"/>
                  </a:cubicBezTo>
                  <a:cubicBezTo>
                    <a:pt x="236" y="57"/>
                    <a:pt x="237" y="57"/>
                    <a:pt x="238" y="57"/>
                  </a:cubicBezTo>
                  <a:cubicBezTo>
                    <a:pt x="239" y="57"/>
                    <a:pt x="241" y="56"/>
                    <a:pt x="241" y="55"/>
                  </a:cubicBezTo>
                  <a:cubicBezTo>
                    <a:pt x="242" y="54"/>
                    <a:pt x="243" y="52"/>
                    <a:pt x="243" y="51"/>
                  </a:cubicBezTo>
                  <a:cubicBezTo>
                    <a:pt x="243" y="49"/>
                    <a:pt x="243" y="49"/>
                    <a:pt x="243" y="49"/>
                  </a:cubicBezTo>
                  <a:cubicBezTo>
                    <a:pt x="243" y="48"/>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2" y="46"/>
                    <a:pt x="242" y="46"/>
                    <a:pt x="242" y="46"/>
                  </a:cubicBezTo>
                  <a:cubicBezTo>
                    <a:pt x="242" y="47"/>
                    <a:pt x="242" y="47"/>
                    <a:pt x="242" y="47"/>
                  </a:cubicBezTo>
                  <a:cubicBezTo>
                    <a:pt x="243" y="47"/>
                    <a:pt x="243" y="47"/>
                    <a:pt x="243" y="47"/>
                  </a:cubicBezTo>
                  <a:cubicBezTo>
                    <a:pt x="242" y="46"/>
                    <a:pt x="242" y="46"/>
                    <a:pt x="242" y="46"/>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3" y="48"/>
                    <a:pt x="243" y="48"/>
                    <a:pt x="243" y="48"/>
                  </a:cubicBezTo>
                  <a:cubicBezTo>
                    <a:pt x="275" y="83"/>
                    <a:pt x="275" y="83"/>
                    <a:pt x="275" y="83"/>
                  </a:cubicBezTo>
                  <a:cubicBezTo>
                    <a:pt x="275" y="84"/>
                    <a:pt x="276" y="85"/>
                    <a:pt x="276" y="86"/>
                  </a:cubicBezTo>
                  <a:cubicBezTo>
                    <a:pt x="276" y="87"/>
                    <a:pt x="276" y="88"/>
                    <a:pt x="275" y="89"/>
                  </a:cubicBezTo>
                  <a:cubicBezTo>
                    <a:pt x="275" y="89"/>
                    <a:pt x="274" y="90"/>
                    <a:pt x="272" y="91"/>
                  </a:cubicBezTo>
                  <a:cubicBezTo>
                    <a:pt x="271" y="92"/>
                    <a:pt x="270" y="92"/>
                    <a:pt x="269" y="92"/>
                  </a:cubicBezTo>
                  <a:cubicBezTo>
                    <a:pt x="260" y="92"/>
                    <a:pt x="260" y="92"/>
                    <a:pt x="260" y="92"/>
                  </a:cubicBezTo>
                  <a:cubicBezTo>
                    <a:pt x="258" y="92"/>
                    <a:pt x="256" y="93"/>
                    <a:pt x="254" y="94"/>
                  </a:cubicBezTo>
                  <a:cubicBezTo>
                    <a:pt x="253" y="96"/>
                    <a:pt x="252" y="98"/>
                    <a:pt x="251" y="100"/>
                  </a:cubicBezTo>
                  <a:cubicBezTo>
                    <a:pt x="251" y="103"/>
                    <a:pt x="251" y="103"/>
                    <a:pt x="251" y="103"/>
                  </a:cubicBezTo>
                  <a:cubicBezTo>
                    <a:pt x="250" y="104"/>
                    <a:pt x="250" y="104"/>
                    <a:pt x="250" y="105"/>
                  </a:cubicBezTo>
                  <a:cubicBezTo>
                    <a:pt x="250" y="106"/>
                    <a:pt x="250" y="107"/>
                    <a:pt x="251" y="108"/>
                  </a:cubicBezTo>
                  <a:cubicBezTo>
                    <a:pt x="252" y="109"/>
                    <a:pt x="252" y="109"/>
                    <a:pt x="252" y="109"/>
                  </a:cubicBezTo>
                  <a:cubicBezTo>
                    <a:pt x="253" y="109"/>
                    <a:pt x="253" y="109"/>
                    <a:pt x="254" y="109"/>
                  </a:cubicBezTo>
                  <a:cubicBezTo>
                    <a:pt x="255" y="109"/>
                    <a:pt x="256" y="109"/>
                    <a:pt x="257" y="108"/>
                  </a:cubicBezTo>
                  <a:cubicBezTo>
                    <a:pt x="258" y="108"/>
                    <a:pt x="258" y="108"/>
                    <a:pt x="258" y="108"/>
                  </a:cubicBezTo>
                  <a:cubicBezTo>
                    <a:pt x="259" y="108"/>
                    <a:pt x="261" y="108"/>
                    <a:pt x="261" y="110"/>
                  </a:cubicBezTo>
                  <a:cubicBezTo>
                    <a:pt x="268" y="118"/>
                    <a:pt x="268" y="118"/>
                    <a:pt x="268" y="118"/>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70" y="120"/>
                    <a:pt x="270" y="120"/>
                    <a:pt x="270" y="120"/>
                  </a:cubicBezTo>
                  <a:cubicBezTo>
                    <a:pt x="269" y="119"/>
                    <a:pt x="269" y="119"/>
                    <a:pt x="269" y="119"/>
                  </a:cubicBezTo>
                  <a:cubicBezTo>
                    <a:pt x="269" y="119"/>
                    <a:pt x="269" y="119"/>
                    <a:pt x="269" y="119"/>
                  </a:cubicBezTo>
                  <a:cubicBezTo>
                    <a:pt x="270" y="120"/>
                    <a:pt x="270" y="120"/>
                    <a:pt x="270" y="120"/>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61" y="119"/>
                    <a:pt x="261" y="119"/>
                    <a:pt x="261" y="119"/>
                  </a:cubicBezTo>
                  <a:cubicBezTo>
                    <a:pt x="259" y="119"/>
                    <a:pt x="257" y="120"/>
                    <a:pt x="255" y="121"/>
                  </a:cubicBezTo>
                  <a:cubicBezTo>
                    <a:pt x="254" y="122"/>
                    <a:pt x="252" y="124"/>
                    <a:pt x="251" y="126"/>
                  </a:cubicBezTo>
                  <a:cubicBezTo>
                    <a:pt x="236" y="155"/>
                    <a:pt x="236" y="155"/>
                    <a:pt x="236" y="155"/>
                  </a:cubicBezTo>
                  <a:cubicBezTo>
                    <a:pt x="234" y="159"/>
                    <a:pt x="233" y="164"/>
                    <a:pt x="233" y="168"/>
                  </a:cubicBezTo>
                  <a:cubicBezTo>
                    <a:pt x="233" y="176"/>
                    <a:pt x="233" y="176"/>
                    <a:pt x="233" y="176"/>
                  </a:cubicBezTo>
                  <a:cubicBezTo>
                    <a:pt x="233" y="179"/>
                    <a:pt x="232" y="185"/>
                    <a:pt x="230" y="187"/>
                  </a:cubicBezTo>
                  <a:cubicBezTo>
                    <a:pt x="228" y="191"/>
                    <a:pt x="228" y="191"/>
                    <a:pt x="228" y="191"/>
                  </a:cubicBezTo>
                  <a:cubicBezTo>
                    <a:pt x="226" y="194"/>
                    <a:pt x="225" y="200"/>
                    <a:pt x="225" y="204"/>
                  </a:cubicBezTo>
                  <a:cubicBezTo>
                    <a:pt x="225" y="206"/>
                    <a:pt x="225" y="206"/>
                    <a:pt x="225" y="206"/>
                  </a:cubicBezTo>
                  <a:cubicBezTo>
                    <a:pt x="225" y="208"/>
                    <a:pt x="225" y="210"/>
                    <a:pt x="225" y="212"/>
                  </a:cubicBezTo>
                  <a:cubicBezTo>
                    <a:pt x="226" y="214"/>
                    <a:pt x="226" y="215"/>
                    <a:pt x="227" y="217"/>
                  </a:cubicBezTo>
                  <a:cubicBezTo>
                    <a:pt x="228" y="217"/>
                    <a:pt x="228" y="218"/>
                    <a:pt x="229" y="220"/>
                  </a:cubicBezTo>
                  <a:cubicBezTo>
                    <a:pt x="229" y="222"/>
                    <a:pt x="229" y="224"/>
                    <a:pt x="229" y="225"/>
                  </a:cubicBezTo>
                  <a:cubicBezTo>
                    <a:pt x="229" y="228"/>
                    <a:pt x="229" y="228"/>
                    <a:pt x="229" y="228"/>
                  </a:cubicBezTo>
                  <a:cubicBezTo>
                    <a:pt x="229" y="229"/>
                    <a:pt x="229" y="230"/>
                    <a:pt x="229" y="230"/>
                  </a:cubicBezTo>
                  <a:cubicBezTo>
                    <a:pt x="229" y="230"/>
                    <a:pt x="229" y="230"/>
                    <a:pt x="229" y="230"/>
                  </a:cubicBezTo>
                  <a:cubicBezTo>
                    <a:pt x="230" y="230"/>
                    <a:pt x="230" y="230"/>
                    <a:pt x="230" y="230"/>
                  </a:cubicBezTo>
                  <a:cubicBezTo>
                    <a:pt x="229" y="230"/>
                    <a:pt x="229" y="230"/>
                    <a:pt x="229" y="230"/>
                  </a:cubicBezTo>
                  <a:cubicBezTo>
                    <a:pt x="229" y="230"/>
                    <a:pt x="229" y="230"/>
                    <a:pt x="229" y="230"/>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29"/>
                    <a:pt x="230" y="229"/>
                    <a:pt x="230" y="229"/>
                  </a:cubicBezTo>
                  <a:cubicBezTo>
                    <a:pt x="227" y="225"/>
                    <a:pt x="227" y="225"/>
                    <a:pt x="227" y="225"/>
                  </a:cubicBezTo>
                  <a:cubicBezTo>
                    <a:pt x="226" y="224"/>
                    <a:pt x="225" y="223"/>
                    <a:pt x="225" y="221"/>
                  </a:cubicBezTo>
                  <a:cubicBezTo>
                    <a:pt x="224" y="219"/>
                    <a:pt x="224" y="217"/>
                    <a:pt x="224" y="216"/>
                  </a:cubicBezTo>
                  <a:cubicBezTo>
                    <a:pt x="224" y="214"/>
                    <a:pt x="223" y="212"/>
                    <a:pt x="222" y="211"/>
                  </a:cubicBezTo>
                  <a:cubicBezTo>
                    <a:pt x="220" y="209"/>
                    <a:pt x="218" y="208"/>
                    <a:pt x="216" y="208"/>
                  </a:cubicBezTo>
                  <a:cubicBezTo>
                    <a:pt x="181" y="208"/>
                    <a:pt x="181" y="208"/>
                    <a:pt x="181" y="208"/>
                  </a:cubicBezTo>
                  <a:cubicBezTo>
                    <a:pt x="179" y="208"/>
                    <a:pt x="177" y="209"/>
                    <a:pt x="176" y="210"/>
                  </a:cubicBezTo>
                  <a:cubicBezTo>
                    <a:pt x="174" y="212"/>
                    <a:pt x="173" y="213"/>
                    <a:pt x="172" y="216"/>
                  </a:cubicBezTo>
                  <a:cubicBezTo>
                    <a:pt x="166" y="234"/>
                    <a:pt x="166" y="234"/>
                    <a:pt x="166" y="234"/>
                  </a:cubicBezTo>
                  <a:cubicBezTo>
                    <a:pt x="165" y="237"/>
                    <a:pt x="164" y="240"/>
                    <a:pt x="164" y="242"/>
                  </a:cubicBezTo>
                  <a:cubicBezTo>
                    <a:pt x="164" y="244"/>
                    <a:pt x="165" y="246"/>
                    <a:pt x="165" y="248"/>
                  </a:cubicBezTo>
                  <a:cubicBezTo>
                    <a:pt x="168" y="261"/>
                    <a:pt x="168" y="261"/>
                    <a:pt x="168" y="261"/>
                  </a:cubicBezTo>
                  <a:cubicBezTo>
                    <a:pt x="169" y="263"/>
                    <a:pt x="170" y="265"/>
                    <a:pt x="171" y="267"/>
                  </a:cubicBezTo>
                  <a:cubicBezTo>
                    <a:pt x="173" y="268"/>
                    <a:pt x="175" y="269"/>
                    <a:pt x="177" y="269"/>
                  </a:cubicBezTo>
                  <a:cubicBezTo>
                    <a:pt x="187" y="269"/>
                    <a:pt x="187" y="269"/>
                    <a:pt x="187" y="269"/>
                  </a:cubicBezTo>
                  <a:cubicBezTo>
                    <a:pt x="189" y="269"/>
                    <a:pt x="191" y="268"/>
                    <a:pt x="192" y="267"/>
                  </a:cubicBezTo>
                  <a:cubicBezTo>
                    <a:pt x="194" y="265"/>
                    <a:pt x="195" y="264"/>
                    <a:pt x="196" y="262"/>
                  </a:cubicBezTo>
                  <a:cubicBezTo>
                    <a:pt x="196" y="261"/>
                    <a:pt x="196" y="261"/>
                    <a:pt x="196" y="261"/>
                  </a:cubicBezTo>
                  <a:cubicBezTo>
                    <a:pt x="197" y="260"/>
                    <a:pt x="197" y="258"/>
                    <a:pt x="198" y="257"/>
                  </a:cubicBezTo>
                  <a:cubicBezTo>
                    <a:pt x="199" y="257"/>
                    <a:pt x="201" y="256"/>
                    <a:pt x="201" y="256"/>
                  </a:cubicBezTo>
                  <a:cubicBezTo>
                    <a:pt x="203" y="256"/>
                    <a:pt x="203" y="256"/>
                    <a:pt x="203" y="256"/>
                  </a:cubicBezTo>
                  <a:cubicBezTo>
                    <a:pt x="203" y="256"/>
                    <a:pt x="204" y="256"/>
                    <a:pt x="204" y="257"/>
                  </a:cubicBezTo>
                  <a:cubicBezTo>
                    <a:pt x="204" y="257"/>
                    <a:pt x="205" y="258"/>
                    <a:pt x="205" y="259"/>
                  </a:cubicBezTo>
                  <a:cubicBezTo>
                    <a:pt x="205" y="260"/>
                    <a:pt x="205" y="260"/>
                    <a:pt x="205" y="260"/>
                  </a:cubicBezTo>
                  <a:cubicBezTo>
                    <a:pt x="202" y="275"/>
                    <a:pt x="202" y="275"/>
                    <a:pt x="202" y="275"/>
                  </a:cubicBezTo>
                  <a:cubicBezTo>
                    <a:pt x="202" y="276"/>
                    <a:pt x="201" y="277"/>
                    <a:pt x="201" y="277"/>
                  </a:cubicBezTo>
                  <a:cubicBezTo>
                    <a:pt x="201" y="279"/>
                    <a:pt x="202" y="281"/>
                    <a:pt x="203" y="282"/>
                  </a:cubicBezTo>
                  <a:cubicBezTo>
                    <a:pt x="204" y="284"/>
                    <a:pt x="206" y="285"/>
                    <a:pt x="207" y="285"/>
                  </a:cubicBezTo>
                  <a:cubicBezTo>
                    <a:pt x="209" y="285"/>
                    <a:pt x="211" y="284"/>
                    <a:pt x="212" y="284"/>
                  </a:cubicBezTo>
                  <a:cubicBezTo>
                    <a:pt x="214" y="283"/>
                    <a:pt x="215" y="283"/>
                    <a:pt x="216" y="281"/>
                  </a:cubicBezTo>
                  <a:cubicBezTo>
                    <a:pt x="215" y="281"/>
                    <a:pt x="215" y="281"/>
                    <a:pt x="215" y="281"/>
                  </a:cubicBezTo>
                  <a:cubicBezTo>
                    <a:pt x="215" y="282"/>
                    <a:pt x="215" y="282"/>
                    <a:pt x="215" y="282"/>
                  </a:cubicBezTo>
                  <a:cubicBezTo>
                    <a:pt x="216" y="281"/>
                    <a:pt x="216" y="281"/>
                    <a:pt x="216" y="281"/>
                  </a:cubicBezTo>
                  <a:cubicBezTo>
                    <a:pt x="215" y="281"/>
                    <a:pt x="215" y="281"/>
                    <a:pt x="215" y="281"/>
                  </a:cubicBezTo>
                  <a:cubicBezTo>
                    <a:pt x="215" y="282"/>
                    <a:pt x="215" y="282"/>
                    <a:pt x="215" y="282"/>
                  </a:cubicBezTo>
                  <a:cubicBezTo>
                    <a:pt x="215" y="281"/>
                    <a:pt x="215" y="281"/>
                    <a:pt x="215" y="281"/>
                  </a:cubicBezTo>
                  <a:cubicBezTo>
                    <a:pt x="215" y="282"/>
                    <a:pt x="215" y="282"/>
                    <a:pt x="215" y="282"/>
                  </a:cubicBezTo>
                  <a:cubicBezTo>
                    <a:pt x="215" y="282"/>
                    <a:pt x="215" y="282"/>
                    <a:pt x="215" y="282"/>
                  </a:cubicBezTo>
                  <a:cubicBezTo>
                    <a:pt x="215" y="281"/>
                    <a:pt x="215" y="281"/>
                    <a:pt x="215" y="281"/>
                  </a:cubicBezTo>
                  <a:cubicBezTo>
                    <a:pt x="215" y="282"/>
                    <a:pt x="215" y="282"/>
                    <a:pt x="215" y="282"/>
                  </a:cubicBezTo>
                  <a:cubicBezTo>
                    <a:pt x="216" y="282"/>
                    <a:pt x="216" y="282"/>
                    <a:pt x="216" y="282"/>
                  </a:cubicBezTo>
                  <a:cubicBezTo>
                    <a:pt x="217" y="283"/>
                    <a:pt x="217" y="283"/>
                    <a:pt x="218" y="284"/>
                  </a:cubicBezTo>
                  <a:cubicBezTo>
                    <a:pt x="222" y="290"/>
                    <a:pt x="222" y="290"/>
                    <a:pt x="222" y="290"/>
                  </a:cubicBezTo>
                  <a:cubicBezTo>
                    <a:pt x="223" y="292"/>
                    <a:pt x="223" y="293"/>
                    <a:pt x="223" y="295"/>
                  </a:cubicBezTo>
                  <a:cubicBezTo>
                    <a:pt x="223" y="296"/>
                    <a:pt x="223" y="296"/>
                    <a:pt x="223" y="296"/>
                  </a:cubicBezTo>
                  <a:cubicBezTo>
                    <a:pt x="223" y="296"/>
                    <a:pt x="223" y="296"/>
                    <a:pt x="223" y="296"/>
                  </a:cubicBezTo>
                  <a:cubicBezTo>
                    <a:pt x="223" y="296"/>
                    <a:pt x="223" y="296"/>
                    <a:pt x="223" y="296"/>
                  </a:cubicBezTo>
                  <a:cubicBezTo>
                    <a:pt x="222" y="297"/>
                    <a:pt x="222" y="299"/>
                    <a:pt x="222" y="301"/>
                  </a:cubicBezTo>
                  <a:cubicBezTo>
                    <a:pt x="222" y="303"/>
                    <a:pt x="222" y="305"/>
                    <a:pt x="223" y="307"/>
                  </a:cubicBezTo>
                  <a:cubicBezTo>
                    <a:pt x="225" y="313"/>
                    <a:pt x="225" y="313"/>
                    <a:pt x="225" y="313"/>
                  </a:cubicBezTo>
                  <a:cubicBezTo>
                    <a:pt x="225" y="315"/>
                    <a:pt x="227" y="316"/>
                    <a:pt x="228" y="318"/>
                  </a:cubicBezTo>
                  <a:cubicBezTo>
                    <a:pt x="230" y="319"/>
                    <a:pt x="232" y="320"/>
                    <a:pt x="234" y="320"/>
                  </a:cubicBezTo>
                  <a:cubicBezTo>
                    <a:pt x="240" y="320"/>
                    <a:pt x="240" y="320"/>
                    <a:pt x="240" y="320"/>
                  </a:cubicBezTo>
                  <a:cubicBezTo>
                    <a:pt x="241" y="320"/>
                    <a:pt x="242" y="320"/>
                    <a:pt x="244" y="321"/>
                  </a:cubicBezTo>
                  <a:cubicBezTo>
                    <a:pt x="245" y="322"/>
                    <a:pt x="247" y="323"/>
                    <a:pt x="248" y="323"/>
                  </a:cubicBezTo>
                  <a:cubicBezTo>
                    <a:pt x="249" y="325"/>
                    <a:pt x="249" y="325"/>
                    <a:pt x="249" y="325"/>
                  </a:cubicBezTo>
                  <a:cubicBezTo>
                    <a:pt x="251" y="326"/>
                    <a:pt x="252" y="327"/>
                    <a:pt x="254" y="327"/>
                  </a:cubicBezTo>
                  <a:cubicBezTo>
                    <a:pt x="256" y="327"/>
                    <a:pt x="259" y="326"/>
                    <a:pt x="260" y="324"/>
                  </a:cubicBezTo>
                  <a:cubicBezTo>
                    <a:pt x="273" y="307"/>
                    <a:pt x="273" y="307"/>
                    <a:pt x="273" y="307"/>
                  </a:cubicBezTo>
                  <a:cubicBezTo>
                    <a:pt x="274" y="306"/>
                    <a:pt x="276" y="305"/>
                    <a:pt x="277" y="305"/>
                  </a:cubicBezTo>
                  <a:cubicBezTo>
                    <a:pt x="278" y="305"/>
                    <a:pt x="278" y="305"/>
                    <a:pt x="279" y="305"/>
                  </a:cubicBezTo>
                  <a:cubicBezTo>
                    <a:pt x="319" y="323"/>
                    <a:pt x="319" y="323"/>
                    <a:pt x="319" y="323"/>
                  </a:cubicBezTo>
                  <a:cubicBezTo>
                    <a:pt x="321" y="324"/>
                    <a:pt x="325" y="326"/>
                    <a:pt x="327" y="328"/>
                  </a:cubicBezTo>
                  <a:cubicBezTo>
                    <a:pt x="359" y="359"/>
                    <a:pt x="359" y="359"/>
                    <a:pt x="359" y="359"/>
                  </a:cubicBezTo>
                  <a:cubicBezTo>
                    <a:pt x="359" y="360"/>
                    <a:pt x="360" y="361"/>
                    <a:pt x="360" y="362"/>
                  </a:cubicBezTo>
                  <a:cubicBezTo>
                    <a:pt x="361" y="364"/>
                    <a:pt x="361" y="365"/>
                    <a:pt x="361" y="367"/>
                  </a:cubicBezTo>
                  <a:cubicBezTo>
                    <a:pt x="361" y="368"/>
                    <a:pt x="361" y="368"/>
                    <a:pt x="361" y="368"/>
                  </a:cubicBezTo>
                  <a:cubicBezTo>
                    <a:pt x="360" y="374"/>
                    <a:pt x="360" y="374"/>
                    <a:pt x="360" y="374"/>
                  </a:cubicBezTo>
                  <a:cubicBezTo>
                    <a:pt x="360" y="374"/>
                    <a:pt x="360" y="375"/>
                    <a:pt x="360" y="376"/>
                  </a:cubicBezTo>
                  <a:cubicBezTo>
                    <a:pt x="360" y="378"/>
                    <a:pt x="360" y="379"/>
                    <a:pt x="361" y="381"/>
                  </a:cubicBezTo>
                  <a:cubicBezTo>
                    <a:pt x="362" y="383"/>
                    <a:pt x="363" y="384"/>
                    <a:pt x="364" y="385"/>
                  </a:cubicBezTo>
                  <a:cubicBezTo>
                    <a:pt x="365" y="386"/>
                    <a:pt x="367" y="386"/>
                    <a:pt x="368" y="386"/>
                  </a:cubicBezTo>
                  <a:cubicBezTo>
                    <a:pt x="370" y="386"/>
                    <a:pt x="373" y="385"/>
                    <a:pt x="375" y="383"/>
                  </a:cubicBezTo>
                  <a:cubicBezTo>
                    <a:pt x="376" y="382"/>
                    <a:pt x="377" y="381"/>
                    <a:pt x="378" y="381"/>
                  </a:cubicBezTo>
                  <a:cubicBezTo>
                    <a:pt x="379" y="381"/>
                    <a:pt x="380" y="381"/>
                    <a:pt x="380" y="382"/>
                  </a:cubicBezTo>
                  <a:cubicBezTo>
                    <a:pt x="422" y="407"/>
                    <a:pt x="422" y="407"/>
                    <a:pt x="422" y="407"/>
                  </a:cubicBezTo>
                  <a:cubicBezTo>
                    <a:pt x="423" y="407"/>
                    <a:pt x="424" y="408"/>
                    <a:pt x="424" y="409"/>
                  </a:cubicBezTo>
                  <a:cubicBezTo>
                    <a:pt x="425" y="410"/>
                    <a:pt x="425" y="412"/>
                    <a:pt x="425" y="413"/>
                  </a:cubicBezTo>
                  <a:cubicBezTo>
                    <a:pt x="425" y="414"/>
                    <a:pt x="425" y="414"/>
                    <a:pt x="425" y="414"/>
                  </a:cubicBezTo>
                  <a:cubicBezTo>
                    <a:pt x="423" y="426"/>
                    <a:pt x="423" y="426"/>
                    <a:pt x="423" y="426"/>
                  </a:cubicBezTo>
                  <a:cubicBezTo>
                    <a:pt x="423" y="429"/>
                    <a:pt x="421" y="434"/>
                    <a:pt x="419" y="436"/>
                  </a:cubicBezTo>
                  <a:cubicBezTo>
                    <a:pt x="315" y="584"/>
                    <a:pt x="315" y="584"/>
                    <a:pt x="315" y="584"/>
                  </a:cubicBezTo>
                  <a:cubicBezTo>
                    <a:pt x="313" y="587"/>
                    <a:pt x="311" y="592"/>
                    <a:pt x="310" y="596"/>
                  </a:cubicBezTo>
                  <a:cubicBezTo>
                    <a:pt x="303" y="621"/>
                    <a:pt x="303" y="621"/>
                    <a:pt x="303" y="621"/>
                  </a:cubicBezTo>
                  <a:cubicBezTo>
                    <a:pt x="302" y="625"/>
                    <a:pt x="301" y="631"/>
                    <a:pt x="301" y="635"/>
                  </a:cubicBezTo>
                  <a:cubicBezTo>
                    <a:pt x="301" y="662"/>
                    <a:pt x="301" y="662"/>
                    <a:pt x="301" y="662"/>
                  </a:cubicBezTo>
                  <a:cubicBezTo>
                    <a:pt x="301" y="663"/>
                    <a:pt x="301" y="663"/>
                    <a:pt x="301" y="663"/>
                  </a:cubicBezTo>
                  <a:cubicBezTo>
                    <a:pt x="301" y="663"/>
                    <a:pt x="301" y="663"/>
                    <a:pt x="301" y="663"/>
                  </a:cubicBezTo>
                  <a:cubicBezTo>
                    <a:pt x="302" y="664"/>
                    <a:pt x="302" y="664"/>
                    <a:pt x="302" y="664"/>
                  </a:cubicBezTo>
                  <a:cubicBezTo>
                    <a:pt x="302" y="663"/>
                    <a:pt x="302" y="663"/>
                    <a:pt x="302" y="663"/>
                  </a:cubicBezTo>
                  <a:cubicBezTo>
                    <a:pt x="301" y="663"/>
                    <a:pt x="301" y="663"/>
                    <a:pt x="301" y="663"/>
                  </a:cubicBezTo>
                  <a:cubicBezTo>
                    <a:pt x="302" y="664"/>
                    <a:pt x="302" y="664"/>
                    <a:pt x="302" y="664"/>
                  </a:cubicBezTo>
                  <a:cubicBezTo>
                    <a:pt x="302" y="663"/>
                    <a:pt x="302" y="663"/>
                    <a:pt x="302" y="663"/>
                  </a:cubicBezTo>
                  <a:cubicBezTo>
                    <a:pt x="303" y="664"/>
                    <a:pt x="303" y="664"/>
                    <a:pt x="303" y="664"/>
                  </a:cubicBezTo>
                  <a:cubicBezTo>
                    <a:pt x="303" y="663"/>
                    <a:pt x="303" y="663"/>
                    <a:pt x="303" y="663"/>
                  </a:cubicBezTo>
                  <a:cubicBezTo>
                    <a:pt x="302" y="663"/>
                    <a:pt x="302" y="663"/>
                    <a:pt x="302" y="663"/>
                  </a:cubicBezTo>
                  <a:cubicBezTo>
                    <a:pt x="303" y="664"/>
                    <a:pt x="303" y="664"/>
                    <a:pt x="303" y="664"/>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2"/>
                  </a:cubicBezTo>
                  <a:cubicBezTo>
                    <a:pt x="286" y="629"/>
                    <a:pt x="286" y="629"/>
                    <a:pt x="286" y="629"/>
                  </a:cubicBezTo>
                  <a:cubicBezTo>
                    <a:pt x="284" y="627"/>
                    <a:pt x="283" y="621"/>
                    <a:pt x="283" y="618"/>
                  </a:cubicBezTo>
                  <a:cubicBezTo>
                    <a:pt x="283" y="479"/>
                    <a:pt x="283" y="479"/>
                    <a:pt x="283" y="479"/>
                  </a:cubicBezTo>
                  <a:cubicBezTo>
                    <a:pt x="283" y="474"/>
                    <a:pt x="282" y="469"/>
                    <a:pt x="280" y="465"/>
                  </a:cubicBezTo>
                  <a:cubicBezTo>
                    <a:pt x="244" y="405"/>
                    <a:pt x="244" y="405"/>
                    <a:pt x="244" y="405"/>
                  </a:cubicBezTo>
                  <a:cubicBezTo>
                    <a:pt x="243" y="403"/>
                    <a:pt x="242" y="400"/>
                    <a:pt x="242" y="397"/>
                  </a:cubicBezTo>
                  <a:cubicBezTo>
                    <a:pt x="242" y="396"/>
                    <a:pt x="242" y="395"/>
                    <a:pt x="242" y="395"/>
                  </a:cubicBezTo>
                  <a:cubicBezTo>
                    <a:pt x="250" y="346"/>
                    <a:pt x="250" y="346"/>
                    <a:pt x="250" y="346"/>
                  </a:cubicBezTo>
                  <a:cubicBezTo>
                    <a:pt x="251" y="345"/>
                    <a:pt x="251" y="344"/>
                    <a:pt x="251" y="343"/>
                  </a:cubicBezTo>
                  <a:cubicBezTo>
                    <a:pt x="251" y="340"/>
                    <a:pt x="250" y="336"/>
                    <a:pt x="248" y="333"/>
                  </a:cubicBezTo>
                  <a:cubicBezTo>
                    <a:pt x="248" y="333"/>
                    <a:pt x="248" y="333"/>
                    <a:pt x="248" y="333"/>
                  </a:cubicBezTo>
                  <a:cubicBezTo>
                    <a:pt x="247" y="332"/>
                    <a:pt x="247" y="332"/>
                    <a:pt x="247" y="332"/>
                  </a:cubicBezTo>
                  <a:cubicBezTo>
                    <a:pt x="247" y="332"/>
                    <a:pt x="247" y="332"/>
                    <a:pt x="247" y="332"/>
                  </a:cubicBezTo>
                  <a:cubicBezTo>
                    <a:pt x="246" y="330"/>
                    <a:pt x="245" y="328"/>
                    <a:pt x="243" y="327"/>
                  </a:cubicBezTo>
                  <a:cubicBezTo>
                    <a:pt x="241" y="326"/>
                    <a:pt x="239" y="325"/>
                    <a:pt x="237" y="325"/>
                  </a:cubicBezTo>
                  <a:cubicBezTo>
                    <a:pt x="228" y="325"/>
                    <a:pt x="228" y="325"/>
                    <a:pt x="228" y="325"/>
                  </a:cubicBezTo>
                  <a:cubicBezTo>
                    <a:pt x="227" y="325"/>
                    <a:pt x="225" y="325"/>
                    <a:pt x="224" y="324"/>
                  </a:cubicBezTo>
                  <a:cubicBezTo>
                    <a:pt x="223" y="323"/>
                    <a:pt x="222" y="322"/>
                    <a:pt x="221" y="321"/>
                  </a:cubicBezTo>
                  <a:cubicBezTo>
                    <a:pt x="211" y="302"/>
                    <a:pt x="211" y="302"/>
                    <a:pt x="211" y="302"/>
                  </a:cubicBezTo>
                  <a:cubicBezTo>
                    <a:pt x="209" y="299"/>
                    <a:pt x="206" y="295"/>
                    <a:pt x="203" y="293"/>
                  </a:cubicBezTo>
                  <a:cubicBezTo>
                    <a:pt x="181" y="280"/>
                    <a:pt x="181" y="280"/>
                    <a:pt x="181" y="280"/>
                  </a:cubicBezTo>
                  <a:cubicBezTo>
                    <a:pt x="178" y="278"/>
                    <a:pt x="174" y="277"/>
                    <a:pt x="170" y="277"/>
                  </a:cubicBezTo>
                  <a:cubicBezTo>
                    <a:pt x="162" y="277"/>
                    <a:pt x="162" y="277"/>
                    <a:pt x="162" y="277"/>
                  </a:cubicBezTo>
                  <a:cubicBezTo>
                    <a:pt x="161" y="277"/>
                    <a:pt x="159" y="276"/>
                    <a:pt x="157" y="276"/>
                  </a:cubicBezTo>
                  <a:cubicBezTo>
                    <a:pt x="156" y="275"/>
                    <a:pt x="154" y="274"/>
                    <a:pt x="153" y="274"/>
                  </a:cubicBezTo>
                  <a:cubicBezTo>
                    <a:pt x="140" y="263"/>
                    <a:pt x="140" y="263"/>
                    <a:pt x="140" y="263"/>
                  </a:cubicBezTo>
                  <a:cubicBezTo>
                    <a:pt x="139" y="262"/>
                    <a:pt x="138" y="261"/>
                    <a:pt x="137" y="259"/>
                  </a:cubicBezTo>
                  <a:cubicBezTo>
                    <a:pt x="136" y="258"/>
                    <a:pt x="136" y="256"/>
                    <a:pt x="136" y="254"/>
                  </a:cubicBezTo>
                  <a:cubicBezTo>
                    <a:pt x="136" y="249"/>
                    <a:pt x="136" y="249"/>
                    <a:pt x="136" y="249"/>
                  </a:cubicBezTo>
                  <a:cubicBezTo>
                    <a:pt x="136" y="245"/>
                    <a:pt x="135" y="239"/>
                    <a:pt x="133" y="236"/>
                  </a:cubicBezTo>
                  <a:cubicBezTo>
                    <a:pt x="113" y="201"/>
                    <a:pt x="113" y="201"/>
                    <a:pt x="113" y="201"/>
                  </a:cubicBezTo>
                  <a:cubicBezTo>
                    <a:pt x="112" y="201"/>
                    <a:pt x="112" y="200"/>
                    <a:pt x="112" y="200"/>
                  </a:cubicBezTo>
                  <a:cubicBezTo>
                    <a:pt x="111" y="199"/>
                    <a:pt x="111" y="199"/>
                    <a:pt x="111" y="199"/>
                  </a:cubicBezTo>
                  <a:cubicBezTo>
                    <a:pt x="110" y="199"/>
                    <a:pt x="110" y="198"/>
                    <a:pt x="109" y="198"/>
                  </a:cubicBezTo>
                  <a:cubicBezTo>
                    <a:pt x="108" y="199"/>
                    <a:pt x="108" y="199"/>
                    <a:pt x="108" y="199"/>
                  </a:cubicBezTo>
                  <a:cubicBezTo>
                    <a:pt x="107" y="199"/>
                    <a:pt x="107" y="200"/>
                    <a:pt x="107" y="200"/>
                  </a:cubicBezTo>
                  <a:cubicBezTo>
                    <a:pt x="107" y="201"/>
                    <a:pt x="107" y="201"/>
                    <a:pt x="107" y="201"/>
                  </a:cubicBezTo>
                  <a:cubicBezTo>
                    <a:pt x="107" y="202"/>
                    <a:pt x="107" y="203"/>
                    <a:pt x="107" y="204"/>
                  </a:cubicBezTo>
                  <a:cubicBezTo>
                    <a:pt x="116" y="239"/>
                    <a:pt x="116" y="239"/>
                    <a:pt x="116" y="239"/>
                  </a:cubicBezTo>
                  <a:cubicBezTo>
                    <a:pt x="116" y="240"/>
                    <a:pt x="116" y="240"/>
                    <a:pt x="116" y="240"/>
                  </a:cubicBezTo>
                  <a:cubicBezTo>
                    <a:pt x="116" y="240"/>
                    <a:pt x="116" y="240"/>
                    <a:pt x="116" y="240"/>
                  </a:cubicBezTo>
                  <a:cubicBezTo>
                    <a:pt x="116" y="241"/>
                    <a:pt x="116" y="241"/>
                    <a:pt x="116" y="241"/>
                  </a:cubicBezTo>
                  <a:cubicBezTo>
                    <a:pt x="116" y="241"/>
                    <a:pt x="116" y="241"/>
                    <a:pt x="116" y="241"/>
                  </a:cubicBezTo>
                  <a:cubicBezTo>
                    <a:pt x="118" y="241"/>
                    <a:pt x="118" y="241"/>
                    <a:pt x="118" y="241"/>
                  </a:cubicBezTo>
                  <a:cubicBezTo>
                    <a:pt x="116" y="240"/>
                    <a:pt x="116" y="240"/>
                    <a:pt x="116" y="240"/>
                  </a:cubicBezTo>
                  <a:cubicBezTo>
                    <a:pt x="116" y="241"/>
                    <a:pt x="116" y="241"/>
                    <a:pt x="116" y="241"/>
                  </a:cubicBezTo>
                  <a:cubicBezTo>
                    <a:pt x="118" y="241"/>
                    <a:pt x="118" y="241"/>
                    <a:pt x="118" y="241"/>
                  </a:cubicBezTo>
                  <a:cubicBezTo>
                    <a:pt x="116" y="240"/>
                    <a:pt x="116" y="240"/>
                    <a:pt x="116" y="240"/>
                  </a:cubicBezTo>
                  <a:cubicBezTo>
                    <a:pt x="118" y="241"/>
                    <a:pt x="118" y="241"/>
                    <a:pt x="118" y="241"/>
                  </a:cubicBezTo>
                  <a:cubicBezTo>
                    <a:pt x="117" y="239"/>
                    <a:pt x="117" y="239"/>
                    <a:pt x="117" y="239"/>
                  </a:cubicBezTo>
                  <a:cubicBezTo>
                    <a:pt x="116" y="240"/>
                    <a:pt x="116" y="240"/>
                    <a:pt x="116" y="240"/>
                  </a:cubicBezTo>
                  <a:cubicBezTo>
                    <a:pt x="118" y="241"/>
                    <a:pt x="118" y="241"/>
                    <a:pt x="118" y="241"/>
                  </a:cubicBezTo>
                  <a:cubicBezTo>
                    <a:pt x="117" y="239"/>
                    <a:pt x="117" y="239"/>
                    <a:pt x="117" y="239"/>
                  </a:cubicBezTo>
                  <a:cubicBezTo>
                    <a:pt x="118" y="241"/>
                    <a:pt x="118" y="241"/>
                    <a:pt x="118" y="241"/>
                  </a:cubicBezTo>
                  <a:cubicBezTo>
                    <a:pt x="118" y="239"/>
                    <a:pt x="118" y="239"/>
                    <a:pt x="118" y="239"/>
                  </a:cubicBezTo>
                  <a:cubicBezTo>
                    <a:pt x="117" y="239"/>
                    <a:pt x="117" y="239"/>
                    <a:pt x="117" y="239"/>
                  </a:cubicBezTo>
                  <a:cubicBezTo>
                    <a:pt x="118" y="241"/>
                    <a:pt x="118" y="241"/>
                    <a:pt x="118" y="241"/>
                  </a:cubicBezTo>
                  <a:cubicBezTo>
                    <a:pt x="118" y="239"/>
                    <a:pt x="118" y="239"/>
                    <a:pt x="118" y="239"/>
                  </a:cubicBezTo>
                  <a:cubicBezTo>
                    <a:pt x="118" y="241"/>
                    <a:pt x="118" y="241"/>
                    <a:pt x="118" y="241"/>
                  </a:cubicBezTo>
                  <a:cubicBezTo>
                    <a:pt x="120" y="239"/>
                    <a:pt x="120" y="239"/>
                    <a:pt x="120" y="239"/>
                  </a:cubicBezTo>
                  <a:cubicBezTo>
                    <a:pt x="119" y="239"/>
                    <a:pt x="119" y="239"/>
                    <a:pt x="118" y="239"/>
                  </a:cubicBezTo>
                  <a:cubicBezTo>
                    <a:pt x="118" y="241"/>
                    <a:pt x="118" y="241"/>
                    <a:pt x="118" y="241"/>
                  </a:cubicBezTo>
                  <a:cubicBezTo>
                    <a:pt x="120" y="239"/>
                    <a:pt x="120" y="239"/>
                    <a:pt x="120" y="239"/>
                  </a:cubicBezTo>
                  <a:cubicBezTo>
                    <a:pt x="119" y="240"/>
                    <a:pt x="119" y="240"/>
                    <a:pt x="119" y="240"/>
                  </a:cubicBezTo>
                  <a:cubicBezTo>
                    <a:pt x="120" y="239"/>
                    <a:pt x="120" y="239"/>
                    <a:pt x="120" y="239"/>
                  </a:cubicBezTo>
                  <a:cubicBezTo>
                    <a:pt x="120" y="239"/>
                    <a:pt x="120" y="239"/>
                    <a:pt x="120" y="239"/>
                  </a:cubicBezTo>
                  <a:cubicBezTo>
                    <a:pt x="119" y="240"/>
                    <a:pt x="119" y="240"/>
                    <a:pt x="119" y="240"/>
                  </a:cubicBezTo>
                  <a:cubicBezTo>
                    <a:pt x="120" y="239"/>
                    <a:pt x="120" y="239"/>
                    <a:pt x="120" y="239"/>
                  </a:cubicBezTo>
                  <a:cubicBezTo>
                    <a:pt x="120" y="239"/>
                    <a:pt x="119" y="239"/>
                    <a:pt x="119" y="238"/>
                  </a:cubicBezTo>
                  <a:cubicBezTo>
                    <a:pt x="84" y="155"/>
                    <a:pt x="84" y="155"/>
                    <a:pt x="84" y="155"/>
                  </a:cubicBezTo>
                  <a:cubicBezTo>
                    <a:pt x="83" y="153"/>
                    <a:pt x="83" y="150"/>
                    <a:pt x="83" y="147"/>
                  </a:cubicBezTo>
                  <a:cubicBezTo>
                    <a:pt x="83" y="146"/>
                    <a:pt x="83" y="145"/>
                    <a:pt x="83" y="144"/>
                  </a:cubicBezTo>
                  <a:cubicBezTo>
                    <a:pt x="91" y="108"/>
                    <a:pt x="91" y="108"/>
                    <a:pt x="91" y="108"/>
                  </a:cubicBezTo>
                  <a:cubicBezTo>
                    <a:pt x="92" y="107"/>
                    <a:pt x="92" y="105"/>
                    <a:pt x="92" y="104"/>
                  </a:cubicBezTo>
                  <a:cubicBezTo>
                    <a:pt x="92" y="100"/>
                    <a:pt x="91" y="97"/>
                    <a:pt x="90" y="95"/>
                  </a:cubicBezTo>
                  <a:cubicBezTo>
                    <a:pt x="72" y="53"/>
                    <a:pt x="72" y="53"/>
                    <a:pt x="72" y="53"/>
                  </a:cubicBezTo>
                  <a:cubicBezTo>
                    <a:pt x="72" y="51"/>
                    <a:pt x="71" y="50"/>
                    <a:pt x="70" y="49"/>
                  </a:cubicBezTo>
                  <a:cubicBezTo>
                    <a:pt x="69" y="48"/>
                    <a:pt x="67" y="48"/>
                    <a:pt x="66" y="48"/>
                  </a:cubicBezTo>
                  <a:cubicBezTo>
                    <a:pt x="65" y="48"/>
                    <a:pt x="64" y="48"/>
                    <a:pt x="63" y="48"/>
                  </a:cubicBezTo>
                  <a:cubicBezTo>
                    <a:pt x="63" y="48"/>
                    <a:pt x="63" y="48"/>
                    <a:pt x="63" y="48"/>
                  </a:cubicBezTo>
                  <a:cubicBezTo>
                    <a:pt x="63" y="48"/>
                    <a:pt x="63" y="48"/>
                    <a:pt x="63" y="48"/>
                  </a:cubicBezTo>
                  <a:cubicBezTo>
                    <a:pt x="63" y="49"/>
                    <a:pt x="62" y="49"/>
                    <a:pt x="61" y="49"/>
                  </a:cubicBezTo>
                  <a:cubicBezTo>
                    <a:pt x="60" y="49"/>
                    <a:pt x="58" y="48"/>
                    <a:pt x="57" y="47"/>
                  </a:cubicBezTo>
                  <a:cubicBezTo>
                    <a:pt x="50" y="42"/>
                    <a:pt x="50" y="42"/>
                    <a:pt x="50" y="42"/>
                  </a:cubicBezTo>
                  <a:cubicBezTo>
                    <a:pt x="48" y="40"/>
                    <a:pt x="46" y="39"/>
                    <a:pt x="44" y="39"/>
                  </a:cubicBezTo>
                  <a:cubicBezTo>
                    <a:pt x="42" y="39"/>
                    <a:pt x="40" y="40"/>
                    <a:pt x="39" y="41"/>
                  </a:cubicBezTo>
                  <a:cubicBezTo>
                    <a:pt x="4" y="63"/>
                    <a:pt x="4" y="63"/>
                    <a:pt x="4" y="63"/>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5"/>
                    <a:pt x="3" y="65"/>
                    <a:pt x="3" y="65"/>
                  </a:cubicBezTo>
                  <a:cubicBezTo>
                    <a:pt x="4" y="64"/>
                    <a:pt x="4" y="64"/>
                    <a:pt x="4" y="64"/>
                  </a:cubicBezTo>
                  <a:cubicBezTo>
                    <a:pt x="3" y="64"/>
                    <a:pt x="3" y="64"/>
                    <a:pt x="3" y="64"/>
                  </a:cubicBezTo>
                  <a:cubicBezTo>
                    <a:pt x="3" y="65"/>
                    <a:pt x="3" y="65"/>
                    <a:pt x="3" y="65"/>
                  </a:cubicBezTo>
                  <a:cubicBezTo>
                    <a:pt x="4" y="64"/>
                    <a:pt x="4" y="64"/>
                    <a:pt x="4" y="64"/>
                  </a:cubicBezTo>
                  <a:cubicBezTo>
                    <a:pt x="3" y="65"/>
                    <a:pt x="3" y="65"/>
                    <a:pt x="3" y="65"/>
                  </a:cubicBezTo>
                  <a:cubicBezTo>
                    <a:pt x="5" y="65"/>
                    <a:pt x="5" y="65"/>
                    <a:pt x="5" y="65"/>
                  </a:cubicBezTo>
                  <a:cubicBezTo>
                    <a:pt x="5" y="65"/>
                    <a:pt x="5" y="65"/>
                    <a:pt x="4" y="64"/>
                  </a:cubicBezTo>
                  <a:cubicBezTo>
                    <a:pt x="3" y="65"/>
                    <a:pt x="3" y="65"/>
                    <a:pt x="3" y="65"/>
                  </a:cubicBezTo>
                  <a:cubicBezTo>
                    <a:pt x="5" y="65"/>
                    <a:pt x="5" y="65"/>
                    <a:pt x="5" y="65"/>
                  </a:cubicBezTo>
                  <a:cubicBezTo>
                    <a:pt x="4" y="65"/>
                    <a:pt x="4" y="65"/>
                    <a:pt x="4" y="65"/>
                  </a:cubicBezTo>
                  <a:cubicBezTo>
                    <a:pt x="5" y="65"/>
                    <a:pt x="5" y="65"/>
                    <a:pt x="5" y="65"/>
                  </a:cubicBezTo>
                  <a:cubicBezTo>
                    <a:pt x="5" y="65"/>
                    <a:pt x="5" y="65"/>
                    <a:pt x="5" y="65"/>
                  </a:cubicBezTo>
                  <a:cubicBezTo>
                    <a:pt x="4" y="65"/>
                    <a:pt x="4" y="65"/>
                    <a:pt x="4" y="65"/>
                  </a:cubicBezTo>
                  <a:cubicBezTo>
                    <a:pt x="5" y="65"/>
                    <a:pt x="5" y="65"/>
                    <a:pt x="5" y="65"/>
                  </a:cubicBezTo>
                  <a:cubicBezTo>
                    <a:pt x="5" y="65"/>
                    <a:pt x="5" y="65"/>
                    <a:pt x="5" y="64"/>
                  </a:cubicBezTo>
                  <a:cubicBezTo>
                    <a:pt x="11" y="54"/>
                    <a:pt x="11" y="54"/>
                    <a:pt x="11" y="54"/>
                  </a:cubicBezTo>
                  <a:cubicBezTo>
                    <a:pt x="12" y="53"/>
                    <a:pt x="12" y="51"/>
                    <a:pt x="12" y="50"/>
                  </a:cubicBezTo>
                  <a:cubicBezTo>
                    <a:pt x="12" y="47"/>
                    <a:pt x="11" y="44"/>
                    <a:pt x="9" y="43"/>
                  </a:cubicBezTo>
                  <a:cubicBezTo>
                    <a:pt x="8" y="44"/>
                    <a:pt x="8" y="44"/>
                    <a:pt x="8" y="44"/>
                  </a:cubicBezTo>
                  <a:cubicBezTo>
                    <a:pt x="9" y="43"/>
                    <a:pt x="9" y="43"/>
                    <a:pt x="9" y="43"/>
                  </a:cubicBezTo>
                  <a:cubicBezTo>
                    <a:pt x="9" y="43"/>
                    <a:pt x="9" y="43"/>
                    <a:pt x="9" y="43"/>
                  </a:cubicBezTo>
                  <a:cubicBezTo>
                    <a:pt x="9" y="43"/>
                    <a:pt x="9" y="43"/>
                    <a:pt x="9" y="43"/>
                  </a:cubicBezTo>
                  <a:cubicBezTo>
                    <a:pt x="9" y="43"/>
                    <a:pt x="9" y="43"/>
                    <a:pt x="9" y="43"/>
                  </a:cubicBezTo>
                  <a:cubicBezTo>
                    <a:pt x="8" y="42"/>
                    <a:pt x="8" y="41"/>
                    <a:pt x="8" y="41"/>
                  </a:cubicBezTo>
                  <a:cubicBezTo>
                    <a:pt x="8" y="40"/>
                    <a:pt x="8" y="39"/>
                    <a:pt x="9" y="39"/>
                  </a:cubicBezTo>
                  <a:cubicBezTo>
                    <a:pt x="17" y="31"/>
                    <a:pt x="17" y="31"/>
                    <a:pt x="17" y="31"/>
                  </a:cubicBezTo>
                  <a:cubicBezTo>
                    <a:pt x="20" y="29"/>
                    <a:pt x="23" y="25"/>
                    <a:pt x="26" y="23"/>
                  </a:cubicBezTo>
                  <a:cubicBezTo>
                    <a:pt x="40" y="7"/>
                    <a:pt x="40" y="7"/>
                    <a:pt x="40" y="7"/>
                  </a:cubicBezTo>
                  <a:cubicBezTo>
                    <a:pt x="38" y="6"/>
                    <a:pt x="38" y="6"/>
                    <a:pt x="38" y="6"/>
                  </a:cubicBezTo>
                  <a:cubicBezTo>
                    <a:pt x="36" y="5"/>
                    <a:pt x="36" y="5"/>
                    <a:pt x="36" y="5"/>
                  </a:cubicBezTo>
                  <a:cubicBezTo>
                    <a:pt x="23" y="20"/>
                    <a:pt x="23" y="20"/>
                    <a:pt x="23" y="20"/>
                  </a:cubicBezTo>
                  <a:cubicBezTo>
                    <a:pt x="20" y="22"/>
                    <a:pt x="17" y="26"/>
                    <a:pt x="15" y="28"/>
                  </a:cubicBezTo>
                  <a:cubicBezTo>
                    <a:pt x="6" y="35"/>
                    <a:pt x="6" y="35"/>
                    <a:pt x="6" y="35"/>
                  </a:cubicBezTo>
                  <a:cubicBezTo>
                    <a:pt x="4" y="37"/>
                    <a:pt x="3" y="39"/>
                    <a:pt x="3" y="41"/>
                  </a:cubicBezTo>
                  <a:cubicBezTo>
                    <a:pt x="3" y="43"/>
                    <a:pt x="4" y="45"/>
                    <a:pt x="6" y="46"/>
                  </a:cubicBezTo>
                  <a:cubicBezTo>
                    <a:pt x="7" y="44"/>
                    <a:pt x="7" y="44"/>
                    <a:pt x="7" y="44"/>
                  </a:cubicBezTo>
                  <a:cubicBezTo>
                    <a:pt x="6" y="46"/>
                    <a:pt x="6" y="46"/>
                    <a:pt x="6" y="46"/>
                  </a:cubicBezTo>
                  <a:cubicBezTo>
                    <a:pt x="6" y="46"/>
                    <a:pt x="6" y="46"/>
                    <a:pt x="6" y="46"/>
                  </a:cubicBezTo>
                  <a:cubicBezTo>
                    <a:pt x="6" y="46"/>
                    <a:pt x="6" y="46"/>
                    <a:pt x="6" y="46"/>
                  </a:cubicBezTo>
                  <a:cubicBezTo>
                    <a:pt x="6" y="46"/>
                    <a:pt x="6" y="46"/>
                    <a:pt x="6" y="46"/>
                  </a:cubicBezTo>
                  <a:cubicBezTo>
                    <a:pt x="7" y="47"/>
                    <a:pt x="8" y="48"/>
                    <a:pt x="8" y="50"/>
                  </a:cubicBezTo>
                  <a:cubicBezTo>
                    <a:pt x="8" y="50"/>
                    <a:pt x="8" y="51"/>
                    <a:pt x="7" y="52"/>
                  </a:cubicBezTo>
                  <a:cubicBezTo>
                    <a:pt x="2" y="62"/>
                    <a:pt x="2" y="62"/>
                    <a:pt x="2" y="62"/>
                  </a:cubicBezTo>
                  <a:cubicBezTo>
                    <a:pt x="1" y="62"/>
                    <a:pt x="1" y="63"/>
                    <a:pt x="1" y="63"/>
                  </a:cubicBezTo>
                  <a:cubicBezTo>
                    <a:pt x="1" y="64"/>
                    <a:pt x="0" y="65"/>
                    <a:pt x="0" y="65"/>
                  </a:cubicBezTo>
                  <a:cubicBezTo>
                    <a:pt x="0" y="66"/>
                    <a:pt x="0" y="66"/>
                    <a:pt x="1" y="67"/>
                  </a:cubicBezTo>
                  <a:cubicBezTo>
                    <a:pt x="2" y="68"/>
                    <a:pt x="3" y="68"/>
                    <a:pt x="3" y="68"/>
                  </a:cubicBezTo>
                  <a:cubicBezTo>
                    <a:pt x="4" y="68"/>
                    <a:pt x="5" y="68"/>
                    <a:pt x="6" y="67"/>
                  </a:cubicBezTo>
                  <a:cubicBezTo>
                    <a:pt x="41" y="44"/>
                    <a:pt x="41" y="44"/>
                    <a:pt x="41" y="44"/>
                  </a:cubicBezTo>
                  <a:cubicBezTo>
                    <a:pt x="42" y="44"/>
                    <a:pt x="43" y="44"/>
                    <a:pt x="44" y="44"/>
                  </a:cubicBezTo>
                  <a:cubicBezTo>
                    <a:pt x="45" y="44"/>
                    <a:pt x="47" y="44"/>
                    <a:pt x="47" y="45"/>
                  </a:cubicBezTo>
                  <a:cubicBezTo>
                    <a:pt x="54" y="51"/>
                    <a:pt x="54" y="51"/>
                    <a:pt x="54" y="51"/>
                  </a:cubicBezTo>
                  <a:cubicBezTo>
                    <a:pt x="56" y="52"/>
                    <a:pt x="59" y="53"/>
                    <a:pt x="61" y="53"/>
                  </a:cubicBezTo>
                  <a:cubicBezTo>
                    <a:pt x="62" y="53"/>
                    <a:pt x="64" y="53"/>
                    <a:pt x="65" y="52"/>
                  </a:cubicBezTo>
                  <a:cubicBezTo>
                    <a:pt x="65" y="52"/>
                    <a:pt x="65" y="52"/>
                    <a:pt x="65" y="52"/>
                  </a:cubicBezTo>
                  <a:cubicBezTo>
                    <a:pt x="65" y="52"/>
                    <a:pt x="65" y="52"/>
                    <a:pt x="65" y="52"/>
                  </a:cubicBezTo>
                  <a:cubicBezTo>
                    <a:pt x="66" y="52"/>
                    <a:pt x="66" y="52"/>
                    <a:pt x="66" y="52"/>
                  </a:cubicBezTo>
                  <a:cubicBezTo>
                    <a:pt x="66" y="52"/>
                    <a:pt x="67" y="52"/>
                    <a:pt x="67" y="53"/>
                  </a:cubicBezTo>
                  <a:cubicBezTo>
                    <a:pt x="68" y="53"/>
                    <a:pt x="68" y="54"/>
                    <a:pt x="69" y="55"/>
                  </a:cubicBezTo>
                  <a:cubicBezTo>
                    <a:pt x="86" y="96"/>
                    <a:pt x="86" y="96"/>
                    <a:pt x="86" y="96"/>
                  </a:cubicBezTo>
                  <a:cubicBezTo>
                    <a:pt x="87" y="98"/>
                    <a:pt x="87" y="101"/>
                    <a:pt x="87" y="104"/>
                  </a:cubicBezTo>
                  <a:cubicBezTo>
                    <a:pt x="87" y="105"/>
                    <a:pt x="87" y="106"/>
                    <a:pt x="87" y="107"/>
                  </a:cubicBezTo>
                  <a:cubicBezTo>
                    <a:pt x="79" y="143"/>
                    <a:pt x="79" y="143"/>
                    <a:pt x="79" y="143"/>
                  </a:cubicBezTo>
                  <a:cubicBezTo>
                    <a:pt x="79" y="144"/>
                    <a:pt x="79" y="146"/>
                    <a:pt x="79" y="147"/>
                  </a:cubicBezTo>
                  <a:cubicBezTo>
                    <a:pt x="79" y="151"/>
                    <a:pt x="79" y="154"/>
                    <a:pt x="80" y="156"/>
                  </a:cubicBezTo>
                  <a:cubicBezTo>
                    <a:pt x="115" y="239"/>
                    <a:pt x="115" y="239"/>
                    <a:pt x="115" y="239"/>
                  </a:cubicBezTo>
                  <a:cubicBezTo>
                    <a:pt x="115" y="240"/>
                    <a:pt x="116" y="241"/>
                    <a:pt x="116" y="241"/>
                  </a:cubicBezTo>
                  <a:cubicBezTo>
                    <a:pt x="116" y="242"/>
                    <a:pt x="116" y="242"/>
                    <a:pt x="116" y="242"/>
                  </a:cubicBezTo>
                  <a:cubicBezTo>
                    <a:pt x="117" y="243"/>
                    <a:pt x="117" y="243"/>
                    <a:pt x="117" y="243"/>
                  </a:cubicBezTo>
                  <a:cubicBezTo>
                    <a:pt x="117" y="243"/>
                    <a:pt x="117" y="243"/>
                    <a:pt x="118" y="243"/>
                  </a:cubicBezTo>
                  <a:cubicBezTo>
                    <a:pt x="119" y="243"/>
                    <a:pt x="119" y="243"/>
                    <a:pt x="120" y="242"/>
                  </a:cubicBezTo>
                  <a:cubicBezTo>
                    <a:pt x="120" y="241"/>
                    <a:pt x="120" y="241"/>
                    <a:pt x="120" y="241"/>
                  </a:cubicBezTo>
                  <a:cubicBezTo>
                    <a:pt x="121" y="241"/>
                    <a:pt x="121" y="241"/>
                    <a:pt x="121" y="241"/>
                  </a:cubicBezTo>
                  <a:cubicBezTo>
                    <a:pt x="120" y="240"/>
                    <a:pt x="120" y="239"/>
                    <a:pt x="120" y="238"/>
                  </a:cubicBezTo>
                  <a:cubicBezTo>
                    <a:pt x="111" y="203"/>
                    <a:pt x="111" y="203"/>
                    <a:pt x="111" y="203"/>
                  </a:cubicBezTo>
                  <a:cubicBezTo>
                    <a:pt x="111" y="202"/>
                    <a:pt x="111" y="201"/>
                    <a:pt x="111" y="201"/>
                  </a:cubicBezTo>
                  <a:cubicBezTo>
                    <a:pt x="111" y="201"/>
                    <a:pt x="111" y="201"/>
                    <a:pt x="111" y="201"/>
                  </a:cubicBezTo>
                  <a:cubicBezTo>
                    <a:pt x="110" y="201"/>
                    <a:pt x="110" y="201"/>
                    <a:pt x="110" y="201"/>
                  </a:cubicBezTo>
                  <a:cubicBezTo>
                    <a:pt x="111" y="202"/>
                    <a:pt x="111" y="202"/>
                    <a:pt x="111" y="202"/>
                  </a:cubicBezTo>
                  <a:cubicBezTo>
                    <a:pt x="111" y="201"/>
                    <a:pt x="111" y="201"/>
                    <a:pt x="111" y="201"/>
                  </a:cubicBezTo>
                  <a:cubicBezTo>
                    <a:pt x="110" y="201"/>
                    <a:pt x="110" y="201"/>
                    <a:pt x="110" y="201"/>
                  </a:cubicBezTo>
                  <a:cubicBezTo>
                    <a:pt x="111" y="202"/>
                    <a:pt x="111" y="202"/>
                    <a:pt x="111" y="202"/>
                  </a:cubicBezTo>
                  <a:cubicBezTo>
                    <a:pt x="109" y="201"/>
                    <a:pt x="109" y="201"/>
                    <a:pt x="109" y="201"/>
                  </a:cubicBezTo>
                  <a:cubicBezTo>
                    <a:pt x="110" y="202"/>
                    <a:pt x="110" y="202"/>
                    <a:pt x="110" y="202"/>
                  </a:cubicBezTo>
                  <a:cubicBezTo>
                    <a:pt x="111" y="202"/>
                    <a:pt x="111" y="202"/>
                    <a:pt x="111" y="202"/>
                  </a:cubicBezTo>
                  <a:cubicBezTo>
                    <a:pt x="109" y="201"/>
                    <a:pt x="109" y="201"/>
                    <a:pt x="109" y="201"/>
                  </a:cubicBezTo>
                  <a:cubicBezTo>
                    <a:pt x="110" y="202"/>
                    <a:pt x="110" y="202"/>
                    <a:pt x="110" y="202"/>
                  </a:cubicBezTo>
                  <a:cubicBezTo>
                    <a:pt x="109" y="201"/>
                    <a:pt x="109" y="201"/>
                    <a:pt x="109" y="201"/>
                  </a:cubicBezTo>
                  <a:cubicBezTo>
                    <a:pt x="109" y="203"/>
                    <a:pt x="109" y="203"/>
                    <a:pt x="109" y="203"/>
                  </a:cubicBezTo>
                  <a:cubicBezTo>
                    <a:pt x="110" y="202"/>
                    <a:pt x="110" y="202"/>
                    <a:pt x="110" y="202"/>
                  </a:cubicBezTo>
                  <a:cubicBezTo>
                    <a:pt x="109" y="201"/>
                    <a:pt x="109" y="201"/>
                    <a:pt x="109" y="201"/>
                  </a:cubicBezTo>
                  <a:cubicBezTo>
                    <a:pt x="109" y="203"/>
                    <a:pt x="109" y="203"/>
                    <a:pt x="109" y="203"/>
                  </a:cubicBezTo>
                  <a:cubicBezTo>
                    <a:pt x="109" y="201"/>
                    <a:pt x="109" y="201"/>
                    <a:pt x="109" y="201"/>
                  </a:cubicBezTo>
                  <a:cubicBezTo>
                    <a:pt x="108" y="202"/>
                    <a:pt x="108" y="202"/>
                    <a:pt x="108" y="202"/>
                  </a:cubicBezTo>
                  <a:cubicBezTo>
                    <a:pt x="109" y="203"/>
                    <a:pt x="109" y="203"/>
                    <a:pt x="109" y="203"/>
                  </a:cubicBezTo>
                  <a:cubicBezTo>
                    <a:pt x="109" y="201"/>
                    <a:pt x="109" y="201"/>
                    <a:pt x="109" y="201"/>
                  </a:cubicBezTo>
                  <a:cubicBezTo>
                    <a:pt x="108" y="202"/>
                    <a:pt x="108" y="202"/>
                    <a:pt x="108" y="202"/>
                  </a:cubicBezTo>
                  <a:cubicBezTo>
                    <a:pt x="109" y="202"/>
                    <a:pt x="109" y="202"/>
                    <a:pt x="109" y="202"/>
                  </a:cubicBezTo>
                  <a:cubicBezTo>
                    <a:pt x="108" y="202"/>
                    <a:pt x="108" y="202"/>
                    <a:pt x="108" y="202"/>
                  </a:cubicBezTo>
                  <a:cubicBezTo>
                    <a:pt x="108" y="202"/>
                    <a:pt x="108" y="202"/>
                    <a:pt x="108" y="202"/>
                  </a:cubicBezTo>
                  <a:cubicBezTo>
                    <a:pt x="109" y="202"/>
                    <a:pt x="109" y="202"/>
                    <a:pt x="109" y="202"/>
                  </a:cubicBezTo>
                  <a:cubicBezTo>
                    <a:pt x="108" y="202"/>
                    <a:pt x="108" y="202"/>
                    <a:pt x="108" y="202"/>
                  </a:cubicBezTo>
                  <a:cubicBezTo>
                    <a:pt x="108" y="203"/>
                    <a:pt x="108" y="203"/>
                    <a:pt x="108" y="203"/>
                  </a:cubicBezTo>
                  <a:cubicBezTo>
                    <a:pt x="109" y="203"/>
                    <a:pt x="109" y="203"/>
                    <a:pt x="109" y="204"/>
                  </a:cubicBezTo>
                  <a:cubicBezTo>
                    <a:pt x="129" y="238"/>
                    <a:pt x="129" y="238"/>
                    <a:pt x="129" y="238"/>
                  </a:cubicBezTo>
                  <a:cubicBezTo>
                    <a:pt x="130" y="240"/>
                    <a:pt x="132" y="246"/>
                    <a:pt x="132" y="249"/>
                  </a:cubicBezTo>
                  <a:cubicBezTo>
                    <a:pt x="132" y="254"/>
                    <a:pt x="132" y="254"/>
                    <a:pt x="132" y="254"/>
                  </a:cubicBezTo>
                  <a:cubicBezTo>
                    <a:pt x="132" y="257"/>
                    <a:pt x="132" y="259"/>
                    <a:pt x="133" y="261"/>
                  </a:cubicBezTo>
                  <a:cubicBezTo>
                    <a:pt x="134" y="263"/>
                    <a:pt x="135" y="265"/>
                    <a:pt x="137" y="266"/>
                  </a:cubicBezTo>
                  <a:cubicBezTo>
                    <a:pt x="151" y="277"/>
                    <a:pt x="151" y="277"/>
                    <a:pt x="151" y="277"/>
                  </a:cubicBezTo>
                  <a:cubicBezTo>
                    <a:pt x="152" y="278"/>
                    <a:pt x="154" y="279"/>
                    <a:pt x="156" y="280"/>
                  </a:cubicBezTo>
                  <a:cubicBezTo>
                    <a:pt x="158" y="281"/>
                    <a:pt x="160" y="281"/>
                    <a:pt x="162" y="281"/>
                  </a:cubicBezTo>
                  <a:cubicBezTo>
                    <a:pt x="170" y="281"/>
                    <a:pt x="170" y="281"/>
                    <a:pt x="170" y="281"/>
                  </a:cubicBezTo>
                  <a:cubicBezTo>
                    <a:pt x="173" y="281"/>
                    <a:pt x="177" y="282"/>
                    <a:pt x="179" y="284"/>
                  </a:cubicBezTo>
                  <a:cubicBezTo>
                    <a:pt x="200" y="297"/>
                    <a:pt x="200" y="297"/>
                    <a:pt x="200" y="297"/>
                  </a:cubicBezTo>
                  <a:cubicBezTo>
                    <a:pt x="202" y="298"/>
                    <a:pt x="206" y="302"/>
                    <a:pt x="207" y="304"/>
                  </a:cubicBezTo>
                  <a:cubicBezTo>
                    <a:pt x="218" y="323"/>
                    <a:pt x="218" y="323"/>
                    <a:pt x="218" y="323"/>
                  </a:cubicBezTo>
                  <a:cubicBezTo>
                    <a:pt x="219" y="325"/>
                    <a:pt x="220" y="326"/>
                    <a:pt x="222" y="328"/>
                  </a:cubicBezTo>
                  <a:cubicBezTo>
                    <a:pt x="224" y="329"/>
                    <a:pt x="225" y="330"/>
                    <a:pt x="228" y="330"/>
                  </a:cubicBezTo>
                  <a:cubicBezTo>
                    <a:pt x="237" y="330"/>
                    <a:pt x="237" y="330"/>
                    <a:pt x="237" y="330"/>
                  </a:cubicBezTo>
                  <a:cubicBezTo>
                    <a:pt x="238" y="330"/>
                    <a:pt x="239" y="330"/>
                    <a:pt x="241" y="331"/>
                  </a:cubicBezTo>
                  <a:cubicBezTo>
                    <a:pt x="242" y="332"/>
                    <a:pt x="243" y="333"/>
                    <a:pt x="244" y="334"/>
                  </a:cubicBezTo>
                  <a:cubicBezTo>
                    <a:pt x="244" y="335"/>
                    <a:pt x="244" y="335"/>
                    <a:pt x="244" y="335"/>
                  </a:cubicBezTo>
                  <a:cubicBezTo>
                    <a:pt x="244" y="335"/>
                    <a:pt x="244" y="335"/>
                    <a:pt x="244" y="335"/>
                  </a:cubicBezTo>
                  <a:cubicBezTo>
                    <a:pt x="244" y="335"/>
                    <a:pt x="244" y="335"/>
                    <a:pt x="244" y="335"/>
                  </a:cubicBezTo>
                  <a:cubicBezTo>
                    <a:pt x="246" y="337"/>
                    <a:pt x="246" y="340"/>
                    <a:pt x="246" y="343"/>
                  </a:cubicBezTo>
                  <a:cubicBezTo>
                    <a:pt x="246" y="344"/>
                    <a:pt x="246" y="345"/>
                    <a:pt x="246" y="345"/>
                  </a:cubicBezTo>
                  <a:cubicBezTo>
                    <a:pt x="238" y="394"/>
                    <a:pt x="238" y="394"/>
                    <a:pt x="238" y="394"/>
                  </a:cubicBezTo>
                  <a:cubicBezTo>
                    <a:pt x="238" y="395"/>
                    <a:pt x="237" y="396"/>
                    <a:pt x="237" y="397"/>
                  </a:cubicBezTo>
                  <a:cubicBezTo>
                    <a:pt x="237" y="400"/>
                    <a:pt x="238" y="404"/>
                    <a:pt x="240" y="407"/>
                  </a:cubicBezTo>
                  <a:cubicBezTo>
                    <a:pt x="276" y="468"/>
                    <a:pt x="276" y="468"/>
                    <a:pt x="276" y="468"/>
                  </a:cubicBezTo>
                  <a:cubicBezTo>
                    <a:pt x="278" y="470"/>
                    <a:pt x="279" y="475"/>
                    <a:pt x="279" y="479"/>
                  </a:cubicBezTo>
                  <a:cubicBezTo>
                    <a:pt x="279" y="618"/>
                    <a:pt x="279" y="618"/>
                    <a:pt x="279" y="618"/>
                  </a:cubicBezTo>
                  <a:cubicBezTo>
                    <a:pt x="279" y="622"/>
                    <a:pt x="280" y="628"/>
                    <a:pt x="282" y="631"/>
                  </a:cubicBezTo>
                  <a:cubicBezTo>
                    <a:pt x="299" y="664"/>
                    <a:pt x="299" y="664"/>
                    <a:pt x="299" y="664"/>
                  </a:cubicBezTo>
                  <a:cubicBezTo>
                    <a:pt x="299" y="665"/>
                    <a:pt x="300" y="665"/>
                    <a:pt x="300" y="666"/>
                  </a:cubicBezTo>
                  <a:cubicBezTo>
                    <a:pt x="300" y="666"/>
                    <a:pt x="301" y="666"/>
                    <a:pt x="301" y="667"/>
                  </a:cubicBezTo>
                  <a:cubicBezTo>
                    <a:pt x="301" y="667"/>
                    <a:pt x="302" y="667"/>
                    <a:pt x="303" y="667"/>
                  </a:cubicBezTo>
                  <a:cubicBezTo>
                    <a:pt x="303" y="667"/>
                    <a:pt x="304" y="667"/>
                    <a:pt x="305" y="666"/>
                  </a:cubicBezTo>
                  <a:cubicBezTo>
                    <a:pt x="305" y="665"/>
                    <a:pt x="305" y="665"/>
                    <a:pt x="306" y="664"/>
                  </a:cubicBezTo>
                  <a:cubicBezTo>
                    <a:pt x="306" y="663"/>
                    <a:pt x="306" y="663"/>
                    <a:pt x="306" y="662"/>
                  </a:cubicBezTo>
                  <a:cubicBezTo>
                    <a:pt x="306" y="635"/>
                    <a:pt x="306" y="635"/>
                    <a:pt x="306" y="635"/>
                  </a:cubicBezTo>
                  <a:cubicBezTo>
                    <a:pt x="306" y="631"/>
                    <a:pt x="307" y="626"/>
                    <a:pt x="307" y="622"/>
                  </a:cubicBezTo>
                  <a:cubicBezTo>
                    <a:pt x="314" y="597"/>
                    <a:pt x="314" y="597"/>
                    <a:pt x="314" y="597"/>
                  </a:cubicBezTo>
                  <a:cubicBezTo>
                    <a:pt x="315" y="594"/>
                    <a:pt x="317" y="589"/>
                    <a:pt x="319" y="587"/>
                  </a:cubicBezTo>
                  <a:cubicBezTo>
                    <a:pt x="423" y="439"/>
                    <a:pt x="423" y="439"/>
                    <a:pt x="423" y="439"/>
                  </a:cubicBezTo>
                  <a:cubicBezTo>
                    <a:pt x="425" y="436"/>
                    <a:pt x="427" y="431"/>
                    <a:pt x="428" y="427"/>
                  </a:cubicBezTo>
                  <a:cubicBezTo>
                    <a:pt x="429" y="415"/>
                    <a:pt x="429" y="415"/>
                    <a:pt x="429" y="415"/>
                  </a:cubicBezTo>
                  <a:cubicBezTo>
                    <a:pt x="429" y="414"/>
                    <a:pt x="429" y="414"/>
                    <a:pt x="429" y="413"/>
                  </a:cubicBezTo>
                  <a:cubicBezTo>
                    <a:pt x="429" y="411"/>
                    <a:pt x="429" y="409"/>
                    <a:pt x="428" y="408"/>
                  </a:cubicBezTo>
                  <a:cubicBezTo>
                    <a:pt x="427" y="406"/>
                    <a:pt x="426" y="404"/>
                    <a:pt x="425" y="403"/>
                  </a:cubicBezTo>
                  <a:cubicBezTo>
                    <a:pt x="383" y="378"/>
                    <a:pt x="383" y="378"/>
                    <a:pt x="383" y="378"/>
                  </a:cubicBezTo>
                  <a:cubicBezTo>
                    <a:pt x="381" y="377"/>
                    <a:pt x="380" y="377"/>
                    <a:pt x="378" y="377"/>
                  </a:cubicBezTo>
                  <a:cubicBezTo>
                    <a:pt x="376" y="377"/>
                    <a:pt x="373" y="378"/>
                    <a:pt x="372" y="380"/>
                  </a:cubicBezTo>
                  <a:cubicBezTo>
                    <a:pt x="371" y="381"/>
                    <a:pt x="369" y="382"/>
                    <a:pt x="368" y="382"/>
                  </a:cubicBezTo>
                  <a:cubicBezTo>
                    <a:pt x="367" y="382"/>
                    <a:pt x="367" y="381"/>
                    <a:pt x="367" y="381"/>
                  </a:cubicBezTo>
                  <a:cubicBezTo>
                    <a:pt x="366" y="381"/>
                    <a:pt x="366" y="380"/>
                    <a:pt x="365" y="379"/>
                  </a:cubicBezTo>
                  <a:cubicBezTo>
                    <a:pt x="365" y="378"/>
                    <a:pt x="364" y="377"/>
                    <a:pt x="364" y="376"/>
                  </a:cubicBezTo>
                  <a:cubicBezTo>
                    <a:pt x="364" y="375"/>
                    <a:pt x="364" y="375"/>
                    <a:pt x="364" y="374"/>
                  </a:cubicBezTo>
                  <a:cubicBezTo>
                    <a:pt x="365" y="369"/>
                    <a:pt x="365" y="369"/>
                    <a:pt x="365" y="369"/>
                  </a:cubicBezTo>
                  <a:cubicBezTo>
                    <a:pt x="365" y="368"/>
                    <a:pt x="365" y="367"/>
                    <a:pt x="365" y="367"/>
                  </a:cubicBezTo>
                  <a:cubicBezTo>
                    <a:pt x="365" y="365"/>
                    <a:pt x="365" y="363"/>
                    <a:pt x="364" y="361"/>
                  </a:cubicBezTo>
                  <a:cubicBezTo>
                    <a:pt x="364" y="359"/>
                    <a:pt x="363" y="357"/>
                    <a:pt x="362" y="356"/>
                  </a:cubicBezTo>
                  <a:cubicBezTo>
                    <a:pt x="330" y="325"/>
                    <a:pt x="330" y="325"/>
                    <a:pt x="330" y="325"/>
                  </a:cubicBezTo>
                  <a:cubicBezTo>
                    <a:pt x="327" y="323"/>
                    <a:pt x="323" y="320"/>
                    <a:pt x="320" y="319"/>
                  </a:cubicBezTo>
                  <a:cubicBezTo>
                    <a:pt x="280" y="301"/>
                    <a:pt x="280" y="301"/>
                    <a:pt x="280" y="301"/>
                  </a:cubicBezTo>
                  <a:cubicBezTo>
                    <a:pt x="279" y="301"/>
                    <a:pt x="278" y="301"/>
                    <a:pt x="277" y="301"/>
                  </a:cubicBezTo>
                  <a:cubicBezTo>
                    <a:pt x="274" y="301"/>
                    <a:pt x="271" y="302"/>
                    <a:pt x="269" y="305"/>
                  </a:cubicBezTo>
                  <a:cubicBezTo>
                    <a:pt x="257" y="321"/>
                    <a:pt x="257" y="321"/>
                    <a:pt x="257" y="321"/>
                  </a:cubicBezTo>
                  <a:cubicBezTo>
                    <a:pt x="256" y="322"/>
                    <a:pt x="255" y="323"/>
                    <a:pt x="254" y="323"/>
                  </a:cubicBezTo>
                  <a:cubicBezTo>
                    <a:pt x="254" y="323"/>
                    <a:pt x="253" y="322"/>
                    <a:pt x="252" y="322"/>
                  </a:cubicBezTo>
                  <a:cubicBezTo>
                    <a:pt x="251" y="320"/>
                    <a:pt x="251" y="320"/>
                    <a:pt x="251" y="320"/>
                  </a:cubicBezTo>
                  <a:cubicBezTo>
                    <a:pt x="249" y="319"/>
                    <a:pt x="247" y="318"/>
                    <a:pt x="246" y="317"/>
                  </a:cubicBezTo>
                  <a:cubicBezTo>
                    <a:pt x="244" y="316"/>
                    <a:pt x="242" y="316"/>
                    <a:pt x="240" y="316"/>
                  </a:cubicBezTo>
                  <a:cubicBezTo>
                    <a:pt x="234" y="316"/>
                    <a:pt x="234" y="316"/>
                    <a:pt x="234" y="316"/>
                  </a:cubicBezTo>
                  <a:cubicBezTo>
                    <a:pt x="233" y="316"/>
                    <a:pt x="232" y="315"/>
                    <a:pt x="231" y="314"/>
                  </a:cubicBezTo>
                  <a:cubicBezTo>
                    <a:pt x="230" y="314"/>
                    <a:pt x="229" y="312"/>
                    <a:pt x="229" y="311"/>
                  </a:cubicBezTo>
                  <a:cubicBezTo>
                    <a:pt x="227" y="306"/>
                    <a:pt x="227" y="306"/>
                    <a:pt x="227" y="306"/>
                  </a:cubicBezTo>
                  <a:cubicBezTo>
                    <a:pt x="226" y="304"/>
                    <a:pt x="226" y="303"/>
                    <a:pt x="226" y="301"/>
                  </a:cubicBezTo>
                  <a:cubicBezTo>
                    <a:pt x="226" y="300"/>
                    <a:pt x="226" y="299"/>
                    <a:pt x="226" y="299"/>
                  </a:cubicBezTo>
                  <a:cubicBezTo>
                    <a:pt x="226" y="299"/>
                    <a:pt x="226" y="299"/>
                    <a:pt x="226" y="299"/>
                  </a:cubicBezTo>
                  <a:cubicBezTo>
                    <a:pt x="226" y="299"/>
                    <a:pt x="226" y="299"/>
                    <a:pt x="226" y="299"/>
                  </a:cubicBezTo>
                  <a:cubicBezTo>
                    <a:pt x="227" y="297"/>
                    <a:pt x="227" y="296"/>
                    <a:pt x="227" y="295"/>
                  </a:cubicBezTo>
                  <a:cubicBezTo>
                    <a:pt x="227" y="292"/>
                    <a:pt x="227" y="290"/>
                    <a:pt x="225" y="288"/>
                  </a:cubicBezTo>
                  <a:cubicBezTo>
                    <a:pt x="221" y="282"/>
                    <a:pt x="221" y="282"/>
                    <a:pt x="221" y="282"/>
                  </a:cubicBezTo>
                  <a:cubicBezTo>
                    <a:pt x="220" y="280"/>
                    <a:pt x="220" y="279"/>
                    <a:pt x="219" y="279"/>
                  </a:cubicBezTo>
                  <a:cubicBezTo>
                    <a:pt x="218" y="278"/>
                    <a:pt x="217" y="277"/>
                    <a:pt x="215" y="277"/>
                  </a:cubicBezTo>
                  <a:cubicBezTo>
                    <a:pt x="214" y="277"/>
                    <a:pt x="213" y="278"/>
                    <a:pt x="213" y="279"/>
                  </a:cubicBezTo>
                  <a:cubicBezTo>
                    <a:pt x="213" y="279"/>
                    <a:pt x="212" y="279"/>
                    <a:pt x="211" y="280"/>
                  </a:cubicBezTo>
                  <a:cubicBezTo>
                    <a:pt x="210" y="280"/>
                    <a:pt x="209" y="280"/>
                    <a:pt x="207" y="280"/>
                  </a:cubicBezTo>
                  <a:cubicBezTo>
                    <a:pt x="207" y="280"/>
                    <a:pt x="207" y="280"/>
                    <a:pt x="206" y="280"/>
                  </a:cubicBezTo>
                  <a:cubicBezTo>
                    <a:pt x="206" y="279"/>
                    <a:pt x="206" y="278"/>
                    <a:pt x="206" y="277"/>
                  </a:cubicBezTo>
                  <a:cubicBezTo>
                    <a:pt x="206" y="277"/>
                    <a:pt x="206" y="277"/>
                    <a:pt x="206" y="276"/>
                  </a:cubicBezTo>
                  <a:cubicBezTo>
                    <a:pt x="209" y="261"/>
                    <a:pt x="209" y="261"/>
                    <a:pt x="209" y="261"/>
                  </a:cubicBezTo>
                  <a:cubicBezTo>
                    <a:pt x="209" y="260"/>
                    <a:pt x="209" y="260"/>
                    <a:pt x="209" y="259"/>
                  </a:cubicBezTo>
                  <a:cubicBezTo>
                    <a:pt x="209" y="257"/>
                    <a:pt x="208" y="255"/>
                    <a:pt x="207" y="254"/>
                  </a:cubicBezTo>
                  <a:cubicBezTo>
                    <a:pt x="206" y="253"/>
                    <a:pt x="205" y="252"/>
                    <a:pt x="203" y="252"/>
                  </a:cubicBezTo>
                  <a:cubicBezTo>
                    <a:pt x="201" y="252"/>
                    <a:pt x="201" y="252"/>
                    <a:pt x="201" y="252"/>
                  </a:cubicBezTo>
                  <a:cubicBezTo>
                    <a:pt x="199" y="252"/>
                    <a:pt x="197" y="253"/>
                    <a:pt x="196" y="254"/>
                  </a:cubicBezTo>
                  <a:cubicBezTo>
                    <a:pt x="194" y="255"/>
                    <a:pt x="193" y="257"/>
                    <a:pt x="192" y="259"/>
                  </a:cubicBezTo>
                  <a:cubicBezTo>
                    <a:pt x="192" y="260"/>
                    <a:pt x="192" y="260"/>
                    <a:pt x="192" y="260"/>
                  </a:cubicBezTo>
                  <a:cubicBezTo>
                    <a:pt x="191" y="261"/>
                    <a:pt x="190" y="263"/>
                    <a:pt x="189" y="264"/>
                  </a:cubicBezTo>
                  <a:cubicBezTo>
                    <a:pt x="188" y="264"/>
                    <a:pt x="187" y="265"/>
                    <a:pt x="187" y="265"/>
                  </a:cubicBezTo>
                  <a:cubicBezTo>
                    <a:pt x="177" y="265"/>
                    <a:pt x="177" y="265"/>
                    <a:pt x="177" y="265"/>
                  </a:cubicBezTo>
                  <a:cubicBezTo>
                    <a:pt x="176" y="265"/>
                    <a:pt x="175" y="264"/>
                    <a:pt x="174" y="264"/>
                  </a:cubicBezTo>
                  <a:cubicBezTo>
                    <a:pt x="173" y="263"/>
                    <a:pt x="173" y="261"/>
                    <a:pt x="172" y="260"/>
                  </a:cubicBezTo>
                  <a:cubicBezTo>
                    <a:pt x="169" y="247"/>
                    <a:pt x="169" y="247"/>
                    <a:pt x="169" y="247"/>
                  </a:cubicBezTo>
                  <a:cubicBezTo>
                    <a:pt x="169" y="246"/>
                    <a:pt x="169" y="244"/>
                    <a:pt x="169" y="242"/>
                  </a:cubicBezTo>
                  <a:cubicBezTo>
                    <a:pt x="169" y="240"/>
                    <a:pt x="169" y="237"/>
                    <a:pt x="170" y="236"/>
                  </a:cubicBezTo>
                  <a:cubicBezTo>
                    <a:pt x="176" y="217"/>
                    <a:pt x="176" y="217"/>
                    <a:pt x="176" y="217"/>
                  </a:cubicBezTo>
                  <a:cubicBezTo>
                    <a:pt x="177" y="216"/>
                    <a:pt x="178" y="214"/>
                    <a:pt x="179" y="214"/>
                  </a:cubicBezTo>
                  <a:cubicBezTo>
                    <a:pt x="180" y="213"/>
                    <a:pt x="181" y="212"/>
                    <a:pt x="181" y="212"/>
                  </a:cubicBezTo>
                  <a:cubicBezTo>
                    <a:pt x="216" y="212"/>
                    <a:pt x="216" y="212"/>
                    <a:pt x="216" y="212"/>
                  </a:cubicBezTo>
                  <a:cubicBezTo>
                    <a:pt x="217" y="212"/>
                    <a:pt x="218" y="213"/>
                    <a:pt x="218" y="213"/>
                  </a:cubicBezTo>
                  <a:cubicBezTo>
                    <a:pt x="219" y="214"/>
                    <a:pt x="219" y="215"/>
                    <a:pt x="219" y="216"/>
                  </a:cubicBezTo>
                  <a:cubicBezTo>
                    <a:pt x="219" y="218"/>
                    <a:pt x="220" y="220"/>
                    <a:pt x="221" y="222"/>
                  </a:cubicBezTo>
                  <a:cubicBezTo>
                    <a:pt x="221" y="224"/>
                    <a:pt x="222" y="226"/>
                    <a:pt x="223" y="228"/>
                  </a:cubicBezTo>
                  <a:cubicBezTo>
                    <a:pt x="226" y="232"/>
                    <a:pt x="226" y="232"/>
                    <a:pt x="226" y="232"/>
                  </a:cubicBezTo>
                  <a:cubicBezTo>
                    <a:pt x="227" y="232"/>
                    <a:pt x="227" y="233"/>
                    <a:pt x="228" y="233"/>
                  </a:cubicBezTo>
                  <a:cubicBezTo>
                    <a:pt x="228" y="234"/>
                    <a:pt x="229" y="234"/>
                    <a:pt x="230" y="234"/>
                  </a:cubicBezTo>
                  <a:cubicBezTo>
                    <a:pt x="231" y="234"/>
                    <a:pt x="231" y="234"/>
                    <a:pt x="232" y="233"/>
                  </a:cubicBezTo>
                  <a:cubicBezTo>
                    <a:pt x="233" y="233"/>
                    <a:pt x="233" y="232"/>
                    <a:pt x="233" y="231"/>
                  </a:cubicBezTo>
                  <a:cubicBezTo>
                    <a:pt x="233" y="230"/>
                    <a:pt x="234" y="229"/>
                    <a:pt x="234" y="228"/>
                  </a:cubicBezTo>
                  <a:cubicBezTo>
                    <a:pt x="234" y="225"/>
                    <a:pt x="234" y="225"/>
                    <a:pt x="234" y="225"/>
                  </a:cubicBezTo>
                  <a:cubicBezTo>
                    <a:pt x="234" y="223"/>
                    <a:pt x="233" y="221"/>
                    <a:pt x="233" y="219"/>
                  </a:cubicBezTo>
                  <a:cubicBezTo>
                    <a:pt x="232" y="217"/>
                    <a:pt x="232" y="216"/>
                    <a:pt x="231" y="214"/>
                  </a:cubicBezTo>
                  <a:cubicBezTo>
                    <a:pt x="231" y="214"/>
                    <a:pt x="230" y="213"/>
                    <a:pt x="230" y="211"/>
                  </a:cubicBezTo>
                  <a:cubicBezTo>
                    <a:pt x="229" y="209"/>
                    <a:pt x="229" y="207"/>
                    <a:pt x="229" y="206"/>
                  </a:cubicBezTo>
                  <a:cubicBezTo>
                    <a:pt x="229" y="204"/>
                    <a:pt x="229" y="204"/>
                    <a:pt x="229" y="204"/>
                  </a:cubicBezTo>
                  <a:cubicBezTo>
                    <a:pt x="229" y="201"/>
                    <a:pt x="230" y="195"/>
                    <a:pt x="232" y="193"/>
                  </a:cubicBezTo>
                  <a:cubicBezTo>
                    <a:pt x="234" y="189"/>
                    <a:pt x="234" y="189"/>
                    <a:pt x="234" y="189"/>
                  </a:cubicBezTo>
                  <a:cubicBezTo>
                    <a:pt x="236" y="186"/>
                    <a:pt x="237" y="180"/>
                    <a:pt x="237" y="176"/>
                  </a:cubicBezTo>
                  <a:cubicBezTo>
                    <a:pt x="237" y="168"/>
                    <a:pt x="237" y="168"/>
                    <a:pt x="237" y="168"/>
                  </a:cubicBezTo>
                  <a:cubicBezTo>
                    <a:pt x="237" y="165"/>
                    <a:pt x="238" y="160"/>
                    <a:pt x="240" y="157"/>
                  </a:cubicBezTo>
                  <a:cubicBezTo>
                    <a:pt x="255" y="128"/>
                    <a:pt x="255" y="128"/>
                    <a:pt x="255" y="128"/>
                  </a:cubicBezTo>
                  <a:cubicBezTo>
                    <a:pt x="255" y="127"/>
                    <a:pt x="256" y="126"/>
                    <a:pt x="258" y="125"/>
                  </a:cubicBezTo>
                  <a:cubicBezTo>
                    <a:pt x="259" y="124"/>
                    <a:pt x="260" y="123"/>
                    <a:pt x="261" y="123"/>
                  </a:cubicBezTo>
                  <a:cubicBezTo>
                    <a:pt x="269" y="123"/>
                    <a:pt x="269" y="123"/>
                    <a:pt x="269" y="123"/>
                  </a:cubicBezTo>
                  <a:cubicBezTo>
                    <a:pt x="270" y="123"/>
                    <a:pt x="271" y="123"/>
                    <a:pt x="272" y="123"/>
                  </a:cubicBezTo>
                  <a:cubicBezTo>
                    <a:pt x="273" y="122"/>
                    <a:pt x="273" y="121"/>
                    <a:pt x="273" y="119"/>
                  </a:cubicBezTo>
                  <a:cubicBezTo>
                    <a:pt x="273" y="118"/>
                    <a:pt x="273" y="117"/>
                    <a:pt x="272" y="115"/>
                  </a:cubicBezTo>
                  <a:cubicBezTo>
                    <a:pt x="265" y="107"/>
                    <a:pt x="265" y="107"/>
                    <a:pt x="265" y="107"/>
                  </a:cubicBezTo>
                  <a:cubicBezTo>
                    <a:pt x="263" y="105"/>
                    <a:pt x="261" y="104"/>
                    <a:pt x="258" y="104"/>
                  </a:cubicBezTo>
                  <a:cubicBezTo>
                    <a:pt x="257" y="104"/>
                    <a:pt x="255" y="104"/>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6"/>
                    <a:pt x="254" y="106"/>
                    <a:pt x="254" y="106"/>
                  </a:cubicBezTo>
                  <a:cubicBezTo>
                    <a:pt x="255" y="106"/>
                    <a:pt x="255" y="106"/>
                    <a:pt x="255" y="106"/>
                  </a:cubicBezTo>
                  <a:cubicBezTo>
                    <a:pt x="254" y="105"/>
                    <a:pt x="254" y="105"/>
                    <a:pt x="254" y="105"/>
                  </a:cubicBezTo>
                  <a:cubicBezTo>
                    <a:pt x="254" y="106"/>
                    <a:pt x="254" y="106"/>
                    <a:pt x="254" y="106"/>
                  </a:cubicBezTo>
                  <a:cubicBezTo>
                    <a:pt x="255" y="106"/>
                    <a:pt x="255" y="106"/>
                    <a:pt x="255" y="106"/>
                  </a:cubicBezTo>
                  <a:cubicBezTo>
                    <a:pt x="255" y="105"/>
                    <a:pt x="255" y="105"/>
                    <a:pt x="255" y="105"/>
                  </a:cubicBezTo>
                  <a:cubicBezTo>
                    <a:pt x="255" y="104"/>
                    <a:pt x="255" y="104"/>
                    <a:pt x="255" y="104"/>
                  </a:cubicBezTo>
                  <a:cubicBezTo>
                    <a:pt x="255" y="101"/>
                    <a:pt x="255" y="101"/>
                    <a:pt x="255" y="101"/>
                  </a:cubicBezTo>
                  <a:cubicBezTo>
                    <a:pt x="256" y="100"/>
                    <a:pt x="257" y="98"/>
                    <a:pt x="257" y="98"/>
                  </a:cubicBezTo>
                  <a:cubicBezTo>
                    <a:pt x="258" y="97"/>
                    <a:pt x="259" y="96"/>
                    <a:pt x="260" y="96"/>
                  </a:cubicBezTo>
                  <a:cubicBezTo>
                    <a:pt x="269" y="96"/>
                    <a:pt x="269" y="96"/>
                    <a:pt x="269" y="96"/>
                  </a:cubicBezTo>
                  <a:cubicBezTo>
                    <a:pt x="271" y="96"/>
                    <a:pt x="272" y="96"/>
                    <a:pt x="274" y="95"/>
                  </a:cubicBezTo>
                  <a:cubicBezTo>
                    <a:pt x="276" y="94"/>
                    <a:pt x="278" y="93"/>
                    <a:pt x="279" y="91"/>
                  </a:cubicBezTo>
                  <a:cubicBezTo>
                    <a:pt x="280" y="90"/>
                    <a:pt x="280" y="88"/>
                    <a:pt x="280" y="86"/>
                  </a:cubicBezTo>
                  <a:cubicBezTo>
                    <a:pt x="280" y="84"/>
                    <a:pt x="279" y="82"/>
                    <a:pt x="278" y="80"/>
                  </a:cubicBezTo>
                  <a:cubicBezTo>
                    <a:pt x="246" y="45"/>
                    <a:pt x="246" y="45"/>
                    <a:pt x="246" y="45"/>
                  </a:cubicBezTo>
                  <a:cubicBezTo>
                    <a:pt x="245" y="44"/>
                    <a:pt x="244" y="43"/>
                    <a:pt x="242" y="43"/>
                  </a:cubicBezTo>
                  <a:cubicBezTo>
                    <a:pt x="242" y="43"/>
                    <a:pt x="241" y="43"/>
                    <a:pt x="240" y="44"/>
                  </a:cubicBezTo>
                  <a:cubicBezTo>
                    <a:pt x="239" y="44"/>
                    <a:pt x="239" y="45"/>
                    <a:pt x="239" y="46"/>
                  </a:cubicBezTo>
                  <a:cubicBezTo>
                    <a:pt x="238" y="47"/>
                    <a:pt x="238" y="48"/>
                    <a:pt x="238" y="49"/>
                  </a:cubicBezTo>
                  <a:cubicBezTo>
                    <a:pt x="238" y="51"/>
                    <a:pt x="238" y="51"/>
                    <a:pt x="238" y="51"/>
                  </a:cubicBezTo>
                  <a:cubicBezTo>
                    <a:pt x="238" y="52"/>
                    <a:pt x="238" y="52"/>
                    <a:pt x="238" y="53"/>
                  </a:cubicBezTo>
                  <a:cubicBezTo>
                    <a:pt x="238" y="53"/>
                    <a:pt x="238" y="53"/>
                    <a:pt x="238" y="53"/>
                  </a:cubicBezTo>
                  <a:cubicBezTo>
                    <a:pt x="237" y="53"/>
                    <a:pt x="237" y="53"/>
                    <a:pt x="237" y="53"/>
                  </a:cubicBezTo>
                  <a:cubicBezTo>
                    <a:pt x="214" y="38"/>
                    <a:pt x="214" y="38"/>
                    <a:pt x="214" y="38"/>
                  </a:cubicBezTo>
                  <a:cubicBezTo>
                    <a:pt x="213" y="38"/>
                    <a:pt x="212" y="37"/>
                    <a:pt x="211" y="37"/>
                  </a:cubicBezTo>
                  <a:cubicBezTo>
                    <a:pt x="210" y="37"/>
                    <a:pt x="209" y="38"/>
                    <a:pt x="208" y="39"/>
                  </a:cubicBezTo>
                  <a:cubicBezTo>
                    <a:pt x="207" y="40"/>
                    <a:pt x="207" y="41"/>
                    <a:pt x="207" y="42"/>
                  </a:cubicBezTo>
                  <a:cubicBezTo>
                    <a:pt x="207" y="43"/>
                    <a:pt x="207" y="43"/>
                    <a:pt x="207" y="44"/>
                  </a:cubicBezTo>
                  <a:cubicBezTo>
                    <a:pt x="211" y="57"/>
                    <a:pt x="211" y="57"/>
                    <a:pt x="211" y="57"/>
                  </a:cubicBezTo>
                  <a:cubicBezTo>
                    <a:pt x="211" y="61"/>
                    <a:pt x="212" y="67"/>
                    <a:pt x="212" y="70"/>
                  </a:cubicBezTo>
                  <a:cubicBezTo>
                    <a:pt x="212" y="87"/>
                    <a:pt x="212" y="87"/>
                    <a:pt x="212" y="87"/>
                  </a:cubicBezTo>
                  <a:cubicBezTo>
                    <a:pt x="212" y="88"/>
                    <a:pt x="212" y="89"/>
                    <a:pt x="212" y="89"/>
                  </a:cubicBezTo>
                  <a:cubicBezTo>
                    <a:pt x="212" y="89"/>
                    <a:pt x="212" y="89"/>
                    <a:pt x="212" y="89"/>
                  </a:cubicBezTo>
                  <a:cubicBezTo>
                    <a:pt x="213" y="90"/>
                    <a:pt x="213" y="90"/>
                    <a:pt x="213" y="90"/>
                  </a:cubicBezTo>
                  <a:cubicBezTo>
                    <a:pt x="212" y="89"/>
                    <a:pt x="212" y="89"/>
                    <a:pt x="212" y="89"/>
                  </a:cubicBezTo>
                  <a:cubicBezTo>
                    <a:pt x="212" y="89"/>
                    <a:pt x="212" y="89"/>
                    <a:pt x="212" y="89"/>
                  </a:cubicBezTo>
                  <a:cubicBezTo>
                    <a:pt x="213" y="90"/>
                    <a:pt x="213" y="90"/>
                    <a:pt x="213" y="90"/>
                  </a:cubicBezTo>
                  <a:cubicBezTo>
                    <a:pt x="212" y="89"/>
                    <a:pt x="212" y="89"/>
                    <a:pt x="212" y="89"/>
                  </a:cubicBezTo>
                  <a:cubicBezTo>
                    <a:pt x="213" y="90"/>
                    <a:pt x="213" y="90"/>
                    <a:pt x="213" y="90"/>
                  </a:cubicBezTo>
                  <a:cubicBezTo>
                    <a:pt x="213" y="88"/>
                    <a:pt x="213" y="88"/>
                    <a:pt x="213" y="88"/>
                  </a:cubicBezTo>
                  <a:cubicBezTo>
                    <a:pt x="212" y="89"/>
                    <a:pt x="212" y="89"/>
                    <a:pt x="212" y="89"/>
                  </a:cubicBezTo>
                  <a:cubicBezTo>
                    <a:pt x="213" y="90"/>
                    <a:pt x="213" y="90"/>
                    <a:pt x="213" y="90"/>
                  </a:cubicBezTo>
                  <a:cubicBezTo>
                    <a:pt x="213" y="88"/>
                    <a:pt x="213" y="88"/>
                    <a:pt x="213" y="88"/>
                  </a:cubicBezTo>
                  <a:cubicBezTo>
                    <a:pt x="213" y="90"/>
                    <a:pt x="213" y="90"/>
                    <a:pt x="213" y="90"/>
                  </a:cubicBezTo>
                  <a:cubicBezTo>
                    <a:pt x="214" y="89"/>
                    <a:pt x="214" y="89"/>
                    <a:pt x="214" y="89"/>
                  </a:cubicBezTo>
                  <a:cubicBezTo>
                    <a:pt x="214" y="89"/>
                    <a:pt x="214" y="88"/>
                    <a:pt x="213" y="88"/>
                  </a:cubicBezTo>
                  <a:cubicBezTo>
                    <a:pt x="213" y="90"/>
                    <a:pt x="213" y="90"/>
                    <a:pt x="213" y="90"/>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8"/>
                    <a:pt x="213" y="88"/>
                  </a:cubicBezTo>
                  <a:cubicBezTo>
                    <a:pt x="208" y="77"/>
                    <a:pt x="208" y="77"/>
                    <a:pt x="208" y="77"/>
                  </a:cubicBezTo>
                  <a:cubicBezTo>
                    <a:pt x="206" y="74"/>
                    <a:pt x="203" y="70"/>
                    <a:pt x="200" y="68"/>
                  </a:cubicBezTo>
                  <a:cubicBezTo>
                    <a:pt x="178" y="54"/>
                    <a:pt x="178" y="54"/>
                    <a:pt x="178" y="54"/>
                  </a:cubicBezTo>
                  <a:cubicBezTo>
                    <a:pt x="177" y="53"/>
                    <a:pt x="177" y="51"/>
                    <a:pt x="177" y="49"/>
                  </a:cubicBezTo>
                  <a:cubicBezTo>
                    <a:pt x="177" y="49"/>
                    <a:pt x="177" y="48"/>
                    <a:pt x="177" y="47"/>
                  </a:cubicBezTo>
                  <a:cubicBezTo>
                    <a:pt x="181" y="36"/>
                    <a:pt x="181" y="36"/>
                    <a:pt x="181" y="36"/>
                  </a:cubicBezTo>
                  <a:cubicBezTo>
                    <a:pt x="181" y="35"/>
                    <a:pt x="181" y="34"/>
                    <a:pt x="181" y="32"/>
                  </a:cubicBezTo>
                  <a:cubicBezTo>
                    <a:pt x="181" y="29"/>
                    <a:pt x="180" y="26"/>
                    <a:pt x="177" y="24"/>
                  </a:cubicBezTo>
                  <a:cubicBezTo>
                    <a:pt x="151" y="10"/>
                    <a:pt x="151" y="10"/>
                    <a:pt x="151" y="10"/>
                  </a:cubicBezTo>
                  <a:cubicBezTo>
                    <a:pt x="149" y="9"/>
                    <a:pt x="148" y="9"/>
                    <a:pt x="147" y="9"/>
                  </a:cubicBezTo>
                  <a:cubicBezTo>
                    <a:pt x="144" y="9"/>
                    <a:pt x="141" y="10"/>
                    <a:pt x="139" y="12"/>
                  </a:cubicBezTo>
                  <a:cubicBezTo>
                    <a:pt x="139" y="13"/>
                    <a:pt x="138" y="14"/>
                    <a:pt x="137" y="14"/>
                  </a:cubicBezTo>
                  <a:cubicBezTo>
                    <a:pt x="136" y="14"/>
                    <a:pt x="135" y="13"/>
                    <a:pt x="135" y="13"/>
                  </a:cubicBezTo>
                  <a:cubicBezTo>
                    <a:pt x="127" y="5"/>
                    <a:pt x="127" y="5"/>
                    <a:pt x="127" y="5"/>
                  </a:cubicBezTo>
                  <a:cubicBezTo>
                    <a:pt x="126" y="4"/>
                    <a:pt x="124" y="3"/>
                    <a:pt x="122" y="2"/>
                  </a:cubicBezTo>
                  <a:cubicBezTo>
                    <a:pt x="120" y="1"/>
                    <a:pt x="118" y="1"/>
                    <a:pt x="116" y="1"/>
                  </a:cubicBezTo>
                  <a:cubicBezTo>
                    <a:pt x="108" y="1"/>
                    <a:pt x="108" y="1"/>
                    <a:pt x="108" y="1"/>
                  </a:cubicBezTo>
                  <a:cubicBezTo>
                    <a:pt x="107" y="1"/>
                    <a:pt x="105" y="1"/>
                    <a:pt x="103" y="2"/>
                  </a:cubicBezTo>
                  <a:cubicBezTo>
                    <a:pt x="101" y="2"/>
                    <a:pt x="99" y="3"/>
                    <a:pt x="97" y="4"/>
                  </a:cubicBezTo>
                  <a:cubicBezTo>
                    <a:pt x="95" y="6"/>
                    <a:pt x="95" y="6"/>
                    <a:pt x="95" y="6"/>
                  </a:cubicBezTo>
                  <a:cubicBezTo>
                    <a:pt x="94" y="7"/>
                    <a:pt x="93" y="7"/>
                    <a:pt x="91" y="7"/>
                  </a:cubicBezTo>
                  <a:cubicBezTo>
                    <a:pt x="90" y="7"/>
                    <a:pt x="89" y="7"/>
                    <a:pt x="88" y="6"/>
                  </a:cubicBezTo>
                  <a:cubicBezTo>
                    <a:pt x="83" y="3"/>
                    <a:pt x="83" y="3"/>
                    <a:pt x="83" y="3"/>
                  </a:cubicBezTo>
                  <a:cubicBezTo>
                    <a:pt x="81" y="2"/>
                    <a:pt x="79" y="1"/>
                    <a:pt x="78" y="1"/>
                  </a:cubicBezTo>
                  <a:cubicBezTo>
                    <a:pt x="76" y="0"/>
                    <a:pt x="74" y="0"/>
                    <a:pt x="72" y="0"/>
                  </a:cubicBezTo>
                  <a:cubicBezTo>
                    <a:pt x="47" y="0"/>
                    <a:pt x="47" y="0"/>
                    <a:pt x="47" y="0"/>
                  </a:cubicBezTo>
                  <a:cubicBezTo>
                    <a:pt x="45" y="0"/>
                    <a:pt x="43" y="0"/>
                    <a:pt x="41" y="1"/>
                  </a:cubicBezTo>
                  <a:cubicBezTo>
                    <a:pt x="39" y="2"/>
                    <a:pt x="38" y="3"/>
                    <a:pt x="36" y="5"/>
                  </a:cubicBezTo>
                  <a:lnTo>
                    <a:pt x="3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81"/>
            <p:cNvSpPr>
              <a:spLocks/>
            </p:cNvSpPr>
            <p:nvPr/>
          </p:nvSpPr>
          <p:spPr bwMode="auto">
            <a:xfrm>
              <a:off x="-5010151" y="2547937"/>
              <a:ext cx="230188" cy="187323"/>
            </a:xfrm>
            <a:custGeom>
              <a:avLst/>
              <a:gdLst>
                <a:gd name="T0" fmla="*/ 113920419 w 61"/>
                <a:gd name="T1" fmla="*/ 56144450 h 50"/>
                <a:gd name="T2" fmla="*/ 512636223 w 61"/>
                <a:gd name="T3" fmla="*/ 210539813 h 50"/>
                <a:gd name="T4" fmla="*/ 683514964 w 61"/>
                <a:gd name="T5" fmla="*/ 393007400 h 50"/>
                <a:gd name="T6" fmla="*/ 754710981 w 61"/>
                <a:gd name="T7" fmla="*/ 421079625 h 50"/>
                <a:gd name="T8" fmla="*/ 768952448 w 61"/>
                <a:gd name="T9" fmla="*/ 435113864 h 50"/>
                <a:gd name="T10" fmla="*/ 811673077 w 61"/>
                <a:gd name="T11" fmla="*/ 463186089 h 50"/>
                <a:gd name="T12" fmla="*/ 811673077 w 61"/>
                <a:gd name="T13" fmla="*/ 463186089 h 50"/>
                <a:gd name="T14" fmla="*/ 811673077 w 61"/>
                <a:gd name="T15" fmla="*/ 463186089 h 50"/>
                <a:gd name="T16" fmla="*/ 811673077 w 61"/>
                <a:gd name="T17" fmla="*/ 463186089 h 50"/>
                <a:gd name="T18" fmla="*/ 797431609 w 61"/>
                <a:gd name="T19" fmla="*/ 463186089 h 50"/>
                <a:gd name="T20" fmla="*/ 783193915 w 61"/>
                <a:gd name="T21" fmla="*/ 463186089 h 50"/>
                <a:gd name="T22" fmla="*/ 754710981 w 61"/>
                <a:gd name="T23" fmla="*/ 533364778 h 50"/>
                <a:gd name="T24" fmla="*/ 783193915 w 61"/>
                <a:gd name="T25" fmla="*/ 589509227 h 50"/>
                <a:gd name="T26" fmla="*/ 797431609 w 61"/>
                <a:gd name="T27" fmla="*/ 645653677 h 50"/>
                <a:gd name="T28" fmla="*/ 797431609 w 61"/>
                <a:gd name="T29" fmla="*/ 645653677 h 50"/>
                <a:gd name="T30" fmla="*/ 797431609 w 61"/>
                <a:gd name="T31" fmla="*/ 645653677 h 50"/>
                <a:gd name="T32" fmla="*/ 797431609 w 61"/>
                <a:gd name="T33" fmla="*/ 645653677 h 50"/>
                <a:gd name="T34" fmla="*/ 811673077 w 61"/>
                <a:gd name="T35" fmla="*/ 631619438 h 50"/>
                <a:gd name="T36" fmla="*/ 811673077 w 61"/>
                <a:gd name="T37" fmla="*/ 631619438 h 50"/>
                <a:gd name="T38" fmla="*/ 811673077 w 61"/>
                <a:gd name="T39" fmla="*/ 631619438 h 50"/>
                <a:gd name="T40" fmla="*/ 754710981 w 61"/>
                <a:gd name="T41" fmla="*/ 631619438 h 50"/>
                <a:gd name="T42" fmla="*/ 469915594 w 61"/>
                <a:gd name="T43" fmla="*/ 505296300 h 50"/>
                <a:gd name="T44" fmla="*/ 484157062 w 61"/>
                <a:gd name="T45" fmla="*/ 477224075 h 50"/>
                <a:gd name="T46" fmla="*/ 526873917 w 61"/>
                <a:gd name="T47" fmla="*/ 421079625 h 50"/>
                <a:gd name="T48" fmla="*/ 469915594 w 61"/>
                <a:gd name="T49" fmla="*/ 266684262 h 50"/>
                <a:gd name="T50" fmla="*/ 270557692 w 61"/>
                <a:gd name="T51" fmla="*/ 168433349 h 50"/>
                <a:gd name="T52" fmla="*/ 170878741 w 61"/>
                <a:gd name="T53" fmla="*/ 168433349 h 50"/>
                <a:gd name="T54" fmla="*/ 56958322 w 61"/>
                <a:gd name="T55" fmla="*/ 98250914 h 50"/>
                <a:gd name="T56" fmla="*/ 42720629 w 61"/>
                <a:gd name="T57" fmla="*/ 56144450 h 50"/>
                <a:gd name="T58" fmla="*/ 14241467 w 61"/>
                <a:gd name="T59" fmla="*/ 126323138 h 50"/>
                <a:gd name="T60" fmla="*/ 128158112 w 61"/>
                <a:gd name="T61" fmla="*/ 210539813 h 50"/>
                <a:gd name="T62" fmla="*/ 270557692 w 61"/>
                <a:gd name="T63" fmla="*/ 224574052 h 50"/>
                <a:gd name="T64" fmla="*/ 412957272 w 61"/>
                <a:gd name="T65" fmla="*/ 308790726 h 50"/>
                <a:gd name="T66" fmla="*/ 469915594 w 61"/>
                <a:gd name="T67" fmla="*/ 421079625 h 50"/>
                <a:gd name="T68" fmla="*/ 469915594 w 61"/>
                <a:gd name="T69" fmla="*/ 435113864 h 50"/>
                <a:gd name="T70" fmla="*/ 469915594 w 61"/>
                <a:gd name="T71" fmla="*/ 435113864 h 50"/>
                <a:gd name="T72" fmla="*/ 484157062 w 61"/>
                <a:gd name="T73" fmla="*/ 421079625 h 50"/>
                <a:gd name="T74" fmla="*/ 484157062 w 61"/>
                <a:gd name="T75" fmla="*/ 421079625 h 50"/>
                <a:gd name="T76" fmla="*/ 441436433 w 61"/>
                <a:gd name="T77" fmla="*/ 561437003 h 50"/>
                <a:gd name="T78" fmla="*/ 797431609 w 61"/>
                <a:gd name="T79" fmla="*/ 701798127 h 50"/>
                <a:gd name="T80" fmla="*/ 854389932 w 61"/>
                <a:gd name="T81" fmla="*/ 673725902 h 50"/>
                <a:gd name="T82" fmla="*/ 854389932 w 61"/>
                <a:gd name="T83" fmla="*/ 589509227 h 50"/>
                <a:gd name="T84" fmla="*/ 797431609 w 61"/>
                <a:gd name="T85" fmla="*/ 519330539 h 50"/>
                <a:gd name="T86" fmla="*/ 797431609 w 61"/>
                <a:gd name="T87" fmla="*/ 505296300 h 50"/>
                <a:gd name="T88" fmla="*/ 797431609 w 61"/>
                <a:gd name="T89" fmla="*/ 505296300 h 50"/>
                <a:gd name="T90" fmla="*/ 797431609 w 61"/>
                <a:gd name="T91" fmla="*/ 519330539 h 50"/>
                <a:gd name="T92" fmla="*/ 797431609 w 61"/>
                <a:gd name="T93" fmla="*/ 519330539 h 50"/>
                <a:gd name="T94" fmla="*/ 797431609 w 61"/>
                <a:gd name="T95" fmla="*/ 519330539 h 50"/>
                <a:gd name="T96" fmla="*/ 783193915 w 61"/>
                <a:gd name="T97" fmla="*/ 519330539 h 50"/>
                <a:gd name="T98" fmla="*/ 783193915 w 61"/>
                <a:gd name="T99" fmla="*/ 519330539 h 50"/>
                <a:gd name="T100" fmla="*/ 783193915 w 61"/>
                <a:gd name="T101" fmla="*/ 519330539 h 50"/>
                <a:gd name="T102" fmla="*/ 868631399 w 61"/>
                <a:gd name="T103" fmla="*/ 477224075 h 50"/>
                <a:gd name="T104" fmla="*/ 797431609 w 61"/>
                <a:gd name="T105" fmla="*/ 378969415 h 50"/>
                <a:gd name="T106" fmla="*/ 783193915 w 61"/>
                <a:gd name="T107" fmla="*/ 364935176 h 50"/>
                <a:gd name="T108" fmla="*/ 726231819 w 61"/>
                <a:gd name="T109" fmla="*/ 336862951 h 50"/>
                <a:gd name="T110" fmla="*/ 555353078 w 61"/>
                <a:gd name="T111" fmla="*/ 154395363 h 50"/>
                <a:gd name="T112" fmla="*/ 113920419 w 61"/>
                <a:gd name="T113" fmla="*/ 0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1" h="50">
                  <a:moveTo>
                    <a:pt x="3" y="4"/>
                  </a:moveTo>
                  <a:cubicBezTo>
                    <a:pt x="4" y="6"/>
                    <a:pt x="4" y="6"/>
                    <a:pt x="4" y="6"/>
                  </a:cubicBezTo>
                  <a:cubicBezTo>
                    <a:pt x="5" y="5"/>
                    <a:pt x="6" y="4"/>
                    <a:pt x="8" y="4"/>
                  </a:cubicBezTo>
                  <a:cubicBezTo>
                    <a:pt x="9" y="4"/>
                    <a:pt x="9" y="4"/>
                    <a:pt x="9" y="4"/>
                  </a:cubicBezTo>
                  <a:cubicBezTo>
                    <a:pt x="33" y="12"/>
                    <a:pt x="33" y="12"/>
                    <a:pt x="33" y="12"/>
                  </a:cubicBezTo>
                  <a:cubicBezTo>
                    <a:pt x="34" y="13"/>
                    <a:pt x="35" y="14"/>
                    <a:pt x="36" y="15"/>
                  </a:cubicBezTo>
                  <a:cubicBezTo>
                    <a:pt x="38" y="16"/>
                    <a:pt x="39" y="17"/>
                    <a:pt x="40" y="18"/>
                  </a:cubicBezTo>
                  <a:cubicBezTo>
                    <a:pt x="44" y="23"/>
                    <a:pt x="44" y="23"/>
                    <a:pt x="44" y="23"/>
                  </a:cubicBezTo>
                  <a:cubicBezTo>
                    <a:pt x="45" y="25"/>
                    <a:pt x="46" y="26"/>
                    <a:pt x="48" y="28"/>
                  </a:cubicBezTo>
                  <a:cubicBezTo>
                    <a:pt x="50" y="29"/>
                    <a:pt x="52" y="30"/>
                    <a:pt x="53" y="30"/>
                  </a:cubicBezTo>
                  <a:cubicBezTo>
                    <a:pt x="54" y="28"/>
                    <a:pt x="54" y="28"/>
                    <a:pt x="54" y="28"/>
                  </a:cubicBezTo>
                  <a:cubicBezTo>
                    <a:pt x="53" y="30"/>
                    <a:pt x="53" y="30"/>
                    <a:pt x="53" y="30"/>
                  </a:cubicBezTo>
                  <a:cubicBezTo>
                    <a:pt x="54" y="31"/>
                    <a:pt x="54" y="31"/>
                    <a:pt x="54" y="31"/>
                  </a:cubicBezTo>
                  <a:cubicBezTo>
                    <a:pt x="54" y="31"/>
                    <a:pt x="54" y="31"/>
                    <a:pt x="54" y="31"/>
                  </a:cubicBezTo>
                  <a:cubicBezTo>
                    <a:pt x="54" y="31"/>
                    <a:pt x="54" y="31"/>
                    <a:pt x="54" y="31"/>
                  </a:cubicBezTo>
                  <a:cubicBezTo>
                    <a:pt x="55" y="31"/>
                    <a:pt x="56" y="32"/>
                    <a:pt x="56" y="32"/>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6" y="33"/>
                  </a:cubicBezTo>
                  <a:cubicBezTo>
                    <a:pt x="56" y="33"/>
                    <a:pt x="56" y="33"/>
                    <a:pt x="56" y="33"/>
                  </a:cubicBezTo>
                  <a:cubicBezTo>
                    <a:pt x="56" y="33"/>
                    <a:pt x="56" y="33"/>
                    <a:pt x="56" y="33"/>
                  </a:cubicBezTo>
                  <a:cubicBezTo>
                    <a:pt x="55" y="33"/>
                    <a:pt x="55" y="33"/>
                    <a:pt x="55" y="33"/>
                  </a:cubicBezTo>
                  <a:cubicBezTo>
                    <a:pt x="54" y="33"/>
                    <a:pt x="53" y="33"/>
                    <a:pt x="53" y="34"/>
                  </a:cubicBezTo>
                  <a:cubicBezTo>
                    <a:pt x="52" y="35"/>
                    <a:pt x="52" y="35"/>
                    <a:pt x="52" y="36"/>
                  </a:cubicBezTo>
                  <a:cubicBezTo>
                    <a:pt x="52" y="37"/>
                    <a:pt x="52" y="38"/>
                    <a:pt x="53" y="38"/>
                  </a:cubicBezTo>
                  <a:cubicBezTo>
                    <a:pt x="53" y="39"/>
                    <a:pt x="53" y="40"/>
                    <a:pt x="54" y="41"/>
                  </a:cubicBezTo>
                  <a:cubicBezTo>
                    <a:pt x="55" y="41"/>
                    <a:pt x="55" y="41"/>
                    <a:pt x="55" y="41"/>
                  </a:cubicBezTo>
                  <a:cubicBezTo>
                    <a:pt x="55" y="42"/>
                    <a:pt x="55" y="42"/>
                    <a:pt x="55" y="42"/>
                  </a:cubicBezTo>
                  <a:cubicBezTo>
                    <a:pt x="55" y="42"/>
                    <a:pt x="55" y="42"/>
                    <a:pt x="55" y="42"/>
                  </a:cubicBezTo>
                  <a:cubicBezTo>
                    <a:pt x="55" y="42"/>
                    <a:pt x="56" y="43"/>
                    <a:pt x="56" y="44"/>
                  </a:cubicBezTo>
                  <a:cubicBezTo>
                    <a:pt x="56" y="45"/>
                    <a:pt x="56" y="45"/>
                    <a:pt x="56" y="46"/>
                  </a:cubicBezTo>
                  <a:cubicBezTo>
                    <a:pt x="56" y="46"/>
                    <a:pt x="56" y="46"/>
                    <a:pt x="56" y="46"/>
                  </a:cubicBezTo>
                  <a:cubicBezTo>
                    <a:pt x="57" y="46"/>
                    <a:pt x="57" y="46"/>
                    <a:pt x="57" y="46"/>
                  </a:cubicBezTo>
                  <a:cubicBezTo>
                    <a:pt x="56" y="46"/>
                    <a:pt x="56" y="46"/>
                    <a:pt x="56" y="46"/>
                  </a:cubicBezTo>
                  <a:cubicBezTo>
                    <a:pt x="56" y="46"/>
                    <a:pt x="56" y="46"/>
                    <a:pt x="56" y="46"/>
                  </a:cubicBezTo>
                  <a:cubicBezTo>
                    <a:pt x="57" y="46"/>
                    <a:pt x="57" y="46"/>
                    <a:pt x="57" y="46"/>
                  </a:cubicBezTo>
                  <a:cubicBezTo>
                    <a:pt x="56" y="46"/>
                    <a:pt x="56" y="46"/>
                    <a:pt x="56" y="46"/>
                  </a:cubicBezTo>
                  <a:cubicBezTo>
                    <a:pt x="57" y="46"/>
                    <a:pt x="57" y="46"/>
                    <a:pt x="57" y="46"/>
                  </a:cubicBezTo>
                  <a:cubicBezTo>
                    <a:pt x="57" y="45"/>
                    <a:pt x="57" y="45"/>
                    <a:pt x="57" y="45"/>
                  </a:cubicBezTo>
                  <a:cubicBezTo>
                    <a:pt x="56" y="46"/>
                    <a:pt x="56" y="46"/>
                    <a:pt x="56" y="46"/>
                  </a:cubicBezTo>
                  <a:cubicBezTo>
                    <a:pt x="57" y="46"/>
                    <a:pt x="57" y="46"/>
                    <a:pt x="57" y="46"/>
                  </a:cubicBezTo>
                  <a:cubicBezTo>
                    <a:pt x="57" y="45"/>
                    <a:pt x="57" y="45"/>
                    <a:pt x="57" y="45"/>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6" y="45"/>
                    <a:pt x="56" y="45"/>
                    <a:pt x="56" y="45"/>
                  </a:cubicBezTo>
                  <a:cubicBezTo>
                    <a:pt x="55" y="45"/>
                    <a:pt x="54" y="45"/>
                    <a:pt x="53" y="45"/>
                  </a:cubicBezTo>
                  <a:cubicBezTo>
                    <a:pt x="37" y="39"/>
                    <a:pt x="37" y="39"/>
                    <a:pt x="37" y="39"/>
                  </a:cubicBezTo>
                  <a:cubicBezTo>
                    <a:pt x="36" y="38"/>
                    <a:pt x="35" y="37"/>
                    <a:pt x="34" y="37"/>
                  </a:cubicBezTo>
                  <a:cubicBezTo>
                    <a:pt x="33" y="36"/>
                    <a:pt x="33" y="36"/>
                    <a:pt x="33" y="36"/>
                  </a:cubicBezTo>
                  <a:cubicBezTo>
                    <a:pt x="33" y="35"/>
                    <a:pt x="33" y="35"/>
                    <a:pt x="33" y="35"/>
                  </a:cubicBezTo>
                  <a:cubicBezTo>
                    <a:pt x="33" y="35"/>
                    <a:pt x="33" y="35"/>
                    <a:pt x="33" y="34"/>
                  </a:cubicBezTo>
                  <a:cubicBezTo>
                    <a:pt x="34" y="34"/>
                    <a:pt x="34" y="34"/>
                    <a:pt x="34" y="34"/>
                  </a:cubicBezTo>
                  <a:cubicBezTo>
                    <a:pt x="35" y="34"/>
                    <a:pt x="35" y="34"/>
                    <a:pt x="35" y="34"/>
                  </a:cubicBezTo>
                  <a:cubicBezTo>
                    <a:pt x="36" y="33"/>
                    <a:pt x="37" y="33"/>
                    <a:pt x="37" y="32"/>
                  </a:cubicBezTo>
                  <a:cubicBezTo>
                    <a:pt x="37" y="31"/>
                    <a:pt x="37" y="31"/>
                    <a:pt x="37" y="30"/>
                  </a:cubicBezTo>
                  <a:cubicBezTo>
                    <a:pt x="37" y="28"/>
                    <a:pt x="37" y="27"/>
                    <a:pt x="36" y="25"/>
                  </a:cubicBezTo>
                  <a:cubicBezTo>
                    <a:pt x="36" y="25"/>
                    <a:pt x="36" y="25"/>
                    <a:pt x="36" y="25"/>
                  </a:cubicBezTo>
                  <a:cubicBezTo>
                    <a:pt x="35" y="23"/>
                    <a:pt x="34" y="21"/>
                    <a:pt x="33" y="19"/>
                  </a:cubicBezTo>
                  <a:cubicBezTo>
                    <a:pt x="31" y="18"/>
                    <a:pt x="30" y="16"/>
                    <a:pt x="28" y="15"/>
                  </a:cubicBezTo>
                  <a:cubicBezTo>
                    <a:pt x="26" y="14"/>
                    <a:pt x="26" y="14"/>
                    <a:pt x="26" y="14"/>
                  </a:cubicBezTo>
                  <a:cubicBezTo>
                    <a:pt x="24" y="13"/>
                    <a:pt x="21" y="12"/>
                    <a:pt x="19" y="12"/>
                  </a:cubicBezTo>
                  <a:cubicBezTo>
                    <a:pt x="18" y="12"/>
                    <a:pt x="17" y="12"/>
                    <a:pt x="16" y="13"/>
                  </a:cubicBezTo>
                  <a:cubicBezTo>
                    <a:pt x="15" y="13"/>
                    <a:pt x="15" y="13"/>
                    <a:pt x="14" y="13"/>
                  </a:cubicBezTo>
                  <a:cubicBezTo>
                    <a:pt x="13" y="13"/>
                    <a:pt x="12" y="12"/>
                    <a:pt x="12" y="12"/>
                  </a:cubicBezTo>
                  <a:cubicBezTo>
                    <a:pt x="12" y="11"/>
                    <a:pt x="11" y="10"/>
                    <a:pt x="9" y="9"/>
                  </a:cubicBezTo>
                  <a:cubicBezTo>
                    <a:pt x="8" y="8"/>
                    <a:pt x="6" y="8"/>
                    <a:pt x="5" y="7"/>
                  </a:cubicBezTo>
                  <a:cubicBezTo>
                    <a:pt x="4" y="7"/>
                    <a:pt x="4" y="7"/>
                    <a:pt x="4" y="7"/>
                  </a:cubicBezTo>
                  <a:cubicBezTo>
                    <a:pt x="4" y="6"/>
                    <a:pt x="4" y="6"/>
                    <a:pt x="4" y="6"/>
                  </a:cubicBezTo>
                  <a:cubicBezTo>
                    <a:pt x="4" y="6"/>
                    <a:pt x="4" y="6"/>
                    <a:pt x="4" y="6"/>
                  </a:cubicBezTo>
                  <a:cubicBezTo>
                    <a:pt x="3" y="4"/>
                    <a:pt x="3" y="4"/>
                    <a:pt x="3" y="4"/>
                  </a:cubicBezTo>
                  <a:cubicBezTo>
                    <a:pt x="1" y="3"/>
                    <a:pt x="1" y="3"/>
                    <a:pt x="1" y="3"/>
                  </a:cubicBezTo>
                  <a:cubicBezTo>
                    <a:pt x="0" y="4"/>
                    <a:pt x="0" y="5"/>
                    <a:pt x="0" y="6"/>
                  </a:cubicBezTo>
                  <a:cubicBezTo>
                    <a:pt x="0" y="7"/>
                    <a:pt x="0" y="9"/>
                    <a:pt x="1" y="9"/>
                  </a:cubicBezTo>
                  <a:cubicBezTo>
                    <a:pt x="2" y="10"/>
                    <a:pt x="3" y="11"/>
                    <a:pt x="4" y="11"/>
                  </a:cubicBezTo>
                  <a:cubicBezTo>
                    <a:pt x="5" y="12"/>
                    <a:pt x="6" y="12"/>
                    <a:pt x="7" y="13"/>
                  </a:cubicBezTo>
                  <a:cubicBezTo>
                    <a:pt x="8" y="14"/>
                    <a:pt x="9" y="14"/>
                    <a:pt x="9" y="15"/>
                  </a:cubicBezTo>
                  <a:cubicBezTo>
                    <a:pt x="10" y="16"/>
                    <a:pt x="12" y="17"/>
                    <a:pt x="14" y="17"/>
                  </a:cubicBezTo>
                  <a:cubicBezTo>
                    <a:pt x="15" y="17"/>
                    <a:pt x="16" y="17"/>
                    <a:pt x="17" y="17"/>
                  </a:cubicBezTo>
                  <a:cubicBezTo>
                    <a:pt x="17" y="17"/>
                    <a:pt x="18" y="16"/>
                    <a:pt x="19" y="16"/>
                  </a:cubicBezTo>
                  <a:cubicBezTo>
                    <a:pt x="20" y="16"/>
                    <a:pt x="22" y="17"/>
                    <a:pt x="24" y="18"/>
                  </a:cubicBezTo>
                  <a:cubicBezTo>
                    <a:pt x="26" y="19"/>
                    <a:pt x="26" y="19"/>
                    <a:pt x="26" y="19"/>
                  </a:cubicBezTo>
                  <a:cubicBezTo>
                    <a:pt x="27" y="19"/>
                    <a:pt x="28" y="21"/>
                    <a:pt x="29" y="22"/>
                  </a:cubicBezTo>
                  <a:cubicBezTo>
                    <a:pt x="31" y="23"/>
                    <a:pt x="32" y="25"/>
                    <a:pt x="32" y="26"/>
                  </a:cubicBezTo>
                  <a:cubicBezTo>
                    <a:pt x="32" y="27"/>
                    <a:pt x="32" y="27"/>
                    <a:pt x="32" y="27"/>
                  </a:cubicBezTo>
                  <a:cubicBezTo>
                    <a:pt x="33" y="28"/>
                    <a:pt x="33" y="29"/>
                    <a:pt x="33" y="30"/>
                  </a:cubicBezTo>
                  <a:cubicBezTo>
                    <a:pt x="33" y="30"/>
                    <a:pt x="33" y="30"/>
                    <a:pt x="33" y="30"/>
                  </a:cubicBezTo>
                  <a:cubicBezTo>
                    <a:pt x="33" y="30"/>
                    <a:pt x="33" y="30"/>
                    <a:pt x="33" y="30"/>
                  </a:cubicBezTo>
                  <a:cubicBezTo>
                    <a:pt x="33" y="31"/>
                    <a:pt x="33" y="31"/>
                    <a:pt x="33" y="31"/>
                  </a:cubicBezTo>
                  <a:cubicBezTo>
                    <a:pt x="33" y="30"/>
                    <a:pt x="33" y="30"/>
                    <a:pt x="33" y="30"/>
                  </a:cubicBezTo>
                  <a:cubicBezTo>
                    <a:pt x="33" y="30"/>
                    <a:pt x="33" y="30"/>
                    <a:pt x="33" y="30"/>
                  </a:cubicBezTo>
                  <a:cubicBezTo>
                    <a:pt x="33" y="31"/>
                    <a:pt x="33" y="31"/>
                    <a:pt x="33" y="31"/>
                  </a:cubicBezTo>
                  <a:cubicBezTo>
                    <a:pt x="33" y="30"/>
                    <a:pt x="33" y="30"/>
                    <a:pt x="33" y="30"/>
                  </a:cubicBezTo>
                  <a:cubicBezTo>
                    <a:pt x="34" y="31"/>
                    <a:pt x="34" y="31"/>
                    <a:pt x="34" y="31"/>
                  </a:cubicBezTo>
                  <a:cubicBezTo>
                    <a:pt x="34" y="30"/>
                    <a:pt x="34" y="30"/>
                    <a:pt x="34" y="30"/>
                  </a:cubicBezTo>
                  <a:cubicBezTo>
                    <a:pt x="33" y="30"/>
                    <a:pt x="33" y="30"/>
                    <a:pt x="33" y="30"/>
                  </a:cubicBezTo>
                  <a:cubicBezTo>
                    <a:pt x="34" y="31"/>
                    <a:pt x="34" y="31"/>
                    <a:pt x="34" y="31"/>
                  </a:cubicBezTo>
                  <a:cubicBezTo>
                    <a:pt x="34" y="30"/>
                    <a:pt x="34" y="30"/>
                    <a:pt x="34" y="30"/>
                  </a:cubicBezTo>
                  <a:cubicBezTo>
                    <a:pt x="32" y="30"/>
                    <a:pt x="31" y="31"/>
                    <a:pt x="30" y="32"/>
                  </a:cubicBezTo>
                  <a:cubicBezTo>
                    <a:pt x="29" y="33"/>
                    <a:pt x="29" y="34"/>
                    <a:pt x="29" y="35"/>
                  </a:cubicBezTo>
                  <a:cubicBezTo>
                    <a:pt x="29" y="37"/>
                    <a:pt x="30" y="39"/>
                    <a:pt x="31" y="40"/>
                  </a:cubicBezTo>
                  <a:cubicBezTo>
                    <a:pt x="32" y="41"/>
                    <a:pt x="33" y="42"/>
                    <a:pt x="35" y="43"/>
                  </a:cubicBezTo>
                  <a:cubicBezTo>
                    <a:pt x="51" y="49"/>
                    <a:pt x="51" y="49"/>
                    <a:pt x="51" y="49"/>
                  </a:cubicBezTo>
                  <a:cubicBezTo>
                    <a:pt x="53" y="49"/>
                    <a:pt x="54" y="50"/>
                    <a:pt x="56" y="50"/>
                  </a:cubicBezTo>
                  <a:cubicBezTo>
                    <a:pt x="57" y="50"/>
                    <a:pt x="57" y="50"/>
                    <a:pt x="58" y="49"/>
                  </a:cubicBezTo>
                  <a:cubicBezTo>
                    <a:pt x="59" y="49"/>
                    <a:pt x="59" y="49"/>
                    <a:pt x="60" y="48"/>
                  </a:cubicBezTo>
                  <a:cubicBezTo>
                    <a:pt x="60" y="48"/>
                    <a:pt x="60" y="48"/>
                    <a:pt x="60" y="48"/>
                  </a:cubicBezTo>
                  <a:cubicBezTo>
                    <a:pt x="60" y="48"/>
                    <a:pt x="60" y="48"/>
                    <a:pt x="60" y="48"/>
                  </a:cubicBezTo>
                  <a:cubicBezTo>
                    <a:pt x="61" y="47"/>
                    <a:pt x="61" y="47"/>
                    <a:pt x="61" y="46"/>
                  </a:cubicBezTo>
                  <a:cubicBezTo>
                    <a:pt x="61" y="45"/>
                    <a:pt x="60" y="44"/>
                    <a:pt x="60" y="42"/>
                  </a:cubicBezTo>
                  <a:cubicBezTo>
                    <a:pt x="60" y="41"/>
                    <a:pt x="59" y="40"/>
                    <a:pt x="58" y="39"/>
                  </a:cubicBezTo>
                  <a:cubicBezTo>
                    <a:pt x="57" y="38"/>
                    <a:pt x="57" y="38"/>
                    <a:pt x="57" y="38"/>
                  </a:cubicBezTo>
                  <a:cubicBezTo>
                    <a:pt x="57" y="37"/>
                    <a:pt x="57" y="37"/>
                    <a:pt x="56" y="37"/>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5" y="36"/>
                    <a:pt x="55" y="36"/>
                    <a:pt x="55" y="36"/>
                  </a:cubicBezTo>
                  <a:cubicBezTo>
                    <a:pt x="56" y="37"/>
                    <a:pt x="56" y="37"/>
                    <a:pt x="56" y="37"/>
                  </a:cubicBezTo>
                  <a:cubicBezTo>
                    <a:pt x="56" y="36"/>
                    <a:pt x="56" y="36"/>
                    <a:pt x="56" y="36"/>
                  </a:cubicBezTo>
                  <a:cubicBezTo>
                    <a:pt x="55" y="36"/>
                    <a:pt x="55" y="36"/>
                    <a:pt x="55" y="36"/>
                  </a:cubicBezTo>
                  <a:cubicBezTo>
                    <a:pt x="56" y="37"/>
                    <a:pt x="56" y="37"/>
                    <a:pt x="56" y="37"/>
                  </a:cubicBezTo>
                  <a:cubicBezTo>
                    <a:pt x="55" y="36"/>
                    <a:pt x="55" y="36"/>
                    <a:pt x="55" y="36"/>
                  </a:cubicBezTo>
                  <a:cubicBezTo>
                    <a:pt x="55" y="37"/>
                    <a:pt x="55" y="37"/>
                    <a:pt x="55" y="37"/>
                  </a:cubicBezTo>
                  <a:cubicBezTo>
                    <a:pt x="55" y="37"/>
                    <a:pt x="55" y="37"/>
                    <a:pt x="56" y="37"/>
                  </a:cubicBezTo>
                  <a:cubicBezTo>
                    <a:pt x="55" y="36"/>
                    <a:pt x="55" y="36"/>
                    <a:pt x="55" y="36"/>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6" y="38"/>
                    <a:pt x="56" y="38"/>
                  </a:cubicBezTo>
                  <a:cubicBezTo>
                    <a:pt x="59" y="38"/>
                    <a:pt x="61" y="36"/>
                    <a:pt x="61" y="34"/>
                  </a:cubicBezTo>
                  <a:cubicBezTo>
                    <a:pt x="61" y="33"/>
                    <a:pt x="61" y="33"/>
                    <a:pt x="61" y="33"/>
                  </a:cubicBezTo>
                  <a:cubicBezTo>
                    <a:pt x="61" y="31"/>
                    <a:pt x="60" y="30"/>
                    <a:pt x="59" y="29"/>
                  </a:cubicBezTo>
                  <a:cubicBezTo>
                    <a:pt x="58" y="28"/>
                    <a:pt x="57" y="27"/>
                    <a:pt x="56" y="27"/>
                  </a:cubicBezTo>
                  <a:cubicBezTo>
                    <a:pt x="55" y="29"/>
                    <a:pt x="55" y="29"/>
                    <a:pt x="55" y="29"/>
                  </a:cubicBezTo>
                  <a:cubicBezTo>
                    <a:pt x="56" y="27"/>
                    <a:pt x="56" y="27"/>
                    <a:pt x="56" y="27"/>
                  </a:cubicBezTo>
                  <a:cubicBezTo>
                    <a:pt x="55" y="26"/>
                    <a:pt x="55" y="26"/>
                    <a:pt x="55" y="26"/>
                  </a:cubicBezTo>
                  <a:cubicBezTo>
                    <a:pt x="55" y="26"/>
                    <a:pt x="55" y="26"/>
                    <a:pt x="55" y="26"/>
                  </a:cubicBezTo>
                  <a:cubicBezTo>
                    <a:pt x="55" y="26"/>
                    <a:pt x="55" y="26"/>
                    <a:pt x="55" y="26"/>
                  </a:cubicBezTo>
                  <a:cubicBezTo>
                    <a:pt x="54" y="26"/>
                    <a:pt x="52" y="25"/>
                    <a:pt x="51" y="24"/>
                  </a:cubicBezTo>
                  <a:cubicBezTo>
                    <a:pt x="49" y="23"/>
                    <a:pt x="48" y="22"/>
                    <a:pt x="47" y="21"/>
                  </a:cubicBezTo>
                  <a:cubicBezTo>
                    <a:pt x="43" y="16"/>
                    <a:pt x="43" y="16"/>
                    <a:pt x="43" y="16"/>
                  </a:cubicBezTo>
                  <a:cubicBezTo>
                    <a:pt x="42" y="14"/>
                    <a:pt x="41" y="12"/>
                    <a:pt x="39" y="11"/>
                  </a:cubicBezTo>
                  <a:cubicBezTo>
                    <a:pt x="37" y="10"/>
                    <a:pt x="36" y="9"/>
                    <a:pt x="34" y="8"/>
                  </a:cubicBezTo>
                  <a:cubicBezTo>
                    <a:pt x="11" y="0"/>
                    <a:pt x="11" y="0"/>
                    <a:pt x="11" y="0"/>
                  </a:cubicBezTo>
                  <a:cubicBezTo>
                    <a:pt x="10" y="0"/>
                    <a:pt x="9" y="0"/>
                    <a:pt x="8" y="0"/>
                  </a:cubicBezTo>
                  <a:cubicBezTo>
                    <a:pt x="5" y="0"/>
                    <a:pt x="2" y="1"/>
                    <a:pt x="1" y="3"/>
                  </a:cubicBez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282"/>
            <p:cNvSpPr>
              <a:spLocks/>
            </p:cNvSpPr>
            <p:nvPr/>
          </p:nvSpPr>
          <p:spPr bwMode="auto">
            <a:xfrm>
              <a:off x="-4938713" y="2427288"/>
              <a:ext cx="384176" cy="342900"/>
            </a:xfrm>
            <a:custGeom>
              <a:avLst/>
              <a:gdLst>
                <a:gd name="T0" fmla="*/ 70929436 w 102"/>
                <a:gd name="T1" fmla="*/ 127788656 h 91"/>
                <a:gd name="T2" fmla="*/ 70929436 w 102"/>
                <a:gd name="T3" fmla="*/ 127788656 h 91"/>
                <a:gd name="T4" fmla="*/ 70929436 w 102"/>
                <a:gd name="T5" fmla="*/ 127788656 h 91"/>
                <a:gd name="T6" fmla="*/ 85117583 w 102"/>
                <a:gd name="T7" fmla="*/ 113590335 h 91"/>
                <a:gd name="T8" fmla="*/ 269533362 w 102"/>
                <a:gd name="T9" fmla="*/ 156185298 h 91"/>
                <a:gd name="T10" fmla="*/ 354650944 w 102"/>
                <a:gd name="T11" fmla="*/ 70995373 h 91"/>
                <a:gd name="T12" fmla="*/ 354650944 w 102"/>
                <a:gd name="T13" fmla="*/ 70995373 h 91"/>
                <a:gd name="T14" fmla="*/ 510697963 w 102"/>
                <a:gd name="T15" fmla="*/ 99392014 h 91"/>
                <a:gd name="T16" fmla="*/ 751858797 w 102"/>
                <a:gd name="T17" fmla="*/ 198784029 h 91"/>
                <a:gd name="T18" fmla="*/ 851160760 w 102"/>
                <a:gd name="T19" fmla="*/ 184585708 h 91"/>
                <a:gd name="T20" fmla="*/ 1319298048 w 102"/>
                <a:gd name="T21" fmla="*/ 468559662 h 91"/>
                <a:gd name="T22" fmla="*/ 1390227484 w 102"/>
                <a:gd name="T23" fmla="*/ 837731077 h 91"/>
                <a:gd name="T24" fmla="*/ 1319298048 w 102"/>
                <a:gd name="T25" fmla="*/ 1022313016 h 91"/>
                <a:gd name="T26" fmla="*/ 1361854956 w 102"/>
                <a:gd name="T27" fmla="*/ 1235295366 h 91"/>
                <a:gd name="T28" fmla="*/ 1361854956 w 102"/>
                <a:gd name="T29" fmla="*/ 1235295366 h 91"/>
                <a:gd name="T30" fmla="*/ 1376043103 w 102"/>
                <a:gd name="T31" fmla="*/ 1235295366 h 91"/>
                <a:gd name="T32" fmla="*/ 1376043103 w 102"/>
                <a:gd name="T33" fmla="*/ 1235295366 h 91"/>
                <a:gd name="T34" fmla="*/ 1376043103 w 102"/>
                <a:gd name="T35" fmla="*/ 1235295366 h 91"/>
                <a:gd name="T36" fmla="*/ 922090196 w 102"/>
                <a:gd name="T37" fmla="*/ 851929398 h 91"/>
                <a:gd name="T38" fmla="*/ 808603852 w 102"/>
                <a:gd name="T39" fmla="*/ 596352086 h 91"/>
                <a:gd name="T40" fmla="*/ 425580380 w 102"/>
                <a:gd name="T41" fmla="*/ 326572685 h 91"/>
                <a:gd name="T42" fmla="*/ 170231399 w 102"/>
                <a:gd name="T43" fmla="*/ 326572685 h 91"/>
                <a:gd name="T44" fmla="*/ 156047018 w 102"/>
                <a:gd name="T45" fmla="*/ 312374364 h 91"/>
                <a:gd name="T46" fmla="*/ 141858871 w 102"/>
                <a:gd name="T47" fmla="*/ 312374364 h 91"/>
                <a:gd name="T48" fmla="*/ 156047018 w 102"/>
                <a:gd name="T49" fmla="*/ 312374364 h 91"/>
                <a:gd name="T50" fmla="*/ 156047018 w 102"/>
                <a:gd name="T51" fmla="*/ 298176043 h 91"/>
                <a:gd name="T52" fmla="*/ 70929436 w 102"/>
                <a:gd name="T53" fmla="*/ 212982349 h 91"/>
                <a:gd name="T54" fmla="*/ 56745055 w 102"/>
                <a:gd name="T55" fmla="*/ 227180670 h 91"/>
                <a:gd name="T56" fmla="*/ 70929436 w 102"/>
                <a:gd name="T57" fmla="*/ 227180670 h 91"/>
                <a:gd name="T58" fmla="*/ 70929436 w 102"/>
                <a:gd name="T59" fmla="*/ 127788656 h 91"/>
                <a:gd name="T60" fmla="*/ 28372528 w 102"/>
                <a:gd name="T61" fmla="*/ 184585708 h 91"/>
                <a:gd name="T62" fmla="*/ 85117583 w 102"/>
                <a:gd name="T63" fmla="*/ 283977722 h 91"/>
                <a:gd name="T64" fmla="*/ 113486344 w 102"/>
                <a:gd name="T65" fmla="*/ 369167647 h 91"/>
                <a:gd name="T66" fmla="*/ 340462797 w 102"/>
                <a:gd name="T67" fmla="*/ 383369736 h 91"/>
                <a:gd name="T68" fmla="*/ 609999926 w 102"/>
                <a:gd name="T69" fmla="*/ 525356713 h 91"/>
                <a:gd name="T70" fmla="*/ 836972613 w 102"/>
                <a:gd name="T71" fmla="*/ 766735704 h 91"/>
                <a:gd name="T72" fmla="*/ 1319298048 w 102"/>
                <a:gd name="T73" fmla="*/ 1277894097 h 91"/>
                <a:gd name="T74" fmla="*/ 1418600011 w 102"/>
                <a:gd name="T75" fmla="*/ 1192700403 h 91"/>
                <a:gd name="T76" fmla="*/ 1390227484 w 102"/>
                <a:gd name="T77" fmla="*/ 979718054 h 91"/>
                <a:gd name="T78" fmla="*/ 1446972539 w 102"/>
                <a:gd name="T79" fmla="*/ 823532756 h 91"/>
                <a:gd name="T80" fmla="*/ 993019631 w 102"/>
                <a:gd name="T81" fmla="*/ 227180670 h 91"/>
                <a:gd name="T82" fmla="*/ 822788233 w 102"/>
                <a:gd name="T83" fmla="*/ 113590335 h 91"/>
                <a:gd name="T84" fmla="*/ 709301889 w 102"/>
                <a:gd name="T85" fmla="*/ 141986977 h 91"/>
                <a:gd name="T86" fmla="*/ 709301889 w 102"/>
                <a:gd name="T87" fmla="*/ 156185298 h 91"/>
                <a:gd name="T88" fmla="*/ 652556834 w 102"/>
                <a:gd name="T89" fmla="*/ 127788656 h 91"/>
                <a:gd name="T90" fmla="*/ 340462797 w 102"/>
                <a:gd name="T91" fmla="*/ 14198321 h 91"/>
                <a:gd name="T92" fmla="*/ 269533362 w 102"/>
                <a:gd name="T93" fmla="*/ 99392014 h 91"/>
                <a:gd name="T94" fmla="*/ 269533362 w 102"/>
                <a:gd name="T95" fmla="*/ 99392014 h 91"/>
                <a:gd name="T96" fmla="*/ 269533362 w 102"/>
                <a:gd name="T97" fmla="*/ 99392014 h 91"/>
                <a:gd name="T98" fmla="*/ 56745055 w 102"/>
                <a:gd name="T99" fmla="*/ 56797052 h 91"/>
                <a:gd name="T100" fmla="*/ 28372528 w 102"/>
                <a:gd name="T101" fmla="*/ 170387387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 h="91">
                  <a:moveTo>
                    <a:pt x="3" y="10"/>
                  </a:move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8"/>
                    <a:pt x="5" y="8"/>
                    <a:pt x="5" y="8"/>
                  </a:cubicBezTo>
                  <a:cubicBezTo>
                    <a:pt x="5" y="8"/>
                    <a:pt x="5" y="8"/>
                    <a:pt x="6" y="8"/>
                  </a:cubicBezTo>
                  <a:cubicBezTo>
                    <a:pt x="6" y="8"/>
                    <a:pt x="6" y="8"/>
                    <a:pt x="6" y="8"/>
                  </a:cubicBezTo>
                  <a:cubicBezTo>
                    <a:pt x="6" y="8"/>
                    <a:pt x="6" y="8"/>
                    <a:pt x="6" y="8"/>
                  </a:cubicBezTo>
                  <a:cubicBezTo>
                    <a:pt x="6" y="7"/>
                    <a:pt x="7" y="7"/>
                    <a:pt x="8" y="7"/>
                  </a:cubicBezTo>
                  <a:cubicBezTo>
                    <a:pt x="9" y="7"/>
                    <a:pt x="11" y="8"/>
                    <a:pt x="12" y="8"/>
                  </a:cubicBezTo>
                  <a:cubicBezTo>
                    <a:pt x="13" y="9"/>
                    <a:pt x="13" y="9"/>
                    <a:pt x="13" y="9"/>
                  </a:cubicBezTo>
                  <a:cubicBezTo>
                    <a:pt x="15" y="10"/>
                    <a:pt x="17" y="11"/>
                    <a:pt x="19" y="11"/>
                  </a:cubicBezTo>
                  <a:cubicBezTo>
                    <a:pt x="20" y="11"/>
                    <a:pt x="21" y="11"/>
                    <a:pt x="22" y="10"/>
                  </a:cubicBezTo>
                  <a:cubicBezTo>
                    <a:pt x="22" y="10"/>
                    <a:pt x="22" y="10"/>
                    <a:pt x="22" y="10"/>
                  </a:cubicBezTo>
                  <a:cubicBezTo>
                    <a:pt x="24" y="9"/>
                    <a:pt x="25" y="7"/>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7" y="4"/>
                    <a:pt x="28" y="4"/>
                  </a:cubicBezTo>
                  <a:cubicBezTo>
                    <a:pt x="29" y="4"/>
                    <a:pt x="31" y="4"/>
                    <a:pt x="32" y="5"/>
                  </a:cubicBezTo>
                  <a:cubicBezTo>
                    <a:pt x="34" y="5"/>
                    <a:pt x="35" y="6"/>
                    <a:pt x="36" y="7"/>
                  </a:cubicBezTo>
                  <a:cubicBezTo>
                    <a:pt x="44" y="12"/>
                    <a:pt x="44" y="12"/>
                    <a:pt x="44" y="12"/>
                  </a:cubicBezTo>
                  <a:cubicBezTo>
                    <a:pt x="46" y="14"/>
                    <a:pt x="48" y="15"/>
                    <a:pt x="50" y="15"/>
                  </a:cubicBezTo>
                  <a:cubicBezTo>
                    <a:pt x="51" y="15"/>
                    <a:pt x="52" y="14"/>
                    <a:pt x="53" y="14"/>
                  </a:cubicBezTo>
                  <a:cubicBezTo>
                    <a:pt x="53" y="14"/>
                    <a:pt x="53" y="14"/>
                    <a:pt x="53" y="14"/>
                  </a:cubicBezTo>
                  <a:cubicBezTo>
                    <a:pt x="53" y="14"/>
                    <a:pt x="53" y="14"/>
                    <a:pt x="53" y="14"/>
                  </a:cubicBezTo>
                  <a:cubicBezTo>
                    <a:pt x="53" y="13"/>
                    <a:pt x="53" y="13"/>
                    <a:pt x="53" y="13"/>
                  </a:cubicBezTo>
                  <a:cubicBezTo>
                    <a:pt x="54" y="13"/>
                    <a:pt x="56" y="12"/>
                    <a:pt x="58" y="12"/>
                  </a:cubicBezTo>
                  <a:cubicBezTo>
                    <a:pt x="58" y="12"/>
                    <a:pt x="59" y="13"/>
                    <a:pt x="60" y="13"/>
                  </a:cubicBezTo>
                  <a:cubicBezTo>
                    <a:pt x="61" y="13"/>
                    <a:pt x="61" y="14"/>
                    <a:pt x="61" y="14"/>
                  </a:cubicBezTo>
                  <a:cubicBezTo>
                    <a:pt x="62" y="15"/>
                    <a:pt x="63" y="16"/>
                    <a:pt x="64" y="17"/>
                  </a:cubicBezTo>
                  <a:cubicBezTo>
                    <a:pt x="66" y="18"/>
                    <a:pt x="67" y="19"/>
                    <a:pt x="69" y="20"/>
                  </a:cubicBezTo>
                  <a:cubicBezTo>
                    <a:pt x="93" y="33"/>
                    <a:pt x="93" y="33"/>
                    <a:pt x="93" y="33"/>
                  </a:cubicBezTo>
                  <a:cubicBezTo>
                    <a:pt x="94" y="33"/>
                    <a:pt x="95" y="34"/>
                    <a:pt x="95" y="36"/>
                  </a:cubicBezTo>
                  <a:cubicBezTo>
                    <a:pt x="96" y="37"/>
                    <a:pt x="97" y="39"/>
                    <a:pt x="97" y="40"/>
                  </a:cubicBezTo>
                  <a:cubicBezTo>
                    <a:pt x="98" y="59"/>
                    <a:pt x="98" y="59"/>
                    <a:pt x="98" y="59"/>
                  </a:cubicBezTo>
                  <a:cubicBezTo>
                    <a:pt x="98" y="59"/>
                    <a:pt x="98" y="59"/>
                    <a:pt x="98" y="59"/>
                  </a:cubicBezTo>
                  <a:cubicBezTo>
                    <a:pt x="98" y="61"/>
                    <a:pt x="97" y="62"/>
                    <a:pt x="97" y="63"/>
                  </a:cubicBezTo>
                  <a:cubicBezTo>
                    <a:pt x="96" y="65"/>
                    <a:pt x="96" y="65"/>
                    <a:pt x="96" y="65"/>
                  </a:cubicBezTo>
                  <a:cubicBezTo>
                    <a:pt x="94" y="66"/>
                    <a:pt x="94" y="67"/>
                    <a:pt x="93" y="68"/>
                  </a:cubicBezTo>
                  <a:cubicBezTo>
                    <a:pt x="93" y="69"/>
                    <a:pt x="93" y="71"/>
                    <a:pt x="93" y="72"/>
                  </a:cubicBezTo>
                  <a:cubicBezTo>
                    <a:pt x="93" y="73"/>
                    <a:pt x="93" y="75"/>
                    <a:pt x="93" y="76"/>
                  </a:cubicBezTo>
                  <a:cubicBezTo>
                    <a:pt x="95" y="85"/>
                    <a:pt x="95" y="85"/>
                    <a:pt x="95" y="85"/>
                  </a:cubicBezTo>
                  <a:cubicBezTo>
                    <a:pt x="96" y="86"/>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7" y="88"/>
                    <a:pt x="97" y="88"/>
                    <a:pt x="97" y="88"/>
                  </a:cubicBezTo>
                  <a:cubicBezTo>
                    <a:pt x="97" y="87"/>
                    <a:pt x="97" y="87"/>
                    <a:pt x="97" y="87"/>
                  </a:cubicBezTo>
                  <a:cubicBezTo>
                    <a:pt x="96" y="87"/>
                    <a:pt x="96" y="87"/>
                    <a:pt x="96" y="87"/>
                  </a:cubicBezTo>
                  <a:cubicBezTo>
                    <a:pt x="97" y="88"/>
                    <a:pt x="97" y="88"/>
                    <a:pt x="97" y="88"/>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6" y="86"/>
                    <a:pt x="96" y="86"/>
                    <a:pt x="96" y="86"/>
                  </a:cubicBezTo>
                  <a:cubicBezTo>
                    <a:pt x="68" y="64"/>
                    <a:pt x="68" y="64"/>
                    <a:pt x="68" y="64"/>
                  </a:cubicBezTo>
                  <a:cubicBezTo>
                    <a:pt x="67" y="63"/>
                    <a:pt x="66" y="61"/>
                    <a:pt x="65" y="60"/>
                  </a:cubicBezTo>
                  <a:cubicBezTo>
                    <a:pt x="64" y="58"/>
                    <a:pt x="63" y="56"/>
                    <a:pt x="63" y="55"/>
                  </a:cubicBezTo>
                  <a:cubicBezTo>
                    <a:pt x="63" y="53"/>
                    <a:pt x="63" y="53"/>
                    <a:pt x="63" y="53"/>
                  </a:cubicBezTo>
                  <a:cubicBezTo>
                    <a:pt x="63" y="51"/>
                    <a:pt x="62" y="49"/>
                    <a:pt x="61" y="47"/>
                  </a:cubicBezTo>
                  <a:cubicBezTo>
                    <a:pt x="60" y="45"/>
                    <a:pt x="58" y="43"/>
                    <a:pt x="57" y="42"/>
                  </a:cubicBezTo>
                  <a:cubicBezTo>
                    <a:pt x="54" y="40"/>
                    <a:pt x="54" y="40"/>
                    <a:pt x="54" y="40"/>
                  </a:cubicBezTo>
                  <a:cubicBezTo>
                    <a:pt x="52" y="38"/>
                    <a:pt x="48" y="35"/>
                    <a:pt x="45" y="34"/>
                  </a:cubicBezTo>
                  <a:cubicBezTo>
                    <a:pt x="35" y="26"/>
                    <a:pt x="35" y="26"/>
                    <a:pt x="35" y="26"/>
                  </a:cubicBezTo>
                  <a:cubicBezTo>
                    <a:pt x="33" y="25"/>
                    <a:pt x="32" y="24"/>
                    <a:pt x="30" y="23"/>
                  </a:cubicBezTo>
                  <a:cubicBezTo>
                    <a:pt x="28" y="23"/>
                    <a:pt x="26" y="22"/>
                    <a:pt x="24" y="22"/>
                  </a:cubicBezTo>
                  <a:cubicBezTo>
                    <a:pt x="24" y="22"/>
                    <a:pt x="24" y="22"/>
                    <a:pt x="24" y="22"/>
                  </a:cubicBezTo>
                  <a:cubicBezTo>
                    <a:pt x="24" y="22"/>
                    <a:pt x="24" y="22"/>
                    <a:pt x="24" y="22"/>
                  </a:cubicBezTo>
                  <a:cubicBezTo>
                    <a:pt x="12" y="23"/>
                    <a:pt x="12" y="23"/>
                    <a:pt x="12" y="23"/>
                  </a:cubicBezTo>
                  <a:cubicBezTo>
                    <a:pt x="12" y="23"/>
                    <a:pt x="12" y="23"/>
                    <a:pt x="12" y="23"/>
                  </a:cubicBezTo>
                  <a:cubicBezTo>
                    <a:pt x="11" y="23"/>
                    <a:pt x="11" y="23"/>
                    <a:pt x="11"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1" y="21"/>
                    <a:pt x="11" y="21"/>
                    <a:pt x="11" y="21"/>
                  </a:cubicBezTo>
                  <a:cubicBezTo>
                    <a:pt x="11" y="20"/>
                    <a:pt x="10" y="18"/>
                    <a:pt x="9" y="17"/>
                  </a:cubicBezTo>
                  <a:cubicBezTo>
                    <a:pt x="9" y="16"/>
                    <a:pt x="7" y="16"/>
                    <a:pt x="6" y="16"/>
                  </a:cubicBezTo>
                  <a:cubicBezTo>
                    <a:pt x="6" y="15"/>
                    <a:pt x="5" y="15"/>
                    <a:pt x="5" y="15"/>
                  </a:cubicBezTo>
                  <a:cubicBezTo>
                    <a:pt x="5" y="15"/>
                    <a:pt x="5" y="15"/>
                    <a:pt x="5" y="15"/>
                  </a:cubicBezTo>
                  <a:cubicBezTo>
                    <a:pt x="4" y="16"/>
                    <a:pt x="4" y="16"/>
                    <a:pt x="4" y="16"/>
                  </a:cubicBezTo>
                  <a:cubicBezTo>
                    <a:pt x="5" y="16"/>
                    <a:pt x="5" y="16"/>
                    <a:pt x="5" y="16"/>
                  </a:cubicBezTo>
                  <a:cubicBezTo>
                    <a:pt x="5" y="15"/>
                    <a:pt x="5" y="15"/>
                    <a:pt x="5" y="15"/>
                  </a:cubicBezTo>
                  <a:cubicBezTo>
                    <a:pt x="4" y="16"/>
                    <a:pt x="4" y="16"/>
                    <a:pt x="4" y="16"/>
                  </a:cubicBezTo>
                  <a:cubicBezTo>
                    <a:pt x="5" y="16"/>
                    <a:pt x="5" y="16"/>
                    <a:pt x="5" y="16"/>
                  </a:cubicBezTo>
                  <a:cubicBezTo>
                    <a:pt x="4" y="16"/>
                    <a:pt x="4" y="16"/>
                    <a:pt x="4" y="16"/>
                  </a:cubicBezTo>
                  <a:cubicBezTo>
                    <a:pt x="5" y="16"/>
                    <a:pt x="5" y="16"/>
                    <a:pt x="5" y="16"/>
                  </a:cubicBezTo>
                  <a:cubicBezTo>
                    <a:pt x="5" y="16"/>
                    <a:pt x="5" y="16"/>
                    <a:pt x="5" y="16"/>
                  </a:cubicBezTo>
                  <a:cubicBezTo>
                    <a:pt x="4" y="16"/>
                    <a:pt x="4" y="16"/>
                    <a:pt x="4" y="16"/>
                  </a:cubicBezTo>
                  <a:cubicBezTo>
                    <a:pt x="5" y="16"/>
                    <a:pt x="5" y="16"/>
                    <a:pt x="5" y="16"/>
                  </a:cubicBezTo>
                  <a:cubicBezTo>
                    <a:pt x="6" y="15"/>
                    <a:pt x="6" y="14"/>
                    <a:pt x="6" y="13"/>
                  </a:cubicBezTo>
                  <a:cubicBezTo>
                    <a:pt x="6" y="11"/>
                    <a:pt x="6" y="10"/>
                    <a:pt x="5" y="9"/>
                  </a:cubicBezTo>
                  <a:cubicBezTo>
                    <a:pt x="3" y="10"/>
                    <a:pt x="3" y="10"/>
                    <a:pt x="3" y="10"/>
                  </a:cubicBezTo>
                  <a:cubicBezTo>
                    <a:pt x="2" y="12"/>
                    <a:pt x="2" y="12"/>
                    <a:pt x="2" y="12"/>
                  </a:cubicBezTo>
                  <a:cubicBezTo>
                    <a:pt x="2" y="13"/>
                    <a:pt x="2" y="13"/>
                    <a:pt x="2" y="13"/>
                  </a:cubicBezTo>
                  <a:cubicBezTo>
                    <a:pt x="2" y="13"/>
                    <a:pt x="2" y="13"/>
                    <a:pt x="2" y="13"/>
                  </a:cubicBezTo>
                  <a:cubicBezTo>
                    <a:pt x="1" y="14"/>
                    <a:pt x="1" y="15"/>
                    <a:pt x="1" y="16"/>
                  </a:cubicBezTo>
                  <a:cubicBezTo>
                    <a:pt x="1" y="17"/>
                    <a:pt x="2" y="18"/>
                    <a:pt x="2" y="18"/>
                  </a:cubicBezTo>
                  <a:cubicBezTo>
                    <a:pt x="3" y="19"/>
                    <a:pt x="4" y="19"/>
                    <a:pt x="5" y="20"/>
                  </a:cubicBezTo>
                  <a:cubicBezTo>
                    <a:pt x="6" y="20"/>
                    <a:pt x="6" y="20"/>
                    <a:pt x="6" y="20"/>
                  </a:cubicBezTo>
                  <a:cubicBezTo>
                    <a:pt x="7" y="21"/>
                    <a:pt x="7" y="21"/>
                    <a:pt x="7" y="21"/>
                  </a:cubicBezTo>
                  <a:cubicBezTo>
                    <a:pt x="7" y="21"/>
                    <a:pt x="7" y="21"/>
                    <a:pt x="7" y="21"/>
                  </a:cubicBezTo>
                  <a:cubicBezTo>
                    <a:pt x="6" y="22"/>
                    <a:pt x="6" y="22"/>
                    <a:pt x="6" y="22"/>
                  </a:cubicBezTo>
                  <a:cubicBezTo>
                    <a:pt x="6" y="24"/>
                    <a:pt x="7" y="25"/>
                    <a:pt x="8" y="26"/>
                  </a:cubicBezTo>
                  <a:cubicBezTo>
                    <a:pt x="10" y="27"/>
                    <a:pt x="11" y="27"/>
                    <a:pt x="12" y="27"/>
                  </a:cubicBezTo>
                  <a:cubicBezTo>
                    <a:pt x="13" y="27"/>
                    <a:pt x="13" y="27"/>
                    <a:pt x="13" y="27"/>
                  </a:cubicBezTo>
                  <a:cubicBezTo>
                    <a:pt x="24" y="27"/>
                    <a:pt x="24" y="27"/>
                    <a:pt x="24" y="27"/>
                  </a:cubicBezTo>
                  <a:cubicBezTo>
                    <a:pt x="24" y="27"/>
                    <a:pt x="24" y="27"/>
                    <a:pt x="24" y="27"/>
                  </a:cubicBezTo>
                  <a:cubicBezTo>
                    <a:pt x="24" y="27"/>
                    <a:pt x="24" y="27"/>
                    <a:pt x="24" y="27"/>
                  </a:cubicBezTo>
                  <a:cubicBezTo>
                    <a:pt x="25" y="27"/>
                    <a:pt x="27" y="27"/>
                    <a:pt x="28" y="28"/>
                  </a:cubicBezTo>
                  <a:cubicBezTo>
                    <a:pt x="30" y="28"/>
                    <a:pt x="31" y="29"/>
                    <a:pt x="32" y="29"/>
                  </a:cubicBezTo>
                  <a:cubicBezTo>
                    <a:pt x="43" y="37"/>
                    <a:pt x="43" y="37"/>
                    <a:pt x="43" y="37"/>
                  </a:cubicBezTo>
                  <a:cubicBezTo>
                    <a:pt x="45" y="39"/>
                    <a:pt x="49" y="42"/>
                    <a:pt x="52" y="44"/>
                  </a:cubicBezTo>
                  <a:cubicBezTo>
                    <a:pt x="54" y="45"/>
                    <a:pt x="54" y="45"/>
                    <a:pt x="54" y="45"/>
                  </a:cubicBezTo>
                  <a:cubicBezTo>
                    <a:pt x="55" y="46"/>
                    <a:pt x="56" y="47"/>
                    <a:pt x="57" y="49"/>
                  </a:cubicBezTo>
                  <a:cubicBezTo>
                    <a:pt x="58" y="51"/>
                    <a:pt x="58" y="52"/>
                    <a:pt x="59" y="54"/>
                  </a:cubicBezTo>
                  <a:cubicBezTo>
                    <a:pt x="59" y="55"/>
                    <a:pt x="59" y="55"/>
                    <a:pt x="59" y="55"/>
                  </a:cubicBezTo>
                  <a:cubicBezTo>
                    <a:pt x="59" y="58"/>
                    <a:pt x="60" y="60"/>
                    <a:pt x="61" y="62"/>
                  </a:cubicBezTo>
                  <a:cubicBezTo>
                    <a:pt x="62" y="64"/>
                    <a:pt x="64" y="66"/>
                    <a:pt x="65" y="67"/>
                  </a:cubicBezTo>
                  <a:cubicBezTo>
                    <a:pt x="93" y="90"/>
                    <a:pt x="93" y="90"/>
                    <a:pt x="93" y="90"/>
                  </a:cubicBezTo>
                  <a:cubicBezTo>
                    <a:pt x="94" y="90"/>
                    <a:pt x="95" y="91"/>
                    <a:pt x="97" y="91"/>
                  </a:cubicBezTo>
                  <a:cubicBezTo>
                    <a:pt x="98" y="91"/>
                    <a:pt x="99" y="90"/>
                    <a:pt x="99" y="89"/>
                  </a:cubicBezTo>
                  <a:cubicBezTo>
                    <a:pt x="100" y="89"/>
                    <a:pt x="100" y="88"/>
                    <a:pt x="100" y="87"/>
                  </a:cubicBezTo>
                  <a:cubicBezTo>
                    <a:pt x="100" y="86"/>
                    <a:pt x="100" y="85"/>
                    <a:pt x="100" y="84"/>
                  </a:cubicBezTo>
                  <a:cubicBezTo>
                    <a:pt x="97" y="75"/>
                    <a:pt x="97" y="75"/>
                    <a:pt x="97" y="75"/>
                  </a:cubicBezTo>
                  <a:cubicBezTo>
                    <a:pt x="97" y="74"/>
                    <a:pt x="97" y="73"/>
                    <a:pt x="97" y="72"/>
                  </a:cubicBezTo>
                  <a:cubicBezTo>
                    <a:pt x="97" y="71"/>
                    <a:pt x="97" y="70"/>
                    <a:pt x="97" y="70"/>
                  </a:cubicBezTo>
                  <a:cubicBezTo>
                    <a:pt x="98" y="69"/>
                    <a:pt x="98" y="69"/>
                    <a:pt x="98" y="69"/>
                  </a:cubicBezTo>
                  <a:cubicBezTo>
                    <a:pt x="98" y="69"/>
                    <a:pt x="98" y="69"/>
                    <a:pt x="98" y="69"/>
                  </a:cubicBezTo>
                  <a:cubicBezTo>
                    <a:pt x="99" y="68"/>
                    <a:pt x="100" y="66"/>
                    <a:pt x="101" y="65"/>
                  </a:cubicBezTo>
                  <a:cubicBezTo>
                    <a:pt x="101" y="63"/>
                    <a:pt x="102" y="61"/>
                    <a:pt x="102" y="59"/>
                  </a:cubicBezTo>
                  <a:cubicBezTo>
                    <a:pt x="102" y="58"/>
                    <a:pt x="102" y="58"/>
                    <a:pt x="102" y="58"/>
                  </a:cubicBezTo>
                  <a:cubicBezTo>
                    <a:pt x="101" y="40"/>
                    <a:pt x="101" y="40"/>
                    <a:pt x="101" y="40"/>
                  </a:cubicBezTo>
                  <a:cubicBezTo>
                    <a:pt x="101" y="38"/>
                    <a:pt x="100" y="35"/>
                    <a:pt x="99" y="34"/>
                  </a:cubicBezTo>
                  <a:cubicBezTo>
                    <a:pt x="98" y="32"/>
                    <a:pt x="97" y="30"/>
                    <a:pt x="95" y="29"/>
                  </a:cubicBezTo>
                  <a:cubicBezTo>
                    <a:pt x="70" y="16"/>
                    <a:pt x="70" y="16"/>
                    <a:pt x="70" y="16"/>
                  </a:cubicBezTo>
                  <a:cubicBezTo>
                    <a:pt x="69" y="16"/>
                    <a:pt x="68" y="15"/>
                    <a:pt x="67" y="14"/>
                  </a:cubicBezTo>
                  <a:cubicBezTo>
                    <a:pt x="66" y="13"/>
                    <a:pt x="65" y="12"/>
                    <a:pt x="65" y="12"/>
                  </a:cubicBezTo>
                  <a:cubicBezTo>
                    <a:pt x="65" y="10"/>
                    <a:pt x="63" y="10"/>
                    <a:pt x="62" y="9"/>
                  </a:cubicBezTo>
                  <a:cubicBezTo>
                    <a:pt x="61" y="8"/>
                    <a:pt x="59" y="8"/>
                    <a:pt x="58" y="8"/>
                  </a:cubicBezTo>
                  <a:cubicBezTo>
                    <a:pt x="56" y="8"/>
                    <a:pt x="55" y="8"/>
                    <a:pt x="53" y="9"/>
                  </a:cubicBezTo>
                  <a:cubicBezTo>
                    <a:pt x="52" y="9"/>
                    <a:pt x="51" y="10"/>
                    <a:pt x="50" y="10"/>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0"/>
                    <a:pt x="50" y="10"/>
                    <a:pt x="50" y="10"/>
                  </a:cubicBezTo>
                  <a:cubicBezTo>
                    <a:pt x="49" y="10"/>
                    <a:pt x="48" y="10"/>
                    <a:pt x="46" y="9"/>
                  </a:cubicBezTo>
                  <a:cubicBezTo>
                    <a:pt x="39" y="3"/>
                    <a:pt x="39" y="3"/>
                    <a:pt x="39" y="3"/>
                  </a:cubicBezTo>
                  <a:cubicBezTo>
                    <a:pt x="37" y="2"/>
                    <a:pt x="36" y="2"/>
                    <a:pt x="34" y="1"/>
                  </a:cubicBezTo>
                  <a:cubicBezTo>
                    <a:pt x="32" y="0"/>
                    <a:pt x="30" y="0"/>
                    <a:pt x="28" y="0"/>
                  </a:cubicBezTo>
                  <a:cubicBezTo>
                    <a:pt x="27" y="0"/>
                    <a:pt x="25" y="0"/>
                    <a:pt x="24" y="1"/>
                  </a:cubicBezTo>
                  <a:cubicBezTo>
                    <a:pt x="23" y="1"/>
                    <a:pt x="23" y="1"/>
                    <a:pt x="22" y="2"/>
                  </a:cubicBezTo>
                  <a:cubicBezTo>
                    <a:pt x="22" y="2"/>
                    <a:pt x="21" y="3"/>
                    <a:pt x="21" y="4"/>
                  </a:cubicBezTo>
                  <a:cubicBezTo>
                    <a:pt x="21" y="5"/>
                    <a:pt x="20" y="6"/>
                    <a:pt x="19" y="7"/>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19" y="7"/>
                    <a:pt x="19" y="7"/>
                    <a:pt x="19" y="7"/>
                  </a:cubicBezTo>
                  <a:cubicBezTo>
                    <a:pt x="19" y="7"/>
                    <a:pt x="17" y="6"/>
                    <a:pt x="16" y="6"/>
                  </a:cubicBezTo>
                  <a:cubicBezTo>
                    <a:pt x="15" y="5"/>
                    <a:pt x="15" y="5"/>
                    <a:pt x="15" y="5"/>
                  </a:cubicBezTo>
                  <a:cubicBezTo>
                    <a:pt x="13" y="4"/>
                    <a:pt x="10" y="3"/>
                    <a:pt x="8" y="3"/>
                  </a:cubicBezTo>
                  <a:cubicBezTo>
                    <a:pt x="7" y="3"/>
                    <a:pt x="5" y="3"/>
                    <a:pt x="4" y="4"/>
                  </a:cubicBezTo>
                  <a:cubicBezTo>
                    <a:pt x="4" y="4"/>
                    <a:pt x="4" y="4"/>
                    <a:pt x="4" y="4"/>
                  </a:cubicBezTo>
                  <a:cubicBezTo>
                    <a:pt x="4" y="4"/>
                    <a:pt x="4" y="4"/>
                    <a:pt x="4" y="4"/>
                  </a:cubicBezTo>
                  <a:cubicBezTo>
                    <a:pt x="2" y="5"/>
                    <a:pt x="1" y="7"/>
                    <a:pt x="0" y="9"/>
                  </a:cubicBezTo>
                  <a:cubicBezTo>
                    <a:pt x="0" y="10"/>
                    <a:pt x="1" y="11"/>
                    <a:pt x="2" y="12"/>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283"/>
            <p:cNvSpPr>
              <a:spLocks/>
            </p:cNvSpPr>
            <p:nvPr/>
          </p:nvSpPr>
          <p:spPr bwMode="auto">
            <a:xfrm>
              <a:off x="-3748089" y="2501898"/>
              <a:ext cx="2044701" cy="2208211"/>
            </a:xfrm>
            <a:custGeom>
              <a:avLst/>
              <a:gdLst>
                <a:gd name="T0" fmla="*/ 2104982093 w 544"/>
                <a:gd name="T1" fmla="*/ 2147483647 h 587"/>
                <a:gd name="T2" fmla="*/ 2147483647 w 544"/>
                <a:gd name="T3" fmla="*/ 2147483647 h 587"/>
                <a:gd name="T4" fmla="*/ 1921323591 w 544"/>
                <a:gd name="T5" fmla="*/ 2147483647 h 587"/>
                <a:gd name="T6" fmla="*/ 1667032698 w 544"/>
                <a:gd name="T7" fmla="*/ 2147483647 h 587"/>
                <a:gd name="T8" fmla="*/ 1285590719 w 544"/>
                <a:gd name="T9" fmla="*/ 2147483647 h 587"/>
                <a:gd name="T10" fmla="*/ 1765922557 w 544"/>
                <a:gd name="T11" fmla="*/ 1556672137 h 587"/>
                <a:gd name="T12" fmla="*/ 1907198616 w 544"/>
                <a:gd name="T13" fmla="*/ 1344401742 h 587"/>
                <a:gd name="T14" fmla="*/ 2034342184 w 544"/>
                <a:gd name="T15" fmla="*/ 1528371675 h 587"/>
                <a:gd name="T16" fmla="*/ 2147483647 w 544"/>
                <a:gd name="T17" fmla="*/ 1004762338 h 587"/>
                <a:gd name="T18" fmla="*/ 2062599651 w 544"/>
                <a:gd name="T19" fmla="*/ 1287793294 h 587"/>
                <a:gd name="T20" fmla="*/ 2147483647 w 544"/>
                <a:gd name="T21" fmla="*/ 495305113 h 587"/>
                <a:gd name="T22" fmla="*/ 2147483647 w 544"/>
                <a:gd name="T23" fmla="*/ 806640293 h 587"/>
                <a:gd name="T24" fmla="*/ 2147483647 w 544"/>
                <a:gd name="T25" fmla="*/ 424548315 h 587"/>
                <a:gd name="T26" fmla="*/ 2147483647 w 544"/>
                <a:gd name="T27" fmla="*/ 1768946295 h 587"/>
                <a:gd name="T28" fmla="*/ 2147483647 w 544"/>
                <a:gd name="T29" fmla="*/ 1839706855 h 587"/>
                <a:gd name="T30" fmla="*/ 2147483647 w 544"/>
                <a:gd name="T31" fmla="*/ 2147483647 h 587"/>
                <a:gd name="T32" fmla="*/ 2147483647 w 544"/>
                <a:gd name="T33" fmla="*/ 2147483647 h 587"/>
                <a:gd name="T34" fmla="*/ 2147483647 w 544"/>
                <a:gd name="T35" fmla="*/ 2147483647 h 587"/>
                <a:gd name="T36" fmla="*/ 2147483647 w 544"/>
                <a:gd name="T37" fmla="*/ 2147483647 h 587"/>
                <a:gd name="T38" fmla="*/ 2147483647 w 544"/>
                <a:gd name="T39" fmla="*/ 2147483647 h 587"/>
                <a:gd name="T40" fmla="*/ 2147483647 w 544"/>
                <a:gd name="T41" fmla="*/ 2147483647 h 587"/>
                <a:gd name="T42" fmla="*/ 2147483647 w 544"/>
                <a:gd name="T43" fmla="*/ 2147483647 h 587"/>
                <a:gd name="T44" fmla="*/ 2147483647 w 544"/>
                <a:gd name="T45" fmla="*/ 2147483647 h 587"/>
                <a:gd name="T46" fmla="*/ 2147483647 w 544"/>
                <a:gd name="T47" fmla="*/ 2147483647 h 587"/>
                <a:gd name="T48" fmla="*/ 2147483647 w 544"/>
                <a:gd name="T49" fmla="*/ 2147483647 h 587"/>
                <a:gd name="T50" fmla="*/ 2147483647 w 544"/>
                <a:gd name="T51" fmla="*/ 2147483647 h 587"/>
                <a:gd name="T52" fmla="*/ 2006088475 w 544"/>
                <a:gd name="T53" fmla="*/ 2147483647 h 587"/>
                <a:gd name="T54" fmla="*/ 1003046117 w 544"/>
                <a:gd name="T55" fmla="*/ 2147483647 h 587"/>
                <a:gd name="T56" fmla="*/ 1031299826 w 544"/>
                <a:gd name="T57" fmla="*/ 2147483647 h 587"/>
                <a:gd name="T58" fmla="*/ 2006088475 w 544"/>
                <a:gd name="T59" fmla="*/ 2147483647 h 587"/>
                <a:gd name="T60" fmla="*/ 2147483647 w 544"/>
                <a:gd name="T61" fmla="*/ 2147483647 h 587"/>
                <a:gd name="T62" fmla="*/ 2147483647 w 544"/>
                <a:gd name="T63" fmla="*/ 2147483647 h 587"/>
                <a:gd name="T64" fmla="*/ 2147483647 w 544"/>
                <a:gd name="T65" fmla="*/ 2147483647 h 587"/>
                <a:gd name="T66" fmla="*/ 2147483647 w 544"/>
                <a:gd name="T67" fmla="*/ 2147483647 h 587"/>
                <a:gd name="T68" fmla="*/ 2147483647 w 544"/>
                <a:gd name="T69" fmla="*/ 2147483647 h 587"/>
                <a:gd name="T70" fmla="*/ 2147483647 w 544"/>
                <a:gd name="T71" fmla="*/ 2147483647 h 587"/>
                <a:gd name="T72" fmla="*/ 2147483647 w 544"/>
                <a:gd name="T73" fmla="*/ 2147483647 h 587"/>
                <a:gd name="T74" fmla="*/ 2147483647 w 544"/>
                <a:gd name="T75" fmla="*/ 2147483647 h 587"/>
                <a:gd name="T76" fmla="*/ 2147483647 w 544"/>
                <a:gd name="T77" fmla="*/ 2147483647 h 587"/>
                <a:gd name="T78" fmla="*/ 2147483647 w 544"/>
                <a:gd name="T79" fmla="*/ 2147483647 h 587"/>
                <a:gd name="T80" fmla="*/ 2147483647 w 544"/>
                <a:gd name="T81" fmla="*/ 2147483647 h 587"/>
                <a:gd name="T82" fmla="*/ 2147483647 w 544"/>
                <a:gd name="T83" fmla="*/ 1740645832 h 587"/>
                <a:gd name="T84" fmla="*/ 2147483647 w 544"/>
                <a:gd name="T85" fmla="*/ 1669885272 h 587"/>
                <a:gd name="T86" fmla="*/ 2147483647 w 544"/>
                <a:gd name="T87" fmla="*/ 0 h 587"/>
                <a:gd name="T88" fmla="*/ 2147483647 w 544"/>
                <a:gd name="T89" fmla="*/ 679275046 h 587"/>
                <a:gd name="T90" fmla="*/ 2147483647 w 544"/>
                <a:gd name="T91" fmla="*/ 679275046 h 587"/>
                <a:gd name="T92" fmla="*/ 2147483647 w 544"/>
                <a:gd name="T93" fmla="*/ 537761449 h 587"/>
                <a:gd name="T94" fmla="*/ 1949581058 w 544"/>
                <a:gd name="T95" fmla="*/ 1202884383 h 587"/>
                <a:gd name="T96" fmla="*/ 2147483647 w 544"/>
                <a:gd name="T97" fmla="*/ 806640293 h 587"/>
                <a:gd name="T98" fmla="*/ 2147483647 w 544"/>
                <a:gd name="T99" fmla="*/ 1061367024 h 587"/>
                <a:gd name="T100" fmla="*/ 2147483647 w 544"/>
                <a:gd name="T101" fmla="*/ 1047218674 h 587"/>
                <a:gd name="T102" fmla="*/ 2048470917 w 544"/>
                <a:gd name="T103" fmla="*/ 1500067451 h 587"/>
                <a:gd name="T104" fmla="*/ 1765922557 w 544"/>
                <a:gd name="T105" fmla="*/ 1500067451 h 587"/>
                <a:gd name="T106" fmla="*/ 960663675 w 544"/>
                <a:gd name="T107" fmla="*/ 2147483647 h 587"/>
                <a:gd name="T108" fmla="*/ 1893069883 w 544"/>
                <a:gd name="T109" fmla="*/ 2147483647 h 587"/>
                <a:gd name="T110" fmla="*/ 1963706033 w 544"/>
                <a:gd name="T111" fmla="*/ 2147483647 h 587"/>
                <a:gd name="T112" fmla="*/ 2147483647 w 544"/>
                <a:gd name="T113" fmla="*/ 2147483647 h 587"/>
                <a:gd name="T114" fmla="*/ 2147483647 w 544"/>
                <a:gd name="T115" fmla="*/ 2147483647 h 587"/>
                <a:gd name="T116" fmla="*/ 2147483647 w 544"/>
                <a:gd name="T117" fmla="*/ 2147483647 h 587"/>
                <a:gd name="T118" fmla="*/ 1723540115 w 544"/>
                <a:gd name="T119" fmla="*/ 2147483647 h 5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4" h="587">
                  <a:moveTo>
                    <a:pt x="3" y="312"/>
                  </a:moveTo>
                  <a:cubicBezTo>
                    <a:pt x="5" y="311"/>
                    <a:pt x="5" y="311"/>
                    <a:pt x="5" y="311"/>
                  </a:cubicBezTo>
                  <a:cubicBezTo>
                    <a:pt x="5" y="310"/>
                    <a:pt x="4" y="309"/>
                    <a:pt x="4" y="308"/>
                  </a:cubicBezTo>
                  <a:cubicBezTo>
                    <a:pt x="4" y="306"/>
                    <a:pt x="5" y="302"/>
                    <a:pt x="6" y="301"/>
                  </a:cubicBezTo>
                  <a:cubicBezTo>
                    <a:pt x="46" y="220"/>
                    <a:pt x="46" y="220"/>
                    <a:pt x="46" y="220"/>
                  </a:cubicBezTo>
                  <a:cubicBezTo>
                    <a:pt x="47" y="219"/>
                    <a:pt x="48" y="218"/>
                    <a:pt x="49" y="217"/>
                  </a:cubicBezTo>
                  <a:cubicBezTo>
                    <a:pt x="50" y="215"/>
                    <a:pt x="52" y="215"/>
                    <a:pt x="53" y="214"/>
                  </a:cubicBezTo>
                  <a:cubicBezTo>
                    <a:pt x="117" y="198"/>
                    <a:pt x="117" y="198"/>
                    <a:pt x="117" y="198"/>
                  </a:cubicBezTo>
                  <a:cubicBezTo>
                    <a:pt x="118" y="198"/>
                    <a:pt x="118" y="198"/>
                    <a:pt x="118" y="198"/>
                  </a:cubicBezTo>
                  <a:cubicBezTo>
                    <a:pt x="118" y="198"/>
                    <a:pt x="118" y="198"/>
                    <a:pt x="119" y="199"/>
                  </a:cubicBezTo>
                  <a:cubicBezTo>
                    <a:pt x="119" y="199"/>
                    <a:pt x="120" y="200"/>
                    <a:pt x="120" y="201"/>
                  </a:cubicBezTo>
                  <a:cubicBezTo>
                    <a:pt x="120" y="212"/>
                    <a:pt x="120" y="212"/>
                    <a:pt x="120" y="212"/>
                  </a:cubicBezTo>
                  <a:cubicBezTo>
                    <a:pt x="120" y="214"/>
                    <a:pt x="121" y="216"/>
                    <a:pt x="122" y="218"/>
                  </a:cubicBezTo>
                  <a:cubicBezTo>
                    <a:pt x="123" y="220"/>
                    <a:pt x="125" y="222"/>
                    <a:pt x="127" y="223"/>
                  </a:cubicBezTo>
                  <a:cubicBezTo>
                    <a:pt x="145" y="232"/>
                    <a:pt x="145" y="232"/>
                    <a:pt x="145" y="232"/>
                  </a:cubicBezTo>
                  <a:cubicBezTo>
                    <a:pt x="146" y="233"/>
                    <a:pt x="148" y="233"/>
                    <a:pt x="149" y="233"/>
                  </a:cubicBezTo>
                  <a:cubicBezTo>
                    <a:pt x="152" y="233"/>
                    <a:pt x="154" y="232"/>
                    <a:pt x="156" y="231"/>
                  </a:cubicBezTo>
                  <a:cubicBezTo>
                    <a:pt x="159" y="228"/>
                    <a:pt x="159" y="228"/>
                    <a:pt x="159" y="228"/>
                  </a:cubicBezTo>
                  <a:cubicBezTo>
                    <a:pt x="160" y="228"/>
                    <a:pt x="162" y="227"/>
                    <a:pt x="163" y="227"/>
                  </a:cubicBezTo>
                  <a:cubicBezTo>
                    <a:pt x="164" y="227"/>
                    <a:pt x="165" y="228"/>
                    <a:pt x="166" y="228"/>
                  </a:cubicBezTo>
                  <a:cubicBezTo>
                    <a:pt x="172" y="233"/>
                    <a:pt x="172" y="233"/>
                    <a:pt x="172" y="233"/>
                  </a:cubicBezTo>
                  <a:cubicBezTo>
                    <a:pt x="174" y="234"/>
                    <a:pt x="177" y="235"/>
                    <a:pt x="179" y="235"/>
                  </a:cubicBezTo>
                  <a:cubicBezTo>
                    <a:pt x="181" y="235"/>
                    <a:pt x="182" y="234"/>
                    <a:pt x="184" y="233"/>
                  </a:cubicBezTo>
                  <a:cubicBezTo>
                    <a:pt x="185" y="232"/>
                    <a:pt x="185" y="232"/>
                    <a:pt x="185" y="232"/>
                  </a:cubicBezTo>
                  <a:cubicBezTo>
                    <a:pt x="186" y="232"/>
                    <a:pt x="187" y="232"/>
                    <a:pt x="188" y="232"/>
                  </a:cubicBezTo>
                  <a:cubicBezTo>
                    <a:pt x="190" y="232"/>
                    <a:pt x="191" y="232"/>
                    <a:pt x="192" y="233"/>
                  </a:cubicBezTo>
                  <a:cubicBezTo>
                    <a:pt x="194" y="234"/>
                    <a:pt x="194" y="234"/>
                    <a:pt x="194" y="234"/>
                  </a:cubicBezTo>
                  <a:cubicBezTo>
                    <a:pt x="195" y="235"/>
                    <a:pt x="196" y="235"/>
                    <a:pt x="197" y="235"/>
                  </a:cubicBezTo>
                  <a:cubicBezTo>
                    <a:pt x="199" y="235"/>
                    <a:pt x="200" y="234"/>
                    <a:pt x="201" y="233"/>
                  </a:cubicBezTo>
                  <a:cubicBezTo>
                    <a:pt x="202" y="232"/>
                    <a:pt x="202" y="231"/>
                    <a:pt x="202" y="229"/>
                  </a:cubicBezTo>
                  <a:cubicBezTo>
                    <a:pt x="202" y="206"/>
                    <a:pt x="202" y="206"/>
                    <a:pt x="202" y="206"/>
                  </a:cubicBezTo>
                  <a:cubicBezTo>
                    <a:pt x="202" y="204"/>
                    <a:pt x="201" y="202"/>
                    <a:pt x="200" y="200"/>
                  </a:cubicBezTo>
                  <a:cubicBezTo>
                    <a:pt x="199" y="198"/>
                    <a:pt x="197" y="197"/>
                    <a:pt x="195" y="196"/>
                  </a:cubicBezTo>
                  <a:cubicBezTo>
                    <a:pt x="183" y="192"/>
                    <a:pt x="183" y="192"/>
                    <a:pt x="183" y="192"/>
                  </a:cubicBezTo>
                  <a:cubicBezTo>
                    <a:pt x="182" y="192"/>
                    <a:pt x="181" y="191"/>
                    <a:pt x="180" y="190"/>
                  </a:cubicBezTo>
                  <a:cubicBezTo>
                    <a:pt x="179" y="189"/>
                    <a:pt x="178" y="188"/>
                    <a:pt x="177" y="186"/>
                  </a:cubicBezTo>
                  <a:cubicBezTo>
                    <a:pt x="176" y="181"/>
                    <a:pt x="176" y="181"/>
                    <a:pt x="176" y="181"/>
                  </a:cubicBezTo>
                  <a:cubicBezTo>
                    <a:pt x="176" y="180"/>
                    <a:pt x="175" y="179"/>
                    <a:pt x="174" y="178"/>
                  </a:cubicBezTo>
                  <a:cubicBezTo>
                    <a:pt x="174" y="178"/>
                    <a:pt x="173" y="177"/>
                    <a:pt x="171" y="177"/>
                  </a:cubicBezTo>
                  <a:cubicBezTo>
                    <a:pt x="170" y="177"/>
                    <a:pt x="170" y="177"/>
                    <a:pt x="169" y="178"/>
                  </a:cubicBezTo>
                  <a:cubicBezTo>
                    <a:pt x="168" y="178"/>
                    <a:pt x="168" y="179"/>
                    <a:pt x="167" y="180"/>
                  </a:cubicBezTo>
                  <a:cubicBezTo>
                    <a:pt x="164" y="185"/>
                    <a:pt x="164" y="185"/>
                    <a:pt x="164" y="185"/>
                  </a:cubicBezTo>
                  <a:cubicBezTo>
                    <a:pt x="163" y="186"/>
                    <a:pt x="163" y="186"/>
                    <a:pt x="163" y="186"/>
                  </a:cubicBezTo>
                  <a:cubicBezTo>
                    <a:pt x="162" y="186"/>
                    <a:pt x="162" y="186"/>
                    <a:pt x="161" y="185"/>
                  </a:cubicBezTo>
                  <a:cubicBezTo>
                    <a:pt x="143" y="156"/>
                    <a:pt x="143" y="156"/>
                    <a:pt x="143" y="156"/>
                  </a:cubicBezTo>
                  <a:cubicBezTo>
                    <a:pt x="143" y="155"/>
                    <a:pt x="142" y="154"/>
                    <a:pt x="141" y="154"/>
                  </a:cubicBezTo>
                  <a:cubicBezTo>
                    <a:pt x="141" y="153"/>
                    <a:pt x="140" y="153"/>
                    <a:pt x="138" y="153"/>
                  </a:cubicBezTo>
                  <a:cubicBezTo>
                    <a:pt x="138" y="153"/>
                    <a:pt x="137" y="153"/>
                    <a:pt x="136" y="153"/>
                  </a:cubicBezTo>
                  <a:cubicBezTo>
                    <a:pt x="135" y="154"/>
                    <a:pt x="135" y="154"/>
                    <a:pt x="135" y="155"/>
                  </a:cubicBezTo>
                  <a:cubicBezTo>
                    <a:pt x="134" y="156"/>
                    <a:pt x="134" y="157"/>
                    <a:pt x="134" y="159"/>
                  </a:cubicBezTo>
                  <a:cubicBezTo>
                    <a:pt x="134" y="161"/>
                    <a:pt x="135" y="164"/>
                    <a:pt x="136" y="166"/>
                  </a:cubicBezTo>
                  <a:cubicBezTo>
                    <a:pt x="141" y="175"/>
                    <a:pt x="141" y="175"/>
                    <a:pt x="141" y="175"/>
                  </a:cubicBezTo>
                  <a:cubicBezTo>
                    <a:pt x="141" y="176"/>
                    <a:pt x="142" y="177"/>
                    <a:pt x="142" y="179"/>
                  </a:cubicBezTo>
                  <a:cubicBezTo>
                    <a:pt x="142" y="180"/>
                    <a:pt x="141" y="182"/>
                    <a:pt x="141" y="183"/>
                  </a:cubicBezTo>
                  <a:cubicBezTo>
                    <a:pt x="141" y="183"/>
                    <a:pt x="141" y="183"/>
                    <a:pt x="141" y="183"/>
                  </a:cubicBezTo>
                  <a:cubicBezTo>
                    <a:pt x="140" y="184"/>
                    <a:pt x="140" y="184"/>
                    <a:pt x="140" y="184"/>
                  </a:cubicBezTo>
                  <a:cubicBezTo>
                    <a:pt x="140" y="184"/>
                    <a:pt x="140" y="184"/>
                    <a:pt x="140" y="184"/>
                  </a:cubicBezTo>
                  <a:cubicBezTo>
                    <a:pt x="140" y="184"/>
                    <a:pt x="140" y="184"/>
                    <a:pt x="140" y="184"/>
                  </a:cubicBezTo>
                  <a:cubicBezTo>
                    <a:pt x="139" y="185"/>
                    <a:pt x="139" y="185"/>
                    <a:pt x="139" y="185"/>
                  </a:cubicBezTo>
                  <a:cubicBezTo>
                    <a:pt x="139" y="184"/>
                    <a:pt x="139" y="184"/>
                    <a:pt x="139" y="184"/>
                  </a:cubicBezTo>
                  <a:cubicBezTo>
                    <a:pt x="138" y="184"/>
                    <a:pt x="138" y="184"/>
                    <a:pt x="138" y="183"/>
                  </a:cubicBezTo>
                  <a:cubicBezTo>
                    <a:pt x="129" y="163"/>
                    <a:pt x="129" y="163"/>
                    <a:pt x="129" y="163"/>
                  </a:cubicBezTo>
                  <a:cubicBezTo>
                    <a:pt x="127" y="160"/>
                    <a:pt x="124" y="158"/>
                    <a:pt x="121" y="158"/>
                  </a:cubicBezTo>
                  <a:cubicBezTo>
                    <a:pt x="120" y="158"/>
                    <a:pt x="119" y="158"/>
                    <a:pt x="118" y="159"/>
                  </a:cubicBezTo>
                  <a:cubicBezTo>
                    <a:pt x="105" y="165"/>
                    <a:pt x="105" y="165"/>
                    <a:pt x="105" y="165"/>
                  </a:cubicBezTo>
                  <a:cubicBezTo>
                    <a:pt x="102" y="167"/>
                    <a:pt x="98" y="170"/>
                    <a:pt x="96" y="173"/>
                  </a:cubicBezTo>
                  <a:cubicBezTo>
                    <a:pt x="86" y="187"/>
                    <a:pt x="86" y="187"/>
                    <a:pt x="86" y="187"/>
                  </a:cubicBezTo>
                  <a:cubicBezTo>
                    <a:pt x="85" y="188"/>
                    <a:pt x="84" y="189"/>
                    <a:pt x="83" y="190"/>
                  </a:cubicBezTo>
                  <a:cubicBezTo>
                    <a:pt x="81" y="191"/>
                    <a:pt x="80" y="191"/>
                    <a:pt x="79" y="191"/>
                  </a:cubicBezTo>
                  <a:cubicBezTo>
                    <a:pt x="62" y="192"/>
                    <a:pt x="62" y="192"/>
                    <a:pt x="62" y="192"/>
                  </a:cubicBezTo>
                  <a:cubicBezTo>
                    <a:pt x="61" y="192"/>
                    <a:pt x="61" y="192"/>
                    <a:pt x="61" y="192"/>
                  </a:cubicBezTo>
                  <a:cubicBezTo>
                    <a:pt x="61" y="192"/>
                    <a:pt x="61" y="192"/>
                    <a:pt x="61" y="192"/>
                  </a:cubicBezTo>
                  <a:cubicBezTo>
                    <a:pt x="60" y="192"/>
                    <a:pt x="60" y="191"/>
                    <a:pt x="60" y="190"/>
                  </a:cubicBezTo>
                  <a:cubicBezTo>
                    <a:pt x="60" y="189"/>
                    <a:pt x="60" y="189"/>
                    <a:pt x="60" y="189"/>
                  </a:cubicBezTo>
                  <a:cubicBezTo>
                    <a:pt x="64" y="170"/>
                    <a:pt x="64" y="170"/>
                    <a:pt x="64" y="170"/>
                  </a:cubicBezTo>
                  <a:cubicBezTo>
                    <a:pt x="65" y="169"/>
                    <a:pt x="66" y="167"/>
                    <a:pt x="67" y="166"/>
                  </a:cubicBezTo>
                  <a:cubicBezTo>
                    <a:pt x="67" y="165"/>
                    <a:pt x="69" y="164"/>
                    <a:pt x="69" y="164"/>
                  </a:cubicBezTo>
                  <a:cubicBezTo>
                    <a:pt x="82" y="162"/>
                    <a:pt x="82" y="162"/>
                    <a:pt x="82" y="162"/>
                  </a:cubicBezTo>
                  <a:cubicBezTo>
                    <a:pt x="84" y="161"/>
                    <a:pt x="86" y="160"/>
                    <a:pt x="87" y="158"/>
                  </a:cubicBezTo>
                  <a:cubicBezTo>
                    <a:pt x="89" y="157"/>
                    <a:pt x="90" y="155"/>
                    <a:pt x="91" y="153"/>
                  </a:cubicBezTo>
                  <a:cubicBezTo>
                    <a:pt x="91" y="151"/>
                    <a:pt x="91" y="151"/>
                    <a:pt x="91" y="151"/>
                  </a:cubicBezTo>
                  <a:cubicBezTo>
                    <a:pt x="92" y="150"/>
                    <a:pt x="92" y="148"/>
                    <a:pt x="92" y="147"/>
                  </a:cubicBezTo>
                  <a:cubicBezTo>
                    <a:pt x="92" y="144"/>
                    <a:pt x="91" y="141"/>
                    <a:pt x="90" y="139"/>
                  </a:cubicBezTo>
                  <a:cubicBezTo>
                    <a:pt x="89" y="138"/>
                    <a:pt x="89" y="138"/>
                    <a:pt x="89" y="138"/>
                  </a:cubicBezTo>
                  <a:cubicBezTo>
                    <a:pt x="89" y="138"/>
                    <a:pt x="90" y="137"/>
                    <a:pt x="91" y="136"/>
                  </a:cubicBezTo>
                  <a:cubicBezTo>
                    <a:pt x="109" y="126"/>
                    <a:pt x="109" y="126"/>
                    <a:pt x="109" y="126"/>
                  </a:cubicBezTo>
                  <a:cubicBezTo>
                    <a:pt x="112" y="124"/>
                    <a:pt x="116" y="121"/>
                    <a:pt x="118" y="118"/>
                  </a:cubicBezTo>
                  <a:cubicBezTo>
                    <a:pt x="120" y="114"/>
                    <a:pt x="120" y="114"/>
                    <a:pt x="120" y="114"/>
                  </a:cubicBezTo>
                  <a:cubicBezTo>
                    <a:pt x="121" y="113"/>
                    <a:pt x="122" y="112"/>
                    <a:pt x="123" y="111"/>
                  </a:cubicBezTo>
                  <a:cubicBezTo>
                    <a:pt x="124" y="111"/>
                    <a:pt x="124"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6" y="110"/>
                    <a:pt x="127" y="110"/>
                    <a:pt x="128" y="109"/>
                  </a:cubicBezTo>
                  <a:cubicBezTo>
                    <a:pt x="130" y="108"/>
                    <a:pt x="131" y="106"/>
                    <a:pt x="133" y="103"/>
                  </a:cubicBezTo>
                  <a:cubicBezTo>
                    <a:pt x="135" y="97"/>
                    <a:pt x="135" y="97"/>
                    <a:pt x="135" y="97"/>
                  </a:cubicBezTo>
                  <a:cubicBezTo>
                    <a:pt x="135" y="97"/>
                    <a:pt x="135" y="96"/>
                    <a:pt x="136" y="96"/>
                  </a:cubicBezTo>
                  <a:cubicBezTo>
                    <a:pt x="136" y="96"/>
                    <a:pt x="136" y="96"/>
                    <a:pt x="136" y="96"/>
                  </a:cubicBezTo>
                  <a:cubicBezTo>
                    <a:pt x="135" y="95"/>
                    <a:pt x="135" y="95"/>
                    <a:pt x="135" y="95"/>
                  </a:cubicBezTo>
                  <a:cubicBezTo>
                    <a:pt x="135" y="96"/>
                    <a:pt x="135" y="96"/>
                    <a:pt x="135" y="96"/>
                  </a:cubicBezTo>
                  <a:cubicBezTo>
                    <a:pt x="136" y="96"/>
                    <a:pt x="136" y="96"/>
                    <a:pt x="136" y="96"/>
                  </a:cubicBezTo>
                  <a:cubicBezTo>
                    <a:pt x="135" y="95"/>
                    <a:pt x="135" y="95"/>
                    <a:pt x="135" y="95"/>
                  </a:cubicBezTo>
                  <a:cubicBezTo>
                    <a:pt x="135" y="96"/>
                    <a:pt x="135" y="96"/>
                    <a:pt x="135" y="96"/>
                  </a:cubicBezTo>
                  <a:cubicBezTo>
                    <a:pt x="135" y="95"/>
                    <a:pt x="135" y="95"/>
                    <a:pt x="135" y="95"/>
                  </a:cubicBezTo>
                  <a:cubicBezTo>
                    <a:pt x="134" y="96"/>
                    <a:pt x="134" y="96"/>
                    <a:pt x="134" y="96"/>
                  </a:cubicBezTo>
                  <a:cubicBezTo>
                    <a:pt x="135" y="96"/>
                    <a:pt x="135" y="96"/>
                    <a:pt x="135" y="96"/>
                  </a:cubicBezTo>
                  <a:cubicBezTo>
                    <a:pt x="135" y="95"/>
                    <a:pt x="135" y="95"/>
                    <a:pt x="135" y="95"/>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5" y="97"/>
                    <a:pt x="135" y="97"/>
                    <a:pt x="135" y="97"/>
                  </a:cubicBezTo>
                  <a:cubicBezTo>
                    <a:pt x="136" y="101"/>
                    <a:pt x="136" y="101"/>
                    <a:pt x="136" y="101"/>
                  </a:cubicBezTo>
                  <a:cubicBezTo>
                    <a:pt x="136" y="103"/>
                    <a:pt x="137" y="105"/>
                    <a:pt x="138" y="107"/>
                  </a:cubicBezTo>
                  <a:cubicBezTo>
                    <a:pt x="140" y="109"/>
                    <a:pt x="142" y="110"/>
                    <a:pt x="144" y="110"/>
                  </a:cubicBezTo>
                  <a:cubicBezTo>
                    <a:pt x="144" y="108"/>
                    <a:pt x="144" y="108"/>
                    <a:pt x="144" y="108"/>
                  </a:cubicBezTo>
                  <a:cubicBezTo>
                    <a:pt x="144" y="110"/>
                    <a:pt x="144" y="110"/>
                    <a:pt x="144" y="110"/>
                  </a:cubicBezTo>
                  <a:cubicBezTo>
                    <a:pt x="144" y="110"/>
                    <a:pt x="144" y="110"/>
                    <a:pt x="144" y="110"/>
                  </a:cubicBezTo>
                  <a:cubicBezTo>
                    <a:pt x="144" y="110"/>
                    <a:pt x="144" y="110"/>
                    <a:pt x="144" y="110"/>
                  </a:cubicBezTo>
                  <a:cubicBezTo>
                    <a:pt x="144" y="110"/>
                    <a:pt x="144" y="110"/>
                    <a:pt x="144" y="110"/>
                  </a:cubicBezTo>
                  <a:cubicBezTo>
                    <a:pt x="144" y="111"/>
                    <a:pt x="145" y="111"/>
                    <a:pt x="146" y="111"/>
                  </a:cubicBezTo>
                  <a:cubicBezTo>
                    <a:pt x="149" y="111"/>
                    <a:pt x="152" y="109"/>
                    <a:pt x="155" y="107"/>
                  </a:cubicBezTo>
                  <a:cubicBezTo>
                    <a:pt x="170" y="91"/>
                    <a:pt x="170" y="91"/>
                    <a:pt x="170" y="91"/>
                  </a:cubicBezTo>
                  <a:cubicBezTo>
                    <a:pt x="172" y="88"/>
                    <a:pt x="176" y="85"/>
                    <a:pt x="178" y="83"/>
                  </a:cubicBezTo>
                  <a:cubicBezTo>
                    <a:pt x="182" y="81"/>
                    <a:pt x="182" y="81"/>
                    <a:pt x="182" y="81"/>
                  </a:cubicBezTo>
                  <a:cubicBezTo>
                    <a:pt x="183" y="80"/>
                    <a:pt x="184" y="79"/>
                    <a:pt x="185" y="78"/>
                  </a:cubicBezTo>
                  <a:cubicBezTo>
                    <a:pt x="186" y="77"/>
                    <a:pt x="186" y="76"/>
                    <a:pt x="186" y="74"/>
                  </a:cubicBezTo>
                  <a:cubicBezTo>
                    <a:pt x="186" y="73"/>
                    <a:pt x="186" y="73"/>
                    <a:pt x="186" y="73"/>
                  </a:cubicBezTo>
                  <a:cubicBezTo>
                    <a:pt x="186" y="72"/>
                    <a:pt x="185" y="71"/>
                    <a:pt x="184" y="70"/>
                  </a:cubicBezTo>
                  <a:cubicBezTo>
                    <a:pt x="183" y="70"/>
                    <a:pt x="182" y="70"/>
                    <a:pt x="181" y="70"/>
                  </a:cubicBezTo>
                  <a:cubicBezTo>
                    <a:pt x="180" y="70"/>
                    <a:pt x="179" y="70"/>
                    <a:pt x="177" y="71"/>
                  </a:cubicBezTo>
                  <a:cubicBezTo>
                    <a:pt x="176" y="71"/>
                    <a:pt x="176" y="71"/>
                    <a:pt x="176" y="71"/>
                  </a:cubicBezTo>
                  <a:cubicBezTo>
                    <a:pt x="175" y="71"/>
                    <a:pt x="175" y="71"/>
                    <a:pt x="175" y="71"/>
                  </a:cubicBezTo>
                  <a:cubicBezTo>
                    <a:pt x="174" y="71"/>
                    <a:pt x="172" y="70"/>
                    <a:pt x="172" y="69"/>
                  </a:cubicBezTo>
                  <a:cubicBezTo>
                    <a:pt x="172" y="69"/>
                    <a:pt x="172" y="68"/>
                    <a:pt x="172" y="67"/>
                  </a:cubicBezTo>
                  <a:cubicBezTo>
                    <a:pt x="172" y="66"/>
                    <a:pt x="172" y="64"/>
                    <a:pt x="173" y="63"/>
                  </a:cubicBezTo>
                  <a:cubicBezTo>
                    <a:pt x="174" y="61"/>
                    <a:pt x="175" y="59"/>
                    <a:pt x="175" y="57"/>
                  </a:cubicBezTo>
                  <a:cubicBezTo>
                    <a:pt x="175" y="57"/>
                    <a:pt x="175" y="56"/>
                    <a:pt x="174" y="55"/>
                  </a:cubicBezTo>
                  <a:cubicBezTo>
                    <a:pt x="174" y="54"/>
                    <a:pt x="173" y="54"/>
                    <a:pt x="172" y="53"/>
                  </a:cubicBezTo>
                  <a:cubicBezTo>
                    <a:pt x="171" y="53"/>
                    <a:pt x="171" y="53"/>
                    <a:pt x="171" y="53"/>
                  </a:cubicBezTo>
                  <a:cubicBezTo>
                    <a:pt x="169" y="53"/>
                    <a:pt x="168" y="54"/>
                    <a:pt x="167" y="54"/>
                  </a:cubicBezTo>
                  <a:cubicBezTo>
                    <a:pt x="165" y="55"/>
                    <a:pt x="164" y="56"/>
                    <a:pt x="163" y="58"/>
                  </a:cubicBezTo>
                  <a:cubicBezTo>
                    <a:pt x="161" y="61"/>
                    <a:pt x="161" y="61"/>
                    <a:pt x="161" y="61"/>
                  </a:cubicBezTo>
                  <a:cubicBezTo>
                    <a:pt x="158" y="65"/>
                    <a:pt x="157" y="70"/>
                    <a:pt x="156" y="74"/>
                  </a:cubicBezTo>
                  <a:cubicBezTo>
                    <a:pt x="156" y="77"/>
                    <a:pt x="154" y="82"/>
                    <a:pt x="152" y="84"/>
                  </a:cubicBezTo>
                  <a:cubicBezTo>
                    <a:pt x="148" y="90"/>
                    <a:pt x="148" y="90"/>
                    <a:pt x="148" y="90"/>
                  </a:cubicBezTo>
                  <a:cubicBezTo>
                    <a:pt x="147" y="91"/>
                    <a:pt x="147" y="91"/>
                    <a:pt x="147" y="91"/>
                  </a:cubicBezTo>
                  <a:cubicBezTo>
                    <a:pt x="146" y="91"/>
                    <a:pt x="146" y="91"/>
                    <a:pt x="146" y="91"/>
                  </a:cubicBezTo>
                  <a:cubicBezTo>
                    <a:pt x="146" y="90"/>
                    <a:pt x="146" y="90"/>
                    <a:pt x="146" y="89"/>
                  </a:cubicBezTo>
                  <a:cubicBezTo>
                    <a:pt x="144" y="86"/>
                    <a:pt x="144" y="86"/>
                    <a:pt x="144" y="86"/>
                  </a:cubicBezTo>
                  <a:cubicBezTo>
                    <a:pt x="144" y="84"/>
                    <a:pt x="143" y="83"/>
                    <a:pt x="141" y="82"/>
                  </a:cubicBezTo>
                  <a:cubicBezTo>
                    <a:pt x="140" y="80"/>
                    <a:pt x="138" y="80"/>
                    <a:pt x="136" y="80"/>
                  </a:cubicBezTo>
                  <a:cubicBezTo>
                    <a:pt x="135" y="80"/>
                    <a:pt x="135" y="80"/>
                    <a:pt x="135" y="80"/>
                  </a:cubicBezTo>
                  <a:cubicBezTo>
                    <a:pt x="135" y="80"/>
                    <a:pt x="135" y="80"/>
                    <a:pt x="135" y="80"/>
                  </a:cubicBezTo>
                  <a:cubicBezTo>
                    <a:pt x="135" y="80"/>
                    <a:pt x="135" y="80"/>
                    <a:pt x="135" y="80"/>
                  </a:cubicBezTo>
                  <a:cubicBezTo>
                    <a:pt x="134" y="79"/>
                    <a:pt x="134" y="79"/>
                    <a:pt x="134" y="79"/>
                  </a:cubicBezTo>
                  <a:cubicBezTo>
                    <a:pt x="134" y="78"/>
                    <a:pt x="134" y="78"/>
                    <a:pt x="134" y="78"/>
                  </a:cubicBezTo>
                  <a:cubicBezTo>
                    <a:pt x="134" y="77"/>
                    <a:pt x="134" y="77"/>
                    <a:pt x="134" y="76"/>
                  </a:cubicBezTo>
                  <a:cubicBezTo>
                    <a:pt x="134" y="76"/>
                    <a:pt x="134" y="76"/>
                    <a:pt x="134" y="76"/>
                  </a:cubicBezTo>
                  <a:cubicBezTo>
                    <a:pt x="134" y="73"/>
                    <a:pt x="137" y="68"/>
                    <a:pt x="139" y="67"/>
                  </a:cubicBezTo>
                  <a:cubicBezTo>
                    <a:pt x="174" y="32"/>
                    <a:pt x="174" y="32"/>
                    <a:pt x="174" y="32"/>
                  </a:cubicBezTo>
                  <a:cubicBezTo>
                    <a:pt x="175" y="31"/>
                    <a:pt x="177" y="31"/>
                    <a:pt x="178" y="31"/>
                  </a:cubicBezTo>
                  <a:cubicBezTo>
                    <a:pt x="179" y="31"/>
                    <a:pt x="180" y="31"/>
                    <a:pt x="180" y="31"/>
                  </a:cubicBezTo>
                  <a:cubicBezTo>
                    <a:pt x="186" y="35"/>
                    <a:pt x="186" y="35"/>
                    <a:pt x="186" y="35"/>
                  </a:cubicBezTo>
                  <a:cubicBezTo>
                    <a:pt x="188" y="37"/>
                    <a:pt x="193" y="39"/>
                    <a:pt x="196" y="40"/>
                  </a:cubicBezTo>
                  <a:cubicBezTo>
                    <a:pt x="204" y="42"/>
                    <a:pt x="204" y="42"/>
                    <a:pt x="204" y="42"/>
                  </a:cubicBezTo>
                  <a:cubicBezTo>
                    <a:pt x="205" y="42"/>
                    <a:pt x="206" y="43"/>
                    <a:pt x="206" y="43"/>
                  </a:cubicBezTo>
                  <a:cubicBezTo>
                    <a:pt x="206" y="43"/>
                    <a:pt x="206" y="43"/>
                    <a:pt x="206" y="43"/>
                  </a:cubicBezTo>
                  <a:cubicBezTo>
                    <a:pt x="206" y="44"/>
                    <a:pt x="206" y="44"/>
                    <a:pt x="206" y="44"/>
                  </a:cubicBezTo>
                  <a:cubicBezTo>
                    <a:pt x="206" y="44"/>
                    <a:pt x="205" y="44"/>
                    <a:pt x="204" y="45"/>
                  </a:cubicBezTo>
                  <a:cubicBezTo>
                    <a:pt x="203" y="45"/>
                    <a:pt x="202" y="45"/>
                    <a:pt x="201" y="45"/>
                  </a:cubicBezTo>
                  <a:cubicBezTo>
                    <a:pt x="201" y="45"/>
                    <a:pt x="201" y="45"/>
                    <a:pt x="201" y="45"/>
                  </a:cubicBezTo>
                  <a:cubicBezTo>
                    <a:pt x="198" y="45"/>
                    <a:pt x="198" y="45"/>
                    <a:pt x="198" y="45"/>
                  </a:cubicBezTo>
                  <a:cubicBezTo>
                    <a:pt x="198" y="45"/>
                    <a:pt x="198" y="45"/>
                    <a:pt x="198" y="45"/>
                  </a:cubicBezTo>
                  <a:cubicBezTo>
                    <a:pt x="197" y="45"/>
                    <a:pt x="196" y="45"/>
                    <a:pt x="196" y="46"/>
                  </a:cubicBezTo>
                  <a:cubicBezTo>
                    <a:pt x="195" y="46"/>
                    <a:pt x="195" y="46"/>
                    <a:pt x="195" y="46"/>
                  </a:cubicBezTo>
                  <a:cubicBezTo>
                    <a:pt x="194" y="47"/>
                    <a:pt x="194" y="47"/>
                    <a:pt x="194" y="48"/>
                  </a:cubicBezTo>
                  <a:cubicBezTo>
                    <a:pt x="194" y="49"/>
                    <a:pt x="195" y="50"/>
                    <a:pt x="195" y="50"/>
                  </a:cubicBezTo>
                  <a:cubicBezTo>
                    <a:pt x="196" y="51"/>
                    <a:pt x="196" y="51"/>
                    <a:pt x="197" y="52"/>
                  </a:cubicBezTo>
                  <a:cubicBezTo>
                    <a:pt x="206" y="57"/>
                    <a:pt x="206" y="57"/>
                    <a:pt x="206" y="57"/>
                  </a:cubicBezTo>
                  <a:cubicBezTo>
                    <a:pt x="207" y="58"/>
                    <a:pt x="208" y="58"/>
                    <a:pt x="209" y="58"/>
                  </a:cubicBezTo>
                  <a:cubicBezTo>
                    <a:pt x="212" y="58"/>
                    <a:pt x="215" y="56"/>
                    <a:pt x="216" y="53"/>
                  </a:cubicBezTo>
                  <a:cubicBezTo>
                    <a:pt x="216" y="52"/>
                    <a:pt x="217" y="51"/>
                    <a:pt x="218" y="50"/>
                  </a:cubicBezTo>
                  <a:cubicBezTo>
                    <a:pt x="219" y="50"/>
                    <a:pt x="220" y="49"/>
                    <a:pt x="221" y="49"/>
                  </a:cubicBezTo>
                  <a:cubicBezTo>
                    <a:pt x="256" y="49"/>
                    <a:pt x="256" y="49"/>
                    <a:pt x="256" y="49"/>
                  </a:cubicBezTo>
                  <a:cubicBezTo>
                    <a:pt x="258" y="49"/>
                    <a:pt x="260" y="49"/>
                    <a:pt x="262" y="48"/>
                  </a:cubicBezTo>
                  <a:cubicBezTo>
                    <a:pt x="264" y="48"/>
                    <a:pt x="265" y="47"/>
                    <a:pt x="267" y="46"/>
                  </a:cubicBezTo>
                  <a:cubicBezTo>
                    <a:pt x="278" y="39"/>
                    <a:pt x="278" y="39"/>
                    <a:pt x="278" y="39"/>
                  </a:cubicBezTo>
                  <a:cubicBezTo>
                    <a:pt x="281" y="37"/>
                    <a:pt x="284" y="33"/>
                    <a:pt x="286" y="30"/>
                  </a:cubicBezTo>
                  <a:cubicBezTo>
                    <a:pt x="292" y="17"/>
                    <a:pt x="292" y="17"/>
                    <a:pt x="292" y="17"/>
                  </a:cubicBezTo>
                  <a:cubicBezTo>
                    <a:pt x="293" y="15"/>
                    <a:pt x="294" y="13"/>
                    <a:pt x="294" y="11"/>
                  </a:cubicBezTo>
                  <a:cubicBezTo>
                    <a:pt x="295" y="9"/>
                    <a:pt x="295" y="7"/>
                    <a:pt x="295" y="5"/>
                  </a:cubicBezTo>
                  <a:cubicBezTo>
                    <a:pt x="295" y="5"/>
                    <a:pt x="295" y="4"/>
                    <a:pt x="296" y="4"/>
                  </a:cubicBezTo>
                  <a:cubicBezTo>
                    <a:pt x="296" y="4"/>
                    <a:pt x="296" y="4"/>
                    <a:pt x="296" y="4"/>
                  </a:cubicBezTo>
                  <a:cubicBezTo>
                    <a:pt x="297" y="4"/>
                    <a:pt x="297" y="4"/>
                    <a:pt x="297" y="4"/>
                  </a:cubicBezTo>
                  <a:cubicBezTo>
                    <a:pt x="376" y="30"/>
                    <a:pt x="376" y="30"/>
                    <a:pt x="376" y="30"/>
                  </a:cubicBezTo>
                  <a:cubicBezTo>
                    <a:pt x="377" y="30"/>
                    <a:pt x="378" y="31"/>
                    <a:pt x="379" y="31"/>
                  </a:cubicBezTo>
                  <a:cubicBezTo>
                    <a:pt x="382" y="31"/>
                    <a:pt x="384" y="30"/>
                    <a:pt x="386" y="27"/>
                  </a:cubicBezTo>
                  <a:cubicBezTo>
                    <a:pt x="386" y="27"/>
                    <a:pt x="387" y="27"/>
                    <a:pt x="388" y="26"/>
                  </a:cubicBezTo>
                  <a:cubicBezTo>
                    <a:pt x="388" y="26"/>
                    <a:pt x="389" y="26"/>
                    <a:pt x="390" y="26"/>
                  </a:cubicBezTo>
                  <a:cubicBezTo>
                    <a:pt x="391" y="26"/>
                    <a:pt x="391" y="26"/>
                    <a:pt x="392" y="26"/>
                  </a:cubicBezTo>
                  <a:cubicBezTo>
                    <a:pt x="503" y="53"/>
                    <a:pt x="503" y="53"/>
                    <a:pt x="503" y="53"/>
                  </a:cubicBezTo>
                  <a:cubicBezTo>
                    <a:pt x="504" y="54"/>
                    <a:pt x="506" y="54"/>
                    <a:pt x="507" y="55"/>
                  </a:cubicBezTo>
                  <a:cubicBezTo>
                    <a:pt x="509" y="56"/>
                    <a:pt x="510" y="57"/>
                    <a:pt x="511" y="58"/>
                  </a:cubicBezTo>
                  <a:cubicBezTo>
                    <a:pt x="524" y="72"/>
                    <a:pt x="524" y="72"/>
                    <a:pt x="524" y="72"/>
                  </a:cubicBezTo>
                  <a:cubicBezTo>
                    <a:pt x="525" y="72"/>
                    <a:pt x="525" y="73"/>
                    <a:pt x="525" y="73"/>
                  </a:cubicBezTo>
                  <a:cubicBezTo>
                    <a:pt x="525" y="74"/>
                    <a:pt x="525" y="74"/>
                    <a:pt x="524" y="75"/>
                  </a:cubicBezTo>
                  <a:cubicBezTo>
                    <a:pt x="521" y="76"/>
                    <a:pt x="521" y="76"/>
                    <a:pt x="521" y="76"/>
                  </a:cubicBezTo>
                  <a:cubicBezTo>
                    <a:pt x="519" y="77"/>
                    <a:pt x="517" y="80"/>
                    <a:pt x="517" y="82"/>
                  </a:cubicBezTo>
                  <a:cubicBezTo>
                    <a:pt x="517" y="84"/>
                    <a:pt x="518" y="85"/>
                    <a:pt x="519" y="87"/>
                  </a:cubicBezTo>
                  <a:cubicBezTo>
                    <a:pt x="538" y="120"/>
                    <a:pt x="538" y="120"/>
                    <a:pt x="538" y="120"/>
                  </a:cubicBezTo>
                  <a:cubicBezTo>
                    <a:pt x="539" y="121"/>
                    <a:pt x="540" y="123"/>
                    <a:pt x="540" y="125"/>
                  </a:cubicBezTo>
                  <a:cubicBezTo>
                    <a:pt x="540" y="126"/>
                    <a:pt x="539" y="127"/>
                    <a:pt x="539" y="128"/>
                  </a:cubicBezTo>
                  <a:cubicBezTo>
                    <a:pt x="539" y="129"/>
                    <a:pt x="538" y="129"/>
                    <a:pt x="538" y="129"/>
                  </a:cubicBezTo>
                  <a:cubicBezTo>
                    <a:pt x="538" y="129"/>
                    <a:pt x="538" y="129"/>
                    <a:pt x="538" y="129"/>
                  </a:cubicBezTo>
                  <a:cubicBezTo>
                    <a:pt x="538" y="129"/>
                    <a:pt x="537" y="129"/>
                    <a:pt x="536" y="128"/>
                  </a:cubicBezTo>
                  <a:cubicBezTo>
                    <a:pt x="503" y="78"/>
                    <a:pt x="503" y="78"/>
                    <a:pt x="503" y="78"/>
                  </a:cubicBezTo>
                  <a:cubicBezTo>
                    <a:pt x="502" y="76"/>
                    <a:pt x="499" y="74"/>
                    <a:pt x="496" y="74"/>
                  </a:cubicBezTo>
                  <a:cubicBezTo>
                    <a:pt x="495" y="74"/>
                    <a:pt x="494" y="75"/>
                    <a:pt x="493" y="75"/>
                  </a:cubicBezTo>
                  <a:cubicBezTo>
                    <a:pt x="474" y="86"/>
                    <a:pt x="474" y="86"/>
                    <a:pt x="474" y="86"/>
                  </a:cubicBezTo>
                  <a:cubicBezTo>
                    <a:pt x="471" y="88"/>
                    <a:pt x="470" y="91"/>
                    <a:pt x="470" y="94"/>
                  </a:cubicBezTo>
                  <a:cubicBezTo>
                    <a:pt x="470" y="96"/>
                    <a:pt x="470" y="97"/>
                    <a:pt x="470" y="98"/>
                  </a:cubicBezTo>
                  <a:cubicBezTo>
                    <a:pt x="475" y="114"/>
                    <a:pt x="475" y="114"/>
                    <a:pt x="475" y="114"/>
                  </a:cubicBezTo>
                  <a:cubicBezTo>
                    <a:pt x="476" y="116"/>
                    <a:pt x="477" y="118"/>
                    <a:pt x="479" y="119"/>
                  </a:cubicBezTo>
                  <a:cubicBezTo>
                    <a:pt x="480" y="121"/>
                    <a:pt x="482" y="122"/>
                    <a:pt x="484" y="122"/>
                  </a:cubicBezTo>
                  <a:cubicBezTo>
                    <a:pt x="495" y="124"/>
                    <a:pt x="495" y="124"/>
                    <a:pt x="495" y="124"/>
                  </a:cubicBezTo>
                  <a:cubicBezTo>
                    <a:pt x="495" y="124"/>
                    <a:pt x="497" y="125"/>
                    <a:pt x="497" y="126"/>
                  </a:cubicBezTo>
                  <a:cubicBezTo>
                    <a:pt x="498" y="127"/>
                    <a:pt x="499" y="128"/>
                    <a:pt x="499" y="130"/>
                  </a:cubicBezTo>
                  <a:cubicBezTo>
                    <a:pt x="505" y="155"/>
                    <a:pt x="505" y="155"/>
                    <a:pt x="505" y="155"/>
                  </a:cubicBezTo>
                  <a:cubicBezTo>
                    <a:pt x="505" y="156"/>
                    <a:pt x="505" y="157"/>
                    <a:pt x="505" y="158"/>
                  </a:cubicBezTo>
                  <a:cubicBezTo>
                    <a:pt x="505" y="161"/>
                    <a:pt x="505" y="164"/>
                    <a:pt x="504" y="166"/>
                  </a:cubicBezTo>
                  <a:cubicBezTo>
                    <a:pt x="500" y="175"/>
                    <a:pt x="500" y="175"/>
                    <a:pt x="500" y="175"/>
                  </a:cubicBezTo>
                  <a:cubicBezTo>
                    <a:pt x="499" y="177"/>
                    <a:pt x="499" y="178"/>
                    <a:pt x="499" y="180"/>
                  </a:cubicBezTo>
                  <a:cubicBezTo>
                    <a:pt x="499" y="183"/>
                    <a:pt x="500" y="186"/>
                    <a:pt x="501" y="188"/>
                  </a:cubicBezTo>
                  <a:cubicBezTo>
                    <a:pt x="516" y="205"/>
                    <a:pt x="516" y="205"/>
                    <a:pt x="516" y="205"/>
                  </a:cubicBezTo>
                  <a:cubicBezTo>
                    <a:pt x="517" y="206"/>
                    <a:pt x="518" y="208"/>
                    <a:pt x="518" y="210"/>
                  </a:cubicBezTo>
                  <a:cubicBezTo>
                    <a:pt x="518" y="211"/>
                    <a:pt x="518" y="211"/>
                    <a:pt x="518" y="211"/>
                  </a:cubicBezTo>
                  <a:cubicBezTo>
                    <a:pt x="517" y="212"/>
                    <a:pt x="517" y="212"/>
                    <a:pt x="517" y="212"/>
                  </a:cubicBezTo>
                  <a:cubicBezTo>
                    <a:pt x="517" y="212"/>
                    <a:pt x="516" y="212"/>
                    <a:pt x="515" y="211"/>
                  </a:cubicBezTo>
                  <a:cubicBezTo>
                    <a:pt x="494" y="187"/>
                    <a:pt x="494" y="187"/>
                    <a:pt x="494" y="187"/>
                  </a:cubicBezTo>
                  <a:cubicBezTo>
                    <a:pt x="492" y="185"/>
                    <a:pt x="488" y="182"/>
                    <a:pt x="485" y="180"/>
                  </a:cubicBezTo>
                  <a:cubicBezTo>
                    <a:pt x="478" y="176"/>
                    <a:pt x="478" y="176"/>
                    <a:pt x="478" y="176"/>
                  </a:cubicBezTo>
                  <a:cubicBezTo>
                    <a:pt x="477" y="175"/>
                    <a:pt x="476" y="175"/>
                    <a:pt x="475" y="175"/>
                  </a:cubicBezTo>
                  <a:cubicBezTo>
                    <a:pt x="473" y="175"/>
                    <a:pt x="472" y="176"/>
                    <a:pt x="471" y="177"/>
                  </a:cubicBezTo>
                  <a:cubicBezTo>
                    <a:pt x="470" y="178"/>
                    <a:pt x="469" y="179"/>
                    <a:pt x="469" y="180"/>
                  </a:cubicBezTo>
                  <a:cubicBezTo>
                    <a:pt x="468" y="181"/>
                    <a:pt x="468" y="182"/>
                    <a:pt x="468" y="184"/>
                  </a:cubicBezTo>
                  <a:cubicBezTo>
                    <a:pt x="468" y="187"/>
                    <a:pt x="469" y="190"/>
                    <a:pt x="471" y="193"/>
                  </a:cubicBezTo>
                  <a:cubicBezTo>
                    <a:pt x="472" y="195"/>
                    <a:pt x="472" y="195"/>
                    <a:pt x="472" y="195"/>
                  </a:cubicBezTo>
                  <a:cubicBezTo>
                    <a:pt x="473" y="196"/>
                    <a:pt x="474" y="197"/>
                    <a:pt x="475" y="198"/>
                  </a:cubicBezTo>
                  <a:cubicBezTo>
                    <a:pt x="477" y="199"/>
                    <a:pt x="478" y="200"/>
                    <a:pt x="480" y="200"/>
                  </a:cubicBezTo>
                  <a:cubicBezTo>
                    <a:pt x="481" y="200"/>
                    <a:pt x="481" y="200"/>
                    <a:pt x="482" y="200"/>
                  </a:cubicBezTo>
                  <a:cubicBezTo>
                    <a:pt x="482" y="199"/>
                    <a:pt x="482" y="199"/>
                    <a:pt x="482" y="199"/>
                  </a:cubicBezTo>
                  <a:cubicBezTo>
                    <a:pt x="482" y="199"/>
                    <a:pt x="483" y="200"/>
                    <a:pt x="484" y="200"/>
                  </a:cubicBezTo>
                  <a:cubicBezTo>
                    <a:pt x="484" y="201"/>
                    <a:pt x="485" y="202"/>
                    <a:pt x="485" y="203"/>
                  </a:cubicBezTo>
                  <a:cubicBezTo>
                    <a:pt x="486" y="206"/>
                    <a:pt x="486" y="206"/>
                    <a:pt x="486" y="206"/>
                  </a:cubicBezTo>
                  <a:cubicBezTo>
                    <a:pt x="487" y="210"/>
                    <a:pt x="490" y="215"/>
                    <a:pt x="493" y="217"/>
                  </a:cubicBezTo>
                  <a:cubicBezTo>
                    <a:pt x="508" y="233"/>
                    <a:pt x="508" y="233"/>
                    <a:pt x="508" y="233"/>
                  </a:cubicBezTo>
                  <a:cubicBezTo>
                    <a:pt x="509" y="234"/>
                    <a:pt x="510" y="235"/>
                    <a:pt x="511" y="237"/>
                  </a:cubicBezTo>
                  <a:cubicBezTo>
                    <a:pt x="511" y="239"/>
                    <a:pt x="512" y="241"/>
                    <a:pt x="512" y="242"/>
                  </a:cubicBezTo>
                  <a:cubicBezTo>
                    <a:pt x="513" y="269"/>
                    <a:pt x="513" y="269"/>
                    <a:pt x="513" y="269"/>
                  </a:cubicBezTo>
                  <a:cubicBezTo>
                    <a:pt x="513" y="269"/>
                    <a:pt x="513" y="269"/>
                    <a:pt x="513" y="269"/>
                  </a:cubicBezTo>
                  <a:cubicBezTo>
                    <a:pt x="513" y="271"/>
                    <a:pt x="513" y="272"/>
                    <a:pt x="512" y="272"/>
                  </a:cubicBezTo>
                  <a:cubicBezTo>
                    <a:pt x="512" y="273"/>
                    <a:pt x="511" y="273"/>
                    <a:pt x="510" y="273"/>
                  </a:cubicBezTo>
                  <a:cubicBezTo>
                    <a:pt x="493" y="273"/>
                    <a:pt x="493" y="273"/>
                    <a:pt x="493" y="273"/>
                  </a:cubicBezTo>
                  <a:cubicBezTo>
                    <a:pt x="490" y="273"/>
                    <a:pt x="489" y="275"/>
                    <a:pt x="487" y="276"/>
                  </a:cubicBezTo>
                  <a:cubicBezTo>
                    <a:pt x="486" y="278"/>
                    <a:pt x="485" y="280"/>
                    <a:pt x="485" y="282"/>
                  </a:cubicBezTo>
                  <a:cubicBezTo>
                    <a:pt x="485" y="289"/>
                    <a:pt x="485" y="289"/>
                    <a:pt x="485" y="289"/>
                  </a:cubicBezTo>
                  <a:cubicBezTo>
                    <a:pt x="485" y="293"/>
                    <a:pt x="487" y="299"/>
                    <a:pt x="489" y="302"/>
                  </a:cubicBezTo>
                  <a:cubicBezTo>
                    <a:pt x="502" y="324"/>
                    <a:pt x="502" y="324"/>
                    <a:pt x="502" y="324"/>
                  </a:cubicBezTo>
                  <a:cubicBezTo>
                    <a:pt x="503" y="325"/>
                    <a:pt x="503" y="326"/>
                    <a:pt x="503" y="328"/>
                  </a:cubicBezTo>
                  <a:cubicBezTo>
                    <a:pt x="503" y="329"/>
                    <a:pt x="503" y="331"/>
                    <a:pt x="502" y="332"/>
                  </a:cubicBezTo>
                  <a:cubicBezTo>
                    <a:pt x="492" y="349"/>
                    <a:pt x="492" y="349"/>
                    <a:pt x="492" y="349"/>
                  </a:cubicBezTo>
                  <a:cubicBezTo>
                    <a:pt x="492" y="350"/>
                    <a:pt x="491" y="350"/>
                    <a:pt x="491" y="350"/>
                  </a:cubicBezTo>
                  <a:cubicBezTo>
                    <a:pt x="490" y="350"/>
                    <a:pt x="490" y="350"/>
                    <a:pt x="489" y="349"/>
                  </a:cubicBezTo>
                  <a:cubicBezTo>
                    <a:pt x="477" y="333"/>
                    <a:pt x="477" y="333"/>
                    <a:pt x="477" y="333"/>
                  </a:cubicBezTo>
                  <a:cubicBezTo>
                    <a:pt x="476" y="333"/>
                    <a:pt x="476" y="332"/>
                    <a:pt x="475" y="332"/>
                  </a:cubicBezTo>
                  <a:cubicBezTo>
                    <a:pt x="474" y="331"/>
                    <a:pt x="474" y="331"/>
                    <a:pt x="473" y="331"/>
                  </a:cubicBezTo>
                  <a:cubicBezTo>
                    <a:pt x="472" y="331"/>
                    <a:pt x="471" y="331"/>
                    <a:pt x="471" y="332"/>
                  </a:cubicBezTo>
                  <a:cubicBezTo>
                    <a:pt x="470" y="332"/>
                    <a:pt x="470" y="333"/>
                    <a:pt x="469" y="334"/>
                  </a:cubicBezTo>
                  <a:cubicBezTo>
                    <a:pt x="469" y="335"/>
                    <a:pt x="469" y="336"/>
                    <a:pt x="469" y="337"/>
                  </a:cubicBezTo>
                  <a:cubicBezTo>
                    <a:pt x="469" y="341"/>
                    <a:pt x="469" y="341"/>
                    <a:pt x="469" y="341"/>
                  </a:cubicBezTo>
                  <a:cubicBezTo>
                    <a:pt x="469" y="345"/>
                    <a:pt x="470" y="351"/>
                    <a:pt x="472" y="354"/>
                  </a:cubicBezTo>
                  <a:cubicBezTo>
                    <a:pt x="487" y="384"/>
                    <a:pt x="487" y="384"/>
                    <a:pt x="487" y="384"/>
                  </a:cubicBezTo>
                  <a:cubicBezTo>
                    <a:pt x="488" y="384"/>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9" y="385"/>
                    <a:pt x="489" y="385"/>
                    <a:pt x="489" y="385"/>
                  </a:cubicBezTo>
                  <a:cubicBezTo>
                    <a:pt x="488" y="384"/>
                    <a:pt x="488" y="384"/>
                    <a:pt x="488" y="384"/>
                  </a:cubicBezTo>
                  <a:cubicBezTo>
                    <a:pt x="488" y="385"/>
                    <a:pt x="488" y="385"/>
                    <a:pt x="488" y="385"/>
                  </a:cubicBezTo>
                  <a:cubicBezTo>
                    <a:pt x="489" y="385"/>
                    <a:pt x="489" y="385"/>
                    <a:pt x="489" y="385"/>
                  </a:cubicBezTo>
                  <a:cubicBezTo>
                    <a:pt x="488" y="384"/>
                    <a:pt x="488" y="384"/>
                    <a:pt x="488" y="384"/>
                  </a:cubicBezTo>
                  <a:cubicBezTo>
                    <a:pt x="489" y="385"/>
                    <a:pt x="489" y="385"/>
                    <a:pt x="489" y="385"/>
                  </a:cubicBezTo>
                  <a:cubicBezTo>
                    <a:pt x="489" y="384"/>
                    <a:pt x="489" y="384"/>
                    <a:pt x="489" y="384"/>
                  </a:cubicBezTo>
                  <a:cubicBezTo>
                    <a:pt x="488" y="384"/>
                    <a:pt x="488" y="384"/>
                    <a:pt x="488" y="384"/>
                  </a:cubicBezTo>
                  <a:cubicBezTo>
                    <a:pt x="489" y="385"/>
                    <a:pt x="489" y="385"/>
                    <a:pt x="489" y="385"/>
                  </a:cubicBezTo>
                  <a:cubicBezTo>
                    <a:pt x="489" y="384"/>
                    <a:pt x="489" y="384"/>
                    <a:pt x="489" y="384"/>
                  </a:cubicBezTo>
                  <a:cubicBezTo>
                    <a:pt x="489" y="384"/>
                    <a:pt x="489" y="384"/>
                    <a:pt x="489" y="384"/>
                  </a:cubicBezTo>
                  <a:cubicBezTo>
                    <a:pt x="488" y="384"/>
                    <a:pt x="488" y="384"/>
                    <a:pt x="488" y="384"/>
                  </a:cubicBezTo>
                  <a:cubicBezTo>
                    <a:pt x="483" y="381"/>
                    <a:pt x="483" y="381"/>
                    <a:pt x="483" y="381"/>
                  </a:cubicBezTo>
                  <a:cubicBezTo>
                    <a:pt x="482" y="381"/>
                    <a:pt x="481" y="380"/>
                    <a:pt x="480" y="379"/>
                  </a:cubicBezTo>
                  <a:cubicBezTo>
                    <a:pt x="479" y="377"/>
                    <a:pt x="477" y="376"/>
                    <a:pt x="477" y="374"/>
                  </a:cubicBezTo>
                  <a:cubicBezTo>
                    <a:pt x="466" y="351"/>
                    <a:pt x="466" y="351"/>
                    <a:pt x="466" y="351"/>
                  </a:cubicBezTo>
                  <a:cubicBezTo>
                    <a:pt x="465" y="349"/>
                    <a:pt x="463" y="343"/>
                    <a:pt x="463" y="340"/>
                  </a:cubicBezTo>
                  <a:cubicBezTo>
                    <a:pt x="463" y="336"/>
                    <a:pt x="463" y="336"/>
                    <a:pt x="463" y="336"/>
                  </a:cubicBezTo>
                  <a:cubicBezTo>
                    <a:pt x="463" y="333"/>
                    <a:pt x="463" y="331"/>
                    <a:pt x="462" y="329"/>
                  </a:cubicBezTo>
                  <a:cubicBezTo>
                    <a:pt x="462" y="327"/>
                    <a:pt x="461" y="324"/>
                    <a:pt x="459" y="323"/>
                  </a:cubicBezTo>
                  <a:cubicBezTo>
                    <a:pt x="425" y="277"/>
                    <a:pt x="425" y="277"/>
                    <a:pt x="425" y="277"/>
                  </a:cubicBezTo>
                  <a:cubicBezTo>
                    <a:pt x="424" y="275"/>
                    <a:pt x="422" y="274"/>
                    <a:pt x="420" y="274"/>
                  </a:cubicBezTo>
                  <a:cubicBezTo>
                    <a:pt x="418" y="274"/>
                    <a:pt x="416" y="275"/>
                    <a:pt x="414" y="277"/>
                  </a:cubicBezTo>
                  <a:cubicBezTo>
                    <a:pt x="391" y="309"/>
                    <a:pt x="391" y="309"/>
                    <a:pt x="391" y="309"/>
                  </a:cubicBezTo>
                  <a:cubicBezTo>
                    <a:pt x="389" y="312"/>
                    <a:pt x="387" y="316"/>
                    <a:pt x="387" y="321"/>
                  </a:cubicBezTo>
                  <a:cubicBezTo>
                    <a:pt x="387" y="322"/>
                    <a:pt x="387" y="322"/>
                    <a:pt x="387" y="322"/>
                  </a:cubicBezTo>
                  <a:cubicBezTo>
                    <a:pt x="387" y="322"/>
                    <a:pt x="387" y="322"/>
                    <a:pt x="387" y="322"/>
                  </a:cubicBezTo>
                  <a:cubicBezTo>
                    <a:pt x="387" y="323"/>
                    <a:pt x="387" y="323"/>
                    <a:pt x="387" y="324"/>
                  </a:cubicBezTo>
                  <a:cubicBezTo>
                    <a:pt x="387" y="327"/>
                    <a:pt x="387" y="332"/>
                    <a:pt x="386" y="334"/>
                  </a:cubicBezTo>
                  <a:cubicBezTo>
                    <a:pt x="380" y="348"/>
                    <a:pt x="380" y="348"/>
                    <a:pt x="380" y="348"/>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49"/>
                    <a:pt x="380" y="349"/>
                    <a:pt x="380" y="348"/>
                  </a:cubicBezTo>
                  <a:cubicBezTo>
                    <a:pt x="356" y="286"/>
                    <a:pt x="356" y="286"/>
                    <a:pt x="356" y="286"/>
                  </a:cubicBezTo>
                  <a:cubicBezTo>
                    <a:pt x="355" y="284"/>
                    <a:pt x="354" y="283"/>
                    <a:pt x="353" y="282"/>
                  </a:cubicBezTo>
                  <a:cubicBezTo>
                    <a:pt x="352" y="281"/>
                    <a:pt x="351" y="280"/>
                    <a:pt x="349" y="280"/>
                  </a:cubicBezTo>
                  <a:cubicBezTo>
                    <a:pt x="348" y="280"/>
                    <a:pt x="347" y="280"/>
                    <a:pt x="347" y="281"/>
                  </a:cubicBezTo>
                  <a:cubicBezTo>
                    <a:pt x="346" y="281"/>
                    <a:pt x="346" y="281"/>
                    <a:pt x="346" y="281"/>
                  </a:cubicBezTo>
                  <a:cubicBezTo>
                    <a:pt x="345" y="281"/>
                    <a:pt x="344" y="281"/>
                    <a:pt x="342" y="279"/>
                  </a:cubicBezTo>
                  <a:cubicBezTo>
                    <a:pt x="331" y="268"/>
                    <a:pt x="331" y="268"/>
                    <a:pt x="331" y="268"/>
                  </a:cubicBezTo>
                  <a:cubicBezTo>
                    <a:pt x="330" y="266"/>
                    <a:pt x="328" y="265"/>
                    <a:pt x="326" y="264"/>
                  </a:cubicBezTo>
                  <a:cubicBezTo>
                    <a:pt x="325" y="263"/>
                    <a:pt x="323" y="263"/>
                    <a:pt x="321" y="263"/>
                  </a:cubicBezTo>
                  <a:cubicBezTo>
                    <a:pt x="304" y="263"/>
                    <a:pt x="304" y="263"/>
                    <a:pt x="304" y="263"/>
                  </a:cubicBezTo>
                  <a:cubicBezTo>
                    <a:pt x="303" y="263"/>
                    <a:pt x="301" y="262"/>
                    <a:pt x="300" y="262"/>
                  </a:cubicBezTo>
                  <a:cubicBezTo>
                    <a:pt x="298" y="261"/>
                    <a:pt x="297" y="261"/>
                    <a:pt x="296" y="260"/>
                  </a:cubicBezTo>
                  <a:cubicBezTo>
                    <a:pt x="260" y="232"/>
                    <a:pt x="260" y="232"/>
                    <a:pt x="260" y="232"/>
                  </a:cubicBezTo>
                  <a:cubicBezTo>
                    <a:pt x="259" y="231"/>
                    <a:pt x="257" y="231"/>
                    <a:pt x="256" y="231"/>
                  </a:cubicBezTo>
                  <a:cubicBezTo>
                    <a:pt x="253" y="231"/>
                    <a:pt x="251" y="232"/>
                    <a:pt x="249" y="234"/>
                  </a:cubicBezTo>
                  <a:cubicBezTo>
                    <a:pt x="249" y="235"/>
                    <a:pt x="249" y="235"/>
                    <a:pt x="249" y="235"/>
                  </a:cubicBezTo>
                  <a:cubicBezTo>
                    <a:pt x="249" y="235"/>
                    <a:pt x="249" y="235"/>
                    <a:pt x="249" y="235"/>
                  </a:cubicBezTo>
                  <a:cubicBezTo>
                    <a:pt x="249" y="235"/>
                    <a:pt x="249" y="235"/>
                    <a:pt x="249" y="235"/>
                  </a:cubicBezTo>
                  <a:cubicBezTo>
                    <a:pt x="248" y="236"/>
                    <a:pt x="247" y="238"/>
                    <a:pt x="247" y="240"/>
                  </a:cubicBezTo>
                  <a:cubicBezTo>
                    <a:pt x="247" y="242"/>
                    <a:pt x="248" y="245"/>
                    <a:pt x="249" y="246"/>
                  </a:cubicBezTo>
                  <a:cubicBezTo>
                    <a:pt x="268" y="265"/>
                    <a:pt x="268" y="265"/>
                    <a:pt x="268" y="265"/>
                  </a:cubicBezTo>
                  <a:cubicBezTo>
                    <a:pt x="269" y="266"/>
                    <a:pt x="271" y="267"/>
                    <a:pt x="273" y="268"/>
                  </a:cubicBezTo>
                  <a:cubicBezTo>
                    <a:pt x="275" y="269"/>
                    <a:pt x="277" y="269"/>
                    <a:pt x="279" y="269"/>
                  </a:cubicBezTo>
                  <a:cubicBezTo>
                    <a:pt x="282" y="269"/>
                    <a:pt x="282" y="269"/>
                    <a:pt x="282" y="269"/>
                  </a:cubicBezTo>
                  <a:cubicBezTo>
                    <a:pt x="283" y="269"/>
                    <a:pt x="285" y="270"/>
                    <a:pt x="286" y="270"/>
                  </a:cubicBezTo>
                  <a:cubicBezTo>
                    <a:pt x="288" y="271"/>
                    <a:pt x="289" y="272"/>
                    <a:pt x="290" y="272"/>
                  </a:cubicBezTo>
                  <a:cubicBezTo>
                    <a:pt x="295" y="275"/>
                    <a:pt x="295" y="275"/>
                    <a:pt x="295" y="275"/>
                  </a:cubicBezTo>
                  <a:cubicBezTo>
                    <a:pt x="296" y="276"/>
                    <a:pt x="296" y="277"/>
                    <a:pt x="296" y="278"/>
                  </a:cubicBezTo>
                  <a:cubicBezTo>
                    <a:pt x="296" y="279"/>
                    <a:pt x="296" y="280"/>
                    <a:pt x="295" y="281"/>
                  </a:cubicBezTo>
                  <a:cubicBezTo>
                    <a:pt x="271" y="317"/>
                    <a:pt x="271" y="317"/>
                    <a:pt x="271" y="317"/>
                  </a:cubicBezTo>
                  <a:cubicBezTo>
                    <a:pt x="270" y="318"/>
                    <a:pt x="269" y="319"/>
                    <a:pt x="267" y="320"/>
                  </a:cubicBezTo>
                  <a:cubicBezTo>
                    <a:pt x="266" y="320"/>
                    <a:pt x="265" y="321"/>
                    <a:pt x="264" y="321"/>
                  </a:cubicBezTo>
                  <a:cubicBezTo>
                    <a:pt x="257" y="321"/>
                    <a:pt x="257" y="321"/>
                    <a:pt x="257" y="321"/>
                  </a:cubicBezTo>
                  <a:cubicBezTo>
                    <a:pt x="256" y="321"/>
                    <a:pt x="255" y="320"/>
                    <a:pt x="253" y="320"/>
                  </a:cubicBezTo>
                  <a:cubicBezTo>
                    <a:pt x="252" y="319"/>
                    <a:pt x="250" y="318"/>
                    <a:pt x="249" y="317"/>
                  </a:cubicBezTo>
                  <a:cubicBezTo>
                    <a:pt x="240" y="309"/>
                    <a:pt x="240" y="309"/>
                    <a:pt x="240" y="309"/>
                  </a:cubicBezTo>
                  <a:cubicBezTo>
                    <a:pt x="238" y="307"/>
                    <a:pt x="235" y="303"/>
                    <a:pt x="234" y="300"/>
                  </a:cubicBezTo>
                  <a:cubicBezTo>
                    <a:pt x="214" y="254"/>
                    <a:pt x="214" y="254"/>
                    <a:pt x="214" y="254"/>
                  </a:cubicBezTo>
                  <a:cubicBezTo>
                    <a:pt x="213" y="253"/>
                    <a:pt x="212" y="251"/>
                    <a:pt x="211" y="250"/>
                  </a:cubicBezTo>
                  <a:cubicBezTo>
                    <a:pt x="209" y="248"/>
                    <a:pt x="208" y="247"/>
                    <a:pt x="206" y="247"/>
                  </a:cubicBezTo>
                  <a:cubicBezTo>
                    <a:pt x="205" y="247"/>
                    <a:pt x="203" y="248"/>
                    <a:pt x="203" y="249"/>
                  </a:cubicBezTo>
                  <a:cubicBezTo>
                    <a:pt x="202" y="250"/>
                    <a:pt x="202" y="251"/>
                    <a:pt x="202" y="252"/>
                  </a:cubicBezTo>
                  <a:cubicBezTo>
                    <a:pt x="202" y="254"/>
                    <a:pt x="202" y="255"/>
                    <a:pt x="203" y="256"/>
                  </a:cubicBezTo>
                  <a:cubicBezTo>
                    <a:pt x="232" y="331"/>
                    <a:pt x="232" y="331"/>
                    <a:pt x="232" y="331"/>
                  </a:cubicBezTo>
                  <a:cubicBezTo>
                    <a:pt x="233" y="333"/>
                    <a:pt x="234" y="334"/>
                    <a:pt x="236" y="336"/>
                  </a:cubicBezTo>
                  <a:cubicBezTo>
                    <a:pt x="237" y="337"/>
                    <a:pt x="239" y="338"/>
                    <a:pt x="241" y="338"/>
                  </a:cubicBezTo>
                  <a:cubicBezTo>
                    <a:pt x="242" y="338"/>
                    <a:pt x="242" y="338"/>
                    <a:pt x="242" y="338"/>
                  </a:cubicBezTo>
                  <a:cubicBezTo>
                    <a:pt x="266" y="336"/>
                    <a:pt x="266" y="336"/>
                    <a:pt x="266" y="336"/>
                  </a:cubicBezTo>
                  <a:cubicBezTo>
                    <a:pt x="266" y="336"/>
                    <a:pt x="266" y="336"/>
                    <a:pt x="266" y="336"/>
                  </a:cubicBezTo>
                  <a:cubicBezTo>
                    <a:pt x="267" y="336"/>
                    <a:pt x="267" y="336"/>
                    <a:pt x="267" y="336"/>
                  </a:cubicBezTo>
                  <a:cubicBezTo>
                    <a:pt x="267" y="337"/>
                    <a:pt x="267" y="337"/>
                    <a:pt x="267" y="337"/>
                  </a:cubicBezTo>
                  <a:cubicBezTo>
                    <a:pt x="267" y="338"/>
                    <a:pt x="267" y="338"/>
                    <a:pt x="266" y="339"/>
                  </a:cubicBezTo>
                  <a:cubicBezTo>
                    <a:pt x="250" y="380"/>
                    <a:pt x="250" y="380"/>
                    <a:pt x="250" y="380"/>
                  </a:cubicBezTo>
                  <a:cubicBezTo>
                    <a:pt x="248" y="383"/>
                    <a:pt x="246" y="388"/>
                    <a:pt x="244" y="390"/>
                  </a:cubicBezTo>
                  <a:cubicBezTo>
                    <a:pt x="223" y="415"/>
                    <a:pt x="223" y="415"/>
                    <a:pt x="223" y="415"/>
                  </a:cubicBezTo>
                  <a:cubicBezTo>
                    <a:pt x="222" y="417"/>
                    <a:pt x="221" y="419"/>
                    <a:pt x="220" y="421"/>
                  </a:cubicBezTo>
                  <a:cubicBezTo>
                    <a:pt x="220" y="423"/>
                    <a:pt x="219" y="426"/>
                    <a:pt x="219" y="428"/>
                  </a:cubicBezTo>
                  <a:cubicBezTo>
                    <a:pt x="219" y="437"/>
                    <a:pt x="219" y="437"/>
                    <a:pt x="219" y="437"/>
                  </a:cubicBezTo>
                  <a:cubicBezTo>
                    <a:pt x="219" y="441"/>
                    <a:pt x="220" y="447"/>
                    <a:pt x="222" y="450"/>
                  </a:cubicBezTo>
                  <a:cubicBezTo>
                    <a:pt x="222" y="450"/>
                    <a:pt x="222" y="450"/>
                    <a:pt x="222" y="450"/>
                  </a:cubicBezTo>
                  <a:cubicBezTo>
                    <a:pt x="223" y="451"/>
                    <a:pt x="223" y="451"/>
                    <a:pt x="223" y="451"/>
                  </a:cubicBezTo>
                  <a:cubicBezTo>
                    <a:pt x="223" y="451"/>
                    <a:pt x="223" y="451"/>
                    <a:pt x="223" y="451"/>
                  </a:cubicBezTo>
                  <a:cubicBezTo>
                    <a:pt x="224" y="454"/>
                    <a:pt x="225" y="459"/>
                    <a:pt x="225" y="462"/>
                  </a:cubicBezTo>
                  <a:cubicBezTo>
                    <a:pt x="225" y="481"/>
                    <a:pt x="225" y="481"/>
                    <a:pt x="225" y="481"/>
                  </a:cubicBezTo>
                  <a:cubicBezTo>
                    <a:pt x="225" y="482"/>
                    <a:pt x="225" y="484"/>
                    <a:pt x="224" y="486"/>
                  </a:cubicBezTo>
                  <a:cubicBezTo>
                    <a:pt x="224" y="488"/>
                    <a:pt x="223" y="489"/>
                    <a:pt x="222" y="490"/>
                  </a:cubicBezTo>
                  <a:cubicBezTo>
                    <a:pt x="206" y="506"/>
                    <a:pt x="206" y="506"/>
                    <a:pt x="206" y="506"/>
                  </a:cubicBezTo>
                  <a:cubicBezTo>
                    <a:pt x="204" y="507"/>
                    <a:pt x="203" y="509"/>
                    <a:pt x="202" y="511"/>
                  </a:cubicBezTo>
                  <a:cubicBezTo>
                    <a:pt x="202" y="513"/>
                    <a:pt x="201" y="516"/>
                    <a:pt x="201" y="518"/>
                  </a:cubicBezTo>
                  <a:cubicBezTo>
                    <a:pt x="201" y="526"/>
                    <a:pt x="201" y="526"/>
                    <a:pt x="201" y="526"/>
                  </a:cubicBezTo>
                  <a:cubicBezTo>
                    <a:pt x="201" y="527"/>
                    <a:pt x="201" y="529"/>
                    <a:pt x="200" y="531"/>
                  </a:cubicBezTo>
                  <a:cubicBezTo>
                    <a:pt x="199" y="533"/>
                    <a:pt x="199" y="535"/>
                    <a:pt x="198" y="536"/>
                  </a:cubicBezTo>
                  <a:cubicBezTo>
                    <a:pt x="170" y="570"/>
                    <a:pt x="170" y="570"/>
                    <a:pt x="170" y="570"/>
                  </a:cubicBezTo>
                  <a:cubicBezTo>
                    <a:pt x="169" y="571"/>
                    <a:pt x="168" y="573"/>
                    <a:pt x="166" y="574"/>
                  </a:cubicBezTo>
                  <a:cubicBezTo>
                    <a:pt x="165" y="575"/>
                    <a:pt x="163" y="576"/>
                    <a:pt x="162" y="576"/>
                  </a:cubicBezTo>
                  <a:cubicBezTo>
                    <a:pt x="142" y="582"/>
                    <a:pt x="142" y="582"/>
                    <a:pt x="142" y="582"/>
                  </a:cubicBezTo>
                  <a:cubicBezTo>
                    <a:pt x="142" y="582"/>
                    <a:pt x="142" y="582"/>
                    <a:pt x="142" y="582"/>
                  </a:cubicBezTo>
                  <a:cubicBezTo>
                    <a:pt x="141" y="582"/>
                    <a:pt x="141" y="582"/>
                    <a:pt x="140" y="582"/>
                  </a:cubicBezTo>
                  <a:cubicBezTo>
                    <a:pt x="139" y="581"/>
                    <a:pt x="139" y="580"/>
                    <a:pt x="138" y="579"/>
                  </a:cubicBezTo>
                  <a:cubicBezTo>
                    <a:pt x="111" y="492"/>
                    <a:pt x="111" y="492"/>
                    <a:pt x="111" y="492"/>
                  </a:cubicBezTo>
                  <a:cubicBezTo>
                    <a:pt x="111" y="491"/>
                    <a:pt x="111" y="489"/>
                    <a:pt x="111" y="487"/>
                  </a:cubicBezTo>
                  <a:cubicBezTo>
                    <a:pt x="111" y="485"/>
                    <a:pt x="111" y="483"/>
                    <a:pt x="112" y="481"/>
                  </a:cubicBezTo>
                  <a:cubicBezTo>
                    <a:pt x="117" y="467"/>
                    <a:pt x="117" y="467"/>
                    <a:pt x="117" y="467"/>
                  </a:cubicBezTo>
                  <a:cubicBezTo>
                    <a:pt x="118" y="465"/>
                    <a:pt x="118" y="462"/>
                    <a:pt x="118" y="459"/>
                  </a:cubicBezTo>
                  <a:cubicBezTo>
                    <a:pt x="118" y="457"/>
                    <a:pt x="118" y="455"/>
                    <a:pt x="118" y="453"/>
                  </a:cubicBezTo>
                  <a:cubicBezTo>
                    <a:pt x="108" y="415"/>
                    <a:pt x="108" y="415"/>
                    <a:pt x="108" y="415"/>
                  </a:cubicBezTo>
                  <a:cubicBezTo>
                    <a:pt x="108" y="412"/>
                    <a:pt x="107" y="406"/>
                    <a:pt x="107" y="403"/>
                  </a:cubicBezTo>
                  <a:cubicBezTo>
                    <a:pt x="107" y="388"/>
                    <a:pt x="107" y="388"/>
                    <a:pt x="107" y="388"/>
                  </a:cubicBezTo>
                  <a:cubicBezTo>
                    <a:pt x="107" y="385"/>
                    <a:pt x="106" y="383"/>
                    <a:pt x="105" y="381"/>
                  </a:cubicBezTo>
                  <a:cubicBezTo>
                    <a:pt x="104" y="379"/>
                    <a:pt x="103" y="377"/>
                    <a:pt x="102" y="376"/>
                  </a:cubicBezTo>
                  <a:cubicBezTo>
                    <a:pt x="82" y="361"/>
                    <a:pt x="82" y="361"/>
                    <a:pt x="82" y="361"/>
                  </a:cubicBezTo>
                  <a:cubicBezTo>
                    <a:pt x="81" y="360"/>
                    <a:pt x="78" y="359"/>
                    <a:pt x="76" y="359"/>
                  </a:cubicBezTo>
                  <a:cubicBezTo>
                    <a:pt x="74" y="359"/>
                    <a:pt x="73" y="360"/>
                    <a:pt x="71" y="361"/>
                  </a:cubicBezTo>
                  <a:cubicBezTo>
                    <a:pt x="58" y="368"/>
                    <a:pt x="58" y="368"/>
                    <a:pt x="58" y="368"/>
                  </a:cubicBezTo>
                  <a:cubicBezTo>
                    <a:pt x="56" y="369"/>
                    <a:pt x="53" y="370"/>
                    <a:pt x="51" y="370"/>
                  </a:cubicBezTo>
                  <a:cubicBezTo>
                    <a:pt x="50" y="370"/>
                    <a:pt x="50" y="370"/>
                    <a:pt x="50" y="370"/>
                  </a:cubicBezTo>
                  <a:cubicBezTo>
                    <a:pt x="19" y="363"/>
                    <a:pt x="19" y="363"/>
                    <a:pt x="19" y="363"/>
                  </a:cubicBezTo>
                  <a:cubicBezTo>
                    <a:pt x="18" y="363"/>
                    <a:pt x="17" y="363"/>
                    <a:pt x="16" y="361"/>
                  </a:cubicBezTo>
                  <a:cubicBezTo>
                    <a:pt x="15" y="360"/>
                    <a:pt x="15" y="359"/>
                    <a:pt x="14" y="358"/>
                  </a:cubicBezTo>
                  <a:cubicBezTo>
                    <a:pt x="5" y="311"/>
                    <a:pt x="5" y="311"/>
                    <a:pt x="5" y="311"/>
                  </a:cubicBezTo>
                  <a:cubicBezTo>
                    <a:pt x="3" y="312"/>
                    <a:pt x="3" y="312"/>
                    <a:pt x="3" y="312"/>
                  </a:cubicBezTo>
                  <a:cubicBezTo>
                    <a:pt x="0" y="312"/>
                    <a:pt x="0" y="312"/>
                    <a:pt x="0" y="312"/>
                  </a:cubicBezTo>
                  <a:cubicBezTo>
                    <a:pt x="10" y="358"/>
                    <a:pt x="10" y="358"/>
                    <a:pt x="10" y="358"/>
                  </a:cubicBezTo>
                  <a:cubicBezTo>
                    <a:pt x="11" y="361"/>
                    <a:pt x="12" y="363"/>
                    <a:pt x="13" y="364"/>
                  </a:cubicBezTo>
                  <a:cubicBezTo>
                    <a:pt x="14" y="366"/>
                    <a:pt x="16" y="367"/>
                    <a:pt x="18" y="368"/>
                  </a:cubicBezTo>
                  <a:cubicBezTo>
                    <a:pt x="49" y="374"/>
                    <a:pt x="49" y="374"/>
                    <a:pt x="49" y="374"/>
                  </a:cubicBezTo>
                  <a:cubicBezTo>
                    <a:pt x="50" y="374"/>
                    <a:pt x="50" y="374"/>
                    <a:pt x="51" y="374"/>
                  </a:cubicBezTo>
                  <a:cubicBezTo>
                    <a:pt x="54" y="374"/>
                    <a:pt x="57" y="373"/>
                    <a:pt x="60" y="372"/>
                  </a:cubicBezTo>
                  <a:cubicBezTo>
                    <a:pt x="73" y="364"/>
                    <a:pt x="73" y="364"/>
                    <a:pt x="73" y="364"/>
                  </a:cubicBezTo>
                  <a:cubicBezTo>
                    <a:pt x="74" y="364"/>
                    <a:pt x="75" y="364"/>
                    <a:pt x="76" y="364"/>
                  </a:cubicBezTo>
                  <a:cubicBezTo>
                    <a:pt x="77" y="364"/>
                    <a:pt x="79" y="364"/>
                    <a:pt x="80" y="365"/>
                  </a:cubicBezTo>
                  <a:cubicBezTo>
                    <a:pt x="99" y="379"/>
                    <a:pt x="99" y="379"/>
                    <a:pt x="99" y="379"/>
                  </a:cubicBezTo>
                  <a:cubicBezTo>
                    <a:pt x="100" y="380"/>
                    <a:pt x="101" y="381"/>
                    <a:pt x="101" y="383"/>
                  </a:cubicBezTo>
                  <a:cubicBezTo>
                    <a:pt x="102" y="384"/>
                    <a:pt x="103" y="386"/>
                    <a:pt x="103" y="388"/>
                  </a:cubicBezTo>
                  <a:cubicBezTo>
                    <a:pt x="103" y="403"/>
                    <a:pt x="103" y="403"/>
                    <a:pt x="103" y="403"/>
                  </a:cubicBezTo>
                  <a:cubicBezTo>
                    <a:pt x="103" y="407"/>
                    <a:pt x="103" y="413"/>
                    <a:pt x="104" y="416"/>
                  </a:cubicBezTo>
                  <a:cubicBezTo>
                    <a:pt x="114" y="454"/>
                    <a:pt x="114" y="454"/>
                    <a:pt x="114" y="454"/>
                  </a:cubicBezTo>
                  <a:cubicBezTo>
                    <a:pt x="114" y="456"/>
                    <a:pt x="114" y="457"/>
                    <a:pt x="114" y="459"/>
                  </a:cubicBezTo>
                  <a:cubicBezTo>
                    <a:pt x="114" y="461"/>
                    <a:pt x="114" y="464"/>
                    <a:pt x="113" y="466"/>
                  </a:cubicBezTo>
                  <a:cubicBezTo>
                    <a:pt x="108" y="480"/>
                    <a:pt x="108" y="480"/>
                    <a:pt x="108" y="480"/>
                  </a:cubicBezTo>
                  <a:cubicBezTo>
                    <a:pt x="107" y="482"/>
                    <a:pt x="107" y="485"/>
                    <a:pt x="107" y="487"/>
                  </a:cubicBezTo>
                  <a:cubicBezTo>
                    <a:pt x="107" y="489"/>
                    <a:pt x="107" y="491"/>
                    <a:pt x="107" y="493"/>
                  </a:cubicBezTo>
                  <a:cubicBezTo>
                    <a:pt x="134" y="580"/>
                    <a:pt x="134" y="580"/>
                    <a:pt x="134" y="580"/>
                  </a:cubicBezTo>
                  <a:cubicBezTo>
                    <a:pt x="135" y="582"/>
                    <a:pt x="136" y="584"/>
                    <a:pt x="137" y="585"/>
                  </a:cubicBezTo>
                  <a:cubicBezTo>
                    <a:pt x="138" y="586"/>
                    <a:pt x="140" y="587"/>
                    <a:pt x="142" y="587"/>
                  </a:cubicBezTo>
                  <a:cubicBezTo>
                    <a:pt x="142" y="587"/>
                    <a:pt x="143" y="587"/>
                    <a:pt x="144" y="586"/>
                  </a:cubicBezTo>
                  <a:cubicBezTo>
                    <a:pt x="164" y="580"/>
                    <a:pt x="164" y="580"/>
                    <a:pt x="164" y="580"/>
                  </a:cubicBezTo>
                  <a:cubicBezTo>
                    <a:pt x="165" y="579"/>
                    <a:pt x="167" y="578"/>
                    <a:pt x="169" y="577"/>
                  </a:cubicBezTo>
                  <a:cubicBezTo>
                    <a:pt x="171" y="576"/>
                    <a:pt x="172" y="575"/>
                    <a:pt x="173" y="573"/>
                  </a:cubicBezTo>
                  <a:cubicBezTo>
                    <a:pt x="201" y="539"/>
                    <a:pt x="201" y="539"/>
                    <a:pt x="201" y="539"/>
                  </a:cubicBezTo>
                  <a:cubicBezTo>
                    <a:pt x="202" y="537"/>
                    <a:pt x="203" y="535"/>
                    <a:pt x="204" y="533"/>
                  </a:cubicBezTo>
                  <a:cubicBezTo>
                    <a:pt x="205" y="530"/>
                    <a:pt x="205" y="528"/>
                    <a:pt x="205" y="526"/>
                  </a:cubicBezTo>
                  <a:cubicBezTo>
                    <a:pt x="205" y="518"/>
                    <a:pt x="205" y="518"/>
                    <a:pt x="205" y="518"/>
                  </a:cubicBezTo>
                  <a:cubicBezTo>
                    <a:pt x="205" y="516"/>
                    <a:pt x="206" y="515"/>
                    <a:pt x="206" y="513"/>
                  </a:cubicBezTo>
                  <a:cubicBezTo>
                    <a:pt x="207" y="511"/>
                    <a:pt x="208" y="510"/>
                    <a:pt x="209" y="509"/>
                  </a:cubicBezTo>
                  <a:cubicBezTo>
                    <a:pt x="225" y="493"/>
                    <a:pt x="225" y="493"/>
                    <a:pt x="225" y="493"/>
                  </a:cubicBezTo>
                  <a:cubicBezTo>
                    <a:pt x="226" y="492"/>
                    <a:pt x="227" y="490"/>
                    <a:pt x="228" y="488"/>
                  </a:cubicBezTo>
                  <a:cubicBezTo>
                    <a:pt x="229" y="485"/>
                    <a:pt x="230" y="483"/>
                    <a:pt x="230" y="481"/>
                  </a:cubicBezTo>
                  <a:cubicBezTo>
                    <a:pt x="230" y="462"/>
                    <a:pt x="230" y="462"/>
                    <a:pt x="230" y="462"/>
                  </a:cubicBezTo>
                  <a:cubicBezTo>
                    <a:pt x="230" y="458"/>
                    <a:pt x="228" y="453"/>
                    <a:pt x="226" y="449"/>
                  </a:cubicBezTo>
                  <a:cubicBezTo>
                    <a:pt x="226" y="449"/>
                    <a:pt x="226" y="449"/>
                    <a:pt x="226" y="449"/>
                  </a:cubicBezTo>
                  <a:cubicBezTo>
                    <a:pt x="226" y="448"/>
                    <a:pt x="226" y="448"/>
                    <a:pt x="226" y="448"/>
                  </a:cubicBezTo>
                  <a:cubicBezTo>
                    <a:pt x="226" y="448"/>
                    <a:pt x="226" y="448"/>
                    <a:pt x="226" y="448"/>
                  </a:cubicBezTo>
                  <a:cubicBezTo>
                    <a:pt x="225" y="446"/>
                    <a:pt x="223" y="440"/>
                    <a:pt x="223" y="437"/>
                  </a:cubicBezTo>
                  <a:cubicBezTo>
                    <a:pt x="223" y="428"/>
                    <a:pt x="223" y="428"/>
                    <a:pt x="223" y="428"/>
                  </a:cubicBezTo>
                  <a:cubicBezTo>
                    <a:pt x="223" y="426"/>
                    <a:pt x="224" y="424"/>
                    <a:pt x="224" y="423"/>
                  </a:cubicBezTo>
                  <a:cubicBezTo>
                    <a:pt x="225" y="421"/>
                    <a:pt x="226" y="419"/>
                    <a:pt x="227" y="418"/>
                  </a:cubicBezTo>
                  <a:cubicBezTo>
                    <a:pt x="247" y="393"/>
                    <a:pt x="247" y="393"/>
                    <a:pt x="247" y="393"/>
                  </a:cubicBezTo>
                  <a:cubicBezTo>
                    <a:pt x="249" y="390"/>
                    <a:pt x="252" y="385"/>
                    <a:pt x="254" y="382"/>
                  </a:cubicBezTo>
                  <a:cubicBezTo>
                    <a:pt x="270" y="340"/>
                    <a:pt x="270" y="340"/>
                    <a:pt x="270" y="340"/>
                  </a:cubicBezTo>
                  <a:cubicBezTo>
                    <a:pt x="271" y="339"/>
                    <a:pt x="271" y="338"/>
                    <a:pt x="271" y="337"/>
                  </a:cubicBezTo>
                  <a:cubicBezTo>
                    <a:pt x="271" y="336"/>
                    <a:pt x="271" y="334"/>
                    <a:pt x="270" y="333"/>
                  </a:cubicBezTo>
                  <a:cubicBezTo>
                    <a:pt x="269" y="332"/>
                    <a:pt x="267" y="332"/>
                    <a:pt x="266" y="332"/>
                  </a:cubicBezTo>
                  <a:cubicBezTo>
                    <a:pt x="266" y="332"/>
                    <a:pt x="266" y="332"/>
                    <a:pt x="266" y="332"/>
                  </a:cubicBezTo>
                  <a:cubicBezTo>
                    <a:pt x="242" y="334"/>
                    <a:pt x="242" y="334"/>
                    <a:pt x="242" y="334"/>
                  </a:cubicBezTo>
                  <a:cubicBezTo>
                    <a:pt x="241" y="334"/>
                    <a:pt x="241" y="334"/>
                    <a:pt x="241" y="334"/>
                  </a:cubicBezTo>
                  <a:cubicBezTo>
                    <a:pt x="241" y="334"/>
                    <a:pt x="240" y="333"/>
                    <a:pt x="239" y="332"/>
                  </a:cubicBezTo>
                  <a:cubicBezTo>
                    <a:pt x="238" y="332"/>
                    <a:pt x="237" y="330"/>
                    <a:pt x="236" y="329"/>
                  </a:cubicBezTo>
                  <a:cubicBezTo>
                    <a:pt x="207" y="255"/>
                    <a:pt x="207" y="255"/>
                    <a:pt x="207" y="255"/>
                  </a:cubicBezTo>
                  <a:cubicBezTo>
                    <a:pt x="206" y="254"/>
                    <a:pt x="206" y="253"/>
                    <a:pt x="206" y="252"/>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7" y="252"/>
                    <a:pt x="208" y="253"/>
                  </a:cubicBezTo>
                  <a:cubicBezTo>
                    <a:pt x="209" y="254"/>
                    <a:pt x="210" y="255"/>
                    <a:pt x="210" y="256"/>
                  </a:cubicBezTo>
                  <a:cubicBezTo>
                    <a:pt x="230" y="301"/>
                    <a:pt x="230" y="301"/>
                    <a:pt x="230" y="301"/>
                  </a:cubicBezTo>
                  <a:cubicBezTo>
                    <a:pt x="232" y="305"/>
                    <a:pt x="235" y="309"/>
                    <a:pt x="237" y="312"/>
                  </a:cubicBezTo>
                  <a:cubicBezTo>
                    <a:pt x="246" y="321"/>
                    <a:pt x="246" y="321"/>
                    <a:pt x="246" y="321"/>
                  </a:cubicBezTo>
                  <a:cubicBezTo>
                    <a:pt x="248" y="322"/>
                    <a:pt x="249" y="323"/>
                    <a:pt x="251" y="324"/>
                  </a:cubicBezTo>
                  <a:cubicBezTo>
                    <a:pt x="253" y="325"/>
                    <a:pt x="255" y="325"/>
                    <a:pt x="257" y="325"/>
                  </a:cubicBezTo>
                  <a:cubicBezTo>
                    <a:pt x="264" y="325"/>
                    <a:pt x="264" y="325"/>
                    <a:pt x="264" y="325"/>
                  </a:cubicBezTo>
                  <a:cubicBezTo>
                    <a:pt x="266" y="325"/>
                    <a:pt x="268" y="324"/>
                    <a:pt x="270" y="323"/>
                  </a:cubicBezTo>
                  <a:cubicBezTo>
                    <a:pt x="271" y="322"/>
                    <a:pt x="273" y="321"/>
                    <a:pt x="274" y="319"/>
                  </a:cubicBezTo>
                  <a:cubicBezTo>
                    <a:pt x="299" y="283"/>
                    <a:pt x="299" y="283"/>
                    <a:pt x="299" y="283"/>
                  </a:cubicBezTo>
                  <a:cubicBezTo>
                    <a:pt x="300" y="282"/>
                    <a:pt x="301" y="280"/>
                    <a:pt x="301" y="278"/>
                  </a:cubicBezTo>
                  <a:cubicBezTo>
                    <a:pt x="301" y="276"/>
                    <a:pt x="299" y="273"/>
                    <a:pt x="297" y="272"/>
                  </a:cubicBezTo>
                  <a:cubicBezTo>
                    <a:pt x="293" y="269"/>
                    <a:pt x="293" y="269"/>
                    <a:pt x="293" y="269"/>
                  </a:cubicBezTo>
                  <a:cubicBezTo>
                    <a:pt x="291" y="268"/>
                    <a:pt x="289" y="267"/>
                    <a:pt x="288" y="266"/>
                  </a:cubicBezTo>
                  <a:cubicBezTo>
                    <a:pt x="286" y="266"/>
                    <a:pt x="284" y="265"/>
                    <a:pt x="282" y="265"/>
                  </a:cubicBezTo>
                  <a:cubicBezTo>
                    <a:pt x="279" y="265"/>
                    <a:pt x="279" y="265"/>
                    <a:pt x="279" y="265"/>
                  </a:cubicBezTo>
                  <a:cubicBezTo>
                    <a:pt x="278" y="265"/>
                    <a:pt x="276" y="265"/>
                    <a:pt x="275" y="264"/>
                  </a:cubicBezTo>
                  <a:cubicBezTo>
                    <a:pt x="273" y="264"/>
                    <a:pt x="272" y="263"/>
                    <a:pt x="271" y="262"/>
                  </a:cubicBezTo>
                  <a:cubicBezTo>
                    <a:pt x="253" y="243"/>
                    <a:pt x="253" y="243"/>
                    <a:pt x="253" y="243"/>
                  </a:cubicBezTo>
                  <a:cubicBezTo>
                    <a:pt x="252" y="242"/>
                    <a:pt x="251" y="241"/>
                    <a:pt x="251" y="240"/>
                  </a:cubicBezTo>
                  <a:cubicBezTo>
                    <a:pt x="251" y="239"/>
                    <a:pt x="252" y="238"/>
                    <a:pt x="252" y="237"/>
                  </a:cubicBezTo>
                  <a:cubicBezTo>
                    <a:pt x="252" y="237"/>
                    <a:pt x="252" y="237"/>
                    <a:pt x="252" y="237"/>
                  </a:cubicBezTo>
                  <a:cubicBezTo>
                    <a:pt x="253" y="237"/>
                    <a:pt x="253" y="237"/>
                    <a:pt x="253" y="237"/>
                  </a:cubicBezTo>
                  <a:cubicBezTo>
                    <a:pt x="253" y="236"/>
                    <a:pt x="255" y="235"/>
                    <a:pt x="256" y="235"/>
                  </a:cubicBezTo>
                  <a:cubicBezTo>
                    <a:pt x="256" y="235"/>
                    <a:pt x="257" y="235"/>
                    <a:pt x="258" y="236"/>
                  </a:cubicBezTo>
                  <a:cubicBezTo>
                    <a:pt x="293" y="263"/>
                    <a:pt x="293" y="263"/>
                    <a:pt x="293" y="263"/>
                  </a:cubicBezTo>
                  <a:cubicBezTo>
                    <a:pt x="295" y="264"/>
                    <a:pt x="296" y="265"/>
                    <a:pt x="298" y="266"/>
                  </a:cubicBezTo>
                  <a:cubicBezTo>
                    <a:pt x="300" y="267"/>
                    <a:pt x="302" y="267"/>
                    <a:pt x="304" y="267"/>
                  </a:cubicBezTo>
                  <a:cubicBezTo>
                    <a:pt x="321" y="267"/>
                    <a:pt x="321" y="267"/>
                    <a:pt x="321" y="267"/>
                  </a:cubicBezTo>
                  <a:cubicBezTo>
                    <a:pt x="322" y="267"/>
                    <a:pt x="323" y="267"/>
                    <a:pt x="325" y="268"/>
                  </a:cubicBezTo>
                  <a:cubicBezTo>
                    <a:pt x="326" y="269"/>
                    <a:pt x="327" y="270"/>
                    <a:pt x="328" y="271"/>
                  </a:cubicBezTo>
                  <a:cubicBezTo>
                    <a:pt x="339" y="282"/>
                    <a:pt x="339" y="282"/>
                    <a:pt x="339" y="282"/>
                  </a:cubicBezTo>
                  <a:cubicBezTo>
                    <a:pt x="341" y="284"/>
                    <a:pt x="344" y="285"/>
                    <a:pt x="346" y="285"/>
                  </a:cubicBezTo>
                  <a:cubicBezTo>
                    <a:pt x="347" y="285"/>
                    <a:pt x="348" y="285"/>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50" y="284"/>
                    <a:pt x="350" y="285"/>
                  </a:cubicBezTo>
                  <a:cubicBezTo>
                    <a:pt x="351" y="285"/>
                    <a:pt x="351" y="286"/>
                    <a:pt x="352" y="287"/>
                  </a:cubicBezTo>
                  <a:cubicBezTo>
                    <a:pt x="376" y="350"/>
                    <a:pt x="376" y="350"/>
                    <a:pt x="376" y="350"/>
                  </a:cubicBezTo>
                  <a:cubicBezTo>
                    <a:pt x="376" y="351"/>
                    <a:pt x="377" y="352"/>
                    <a:pt x="377" y="352"/>
                  </a:cubicBezTo>
                  <a:cubicBezTo>
                    <a:pt x="378" y="353"/>
                    <a:pt x="379" y="354"/>
                    <a:pt x="380" y="354"/>
                  </a:cubicBezTo>
                  <a:cubicBezTo>
                    <a:pt x="381" y="354"/>
                    <a:pt x="382" y="353"/>
                    <a:pt x="383" y="352"/>
                  </a:cubicBezTo>
                  <a:cubicBezTo>
                    <a:pt x="384" y="352"/>
                    <a:pt x="384" y="351"/>
                    <a:pt x="384" y="350"/>
                  </a:cubicBezTo>
                  <a:cubicBezTo>
                    <a:pt x="390" y="336"/>
                    <a:pt x="390" y="336"/>
                    <a:pt x="390" y="336"/>
                  </a:cubicBezTo>
                  <a:cubicBezTo>
                    <a:pt x="391" y="332"/>
                    <a:pt x="392" y="327"/>
                    <a:pt x="392" y="324"/>
                  </a:cubicBezTo>
                  <a:cubicBezTo>
                    <a:pt x="392" y="323"/>
                    <a:pt x="392" y="323"/>
                    <a:pt x="392" y="322"/>
                  </a:cubicBezTo>
                  <a:cubicBezTo>
                    <a:pt x="392" y="321"/>
                    <a:pt x="392" y="321"/>
                    <a:pt x="392" y="321"/>
                  </a:cubicBezTo>
                  <a:cubicBezTo>
                    <a:pt x="392" y="321"/>
                    <a:pt x="392" y="321"/>
                    <a:pt x="392" y="321"/>
                  </a:cubicBezTo>
                  <a:cubicBezTo>
                    <a:pt x="392" y="317"/>
                    <a:pt x="393" y="313"/>
                    <a:pt x="394" y="311"/>
                  </a:cubicBezTo>
                  <a:cubicBezTo>
                    <a:pt x="418" y="279"/>
                    <a:pt x="418" y="279"/>
                    <a:pt x="418" y="279"/>
                  </a:cubicBezTo>
                  <a:cubicBezTo>
                    <a:pt x="419" y="278"/>
                    <a:pt x="419" y="278"/>
                    <a:pt x="420" y="278"/>
                  </a:cubicBezTo>
                  <a:cubicBezTo>
                    <a:pt x="420" y="278"/>
                    <a:pt x="421" y="278"/>
                    <a:pt x="422" y="279"/>
                  </a:cubicBezTo>
                  <a:cubicBezTo>
                    <a:pt x="456" y="325"/>
                    <a:pt x="456" y="325"/>
                    <a:pt x="456" y="325"/>
                  </a:cubicBezTo>
                  <a:cubicBezTo>
                    <a:pt x="457" y="326"/>
                    <a:pt x="458" y="328"/>
                    <a:pt x="458" y="330"/>
                  </a:cubicBezTo>
                  <a:cubicBezTo>
                    <a:pt x="459" y="332"/>
                    <a:pt x="459" y="334"/>
                    <a:pt x="459" y="336"/>
                  </a:cubicBezTo>
                  <a:cubicBezTo>
                    <a:pt x="459" y="340"/>
                    <a:pt x="459" y="340"/>
                    <a:pt x="459" y="340"/>
                  </a:cubicBezTo>
                  <a:cubicBezTo>
                    <a:pt x="459" y="344"/>
                    <a:pt x="460" y="350"/>
                    <a:pt x="462" y="353"/>
                  </a:cubicBezTo>
                  <a:cubicBezTo>
                    <a:pt x="473" y="376"/>
                    <a:pt x="473" y="376"/>
                    <a:pt x="473" y="376"/>
                  </a:cubicBezTo>
                  <a:cubicBezTo>
                    <a:pt x="474" y="378"/>
                    <a:pt x="475" y="380"/>
                    <a:pt x="477" y="381"/>
                  </a:cubicBezTo>
                  <a:cubicBezTo>
                    <a:pt x="478" y="383"/>
                    <a:pt x="480" y="384"/>
                    <a:pt x="481" y="385"/>
                  </a:cubicBezTo>
                  <a:cubicBezTo>
                    <a:pt x="486" y="388"/>
                    <a:pt x="486" y="388"/>
                    <a:pt x="486" y="388"/>
                  </a:cubicBezTo>
                  <a:cubicBezTo>
                    <a:pt x="487" y="388"/>
                    <a:pt x="488" y="388"/>
                    <a:pt x="489" y="388"/>
                  </a:cubicBezTo>
                  <a:cubicBezTo>
                    <a:pt x="490" y="388"/>
                    <a:pt x="491" y="388"/>
                    <a:pt x="491" y="387"/>
                  </a:cubicBezTo>
                  <a:cubicBezTo>
                    <a:pt x="492" y="387"/>
                    <a:pt x="492" y="386"/>
                    <a:pt x="492" y="385"/>
                  </a:cubicBezTo>
                  <a:cubicBezTo>
                    <a:pt x="492" y="384"/>
                    <a:pt x="492" y="383"/>
                    <a:pt x="491" y="382"/>
                  </a:cubicBezTo>
                  <a:cubicBezTo>
                    <a:pt x="476" y="352"/>
                    <a:pt x="476" y="352"/>
                    <a:pt x="476" y="352"/>
                  </a:cubicBezTo>
                  <a:cubicBezTo>
                    <a:pt x="475" y="350"/>
                    <a:pt x="473" y="344"/>
                    <a:pt x="473" y="341"/>
                  </a:cubicBezTo>
                  <a:cubicBezTo>
                    <a:pt x="473" y="337"/>
                    <a:pt x="473" y="337"/>
                    <a:pt x="473" y="337"/>
                  </a:cubicBezTo>
                  <a:cubicBezTo>
                    <a:pt x="473" y="336"/>
                    <a:pt x="474" y="335"/>
                    <a:pt x="474" y="335"/>
                  </a:cubicBezTo>
                  <a:cubicBezTo>
                    <a:pt x="474" y="335"/>
                    <a:pt x="474" y="335"/>
                    <a:pt x="474" y="335"/>
                  </a:cubicBezTo>
                  <a:cubicBezTo>
                    <a:pt x="473" y="335"/>
                    <a:pt x="473" y="335"/>
                    <a:pt x="473" y="335"/>
                  </a:cubicBezTo>
                  <a:cubicBezTo>
                    <a:pt x="473" y="335"/>
                    <a:pt x="473" y="335"/>
                    <a:pt x="473" y="335"/>
                  </a:cubicBezTo>
                  <a:cubicBezTo>
                    <a:pt x="474" y="335"/>
                    <a:pt x="474" y="335"/>
                    <a:pt x="474" y="335"/>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6"/>
                    <a:pt x="473" y="336"/>
                    <a:pt x="473" y="336"/>
                  </a:cubicBezTo>
                  <a:cubicBezTo>
                    <a:pt x="486" y="352"/>
                    <a:pt x="486" y="352"/>
                    <a:pt x="486" y="352"/>
                  </a:cubicBezTo>
                  <a:cubicBezTo>
                    <a:pt x="487" y="353"/>
                    <a:pt x="489" y="354"/>
                    <a:pt x="491" y="354"/>
                  </a:cubicBezTo>
                  <a:cubicBezTo>
                    <a:pt x="493" y="354"/>
                    <a:pt x="495" y="353"/>
                    <a:pt x="496" y="351"/>
                  </a:cubicBezTo>
                  <a:cubicBezTo>
                    <a:pt x="506" y="334"/>
                    <a:pt x="506" y="334"/>
                    <a:pt x="506" y="334"/>
                  </a:cubicBezTo>
                  <a:cubicBezTo>
                    <a:pt x="507" y="332"/>
                    <a:pt x="508" y="330"/>
                    <a:pt x="508" y="328"/>
                  </a:cubicBezTo>
                  <a:cubicBezTo>
                    <a:pt x="508" y="326"/>
                    <a:pt x="507" y="323"/>
                    <a:pt x="506" y="321"/>
                  </a:cubicBezTo>
                  <a:cubicBezTo>
                    <a:pt x="493" y="300"/>
                    <a:pt x="493" y="300"/>
                    <a:pt x="493" y="300"/>
                  </a:cubicBezTo>
                  <a:cubicBezTo>
                    <a:pt x="491" y="298"/>
                    <a:pt x="490" y="292"/>
                    <a:pt x="490" y="289"/>
                  </a:cubicBezTo>
                  <a:cubicBezTo>
                    <a:pt x="490" y="282"/>
                    <a:pt x="490" y="282"/>
                    <a:pt x="490" y="282"/>
                  </a:cubicBezTo>
                  <a:cubicBezTo>
                    <a:pt x="490" y="281"/>
                    <a:pt x="490" y="280"/>
                    <a:pt x="491" y="279"/>
                  </a:cubicBezTo>
                  <a:cubicBezTo>
                    <a:pt x="491" y="278"/>
                    <a:pt x="492" y="278"/>
                    <a:pt x="493" y="278"/>
                  </a:cubicBezTo>
                  <a:cubicBezTo>
                    <a:pt x="510" y="278"/>
                    <a:pt x="510" y="278"/>
                    <a:pt x="510" y="278"/>
                  </a:cubicBezTo>
                  <a:cubicBezTo>
                    <a:pt x="512" y="278"/>
                    <a:pt x="514" y="277"/>
                    <a:pt x="515" y="275"/>
                  </a:cubicBezTo>
                  <a:cubicBezTo>
                    <a:pt x="517" y="274"/>
                    <a:pt x="517" y="271"/>
                    <a:pt x="517" y="269"/>
                  </a:cubicBezTo>
                  <a:cubicBezTo>
                    <a:pt x="517" y="269"/>
                    <a:pt x="517" y="269"/>
                    <a:pt x="517" y="269"/>
                  </a:cubicBezTo>
                  <a:cubicBezTo>
                    <a:pt x="516" y="242"/>
                    <a:pt x="516" y="242"/>
                    <a:pt x="516" y="242"/>
                  </a:cubicBezTo>
                  <a:cubicBezTo>
                    <a:pt x="516" y="240"/>
                    <a:pt x="515" y="237"/>
                    <a:pt x="515" y="235"/>
                  </a:cubicBezTo>
                  <a:cubicBezTo>
                    <a:pt x="514" y="233"/>
                    <a:pt x="513" y="231"/>
                    <a:pt x="511" y="230"/>
                  </a:cubicBezTo>
                  <a:cubicBezTo>
                    <a:pt x="496" y="214"/>
                    <a:pt x="496" y="214"/>
                    <a:pt x="496" y="214"/>
                  </a:cubicBezTo>
                  <a:cubicBezTo>
                    <a:pt x="494" y="212"/>
                    <a:pt x="491" y="208"/>
                    <a:pt x="490" y="205"/>
                  </a:cubicBezTo>
                  <a:cubicBezTo>
                    <a:pt x="490" y="202"/>
                    <a:pt x="490" y="202"/>
                    <a:pt x="490" y="202"/>
                  </a:cubicBezTo>
                  <a:cubicBezTo>
                    <a:pt x="489" y="200"/>
                    <a:pt x="488" y="198"/>
                    <a:pt x="487" y="197"/>
                  </a:cubicBezTo>
                  <a:cubicBezTo>
                    <a:pt x="485" y="196"/>
                    <a:pt x="484" y="195"/>
                    <a:pt x="482" y="195"/>
                  </a:cubicBezTo>
                  <a:cubicBezTo>
                    <a:pt x="481" y="195"/>
                    <a:pt x="481" y="195"/>
                    <a:pt x="481" y="195"/>
                  </a:cubicBezTo>
                  <a:cubicBezTo>
                    <a:pt x="480" y="195"/>
                    <a:pt x="480" y="195"/>
                    <a:pt x="480" y="195"/>
                  </a:cubicBezTo>
                  <a:cubicBezTo>
                    <a:pt x="479" y="195"/>
                    <a:pt x="479" y="195"/>
                    <a:pt x="478" y="195"/>
                  </a:cubicBezTo>
                  <a:cubicBezTo>
                    <a:pt x="477" y="194"/>
                    <a:pt x="476" y="193"/>
                    <a:pt x="475" y="192"/>
                  </a:cubicBezTo>
                  <a:cubicBezTo>
                    <a:pt x="474" y="191"/>
                    <a:pt x="474" y="191"/>
                    <a:pt x="474" y="191"/>
                  </a:cubicBezTo>
                  <a:cubicBezTo>
                    <a:pt x="473" y="189"/>
                    <a:pt x="473" y="186"/>
                    <a:pt x="473" y="184"/>
                  </a:cubicBezTo>
                  <a:cubicBezTo>
                    <a:pt x="473" y="183"/>
                    <a:pt x="473" y="182"/>
                    <a:pt x="473" y="181"/>
                  </a:cubicBezTo>
                  <a:cubicBezTo>
                    <a:pt x="473" y="181"/>
                    <a:pt x="473" y="180"/>
                    <a:pt x="474" y="180"/>
                  </a:cubicBezTo>
                  <a:cubicBezTo>
                    <a:pt x="475" y="179"/>
                    <a:pt x="475" y="179"/>
                    <a:pt x="475" y="179"/>
                  </a:cubicBezTo>
                  <a:cubicBezTo>
                    <a:pt x="475" y="179"/>
                    <a:pt x="475" y="179"/>
                    <a:pt x="476" y="180"/>
                  </a:cubicBezTo>
                  <a:cubicBezTo>
                    <a:pt x="483" y="184"/>
                    <a:pt x="483" y="184"/>
                    <a:pt x="483" y="184"/>
                  </a:cubicBezTo>
                  <a:cubicBezTo>
                    <a:pt x="485" y="185"/>
                    <a:pt x="489" y="188"/>
                    <a:pt x="491" y="190"/>
                  </a:cubicBezTo>
                  <a:cubicBezTo>
                    <a:pt x="512" y="214"/>
                    <a:pt x="512" y="214"/>
                    <a:pt x="512" y="214"/>
                  </a:cubicBezTo>
                  <a:cubicBezTo>
                    <a:pt x="513" y="215"/>
                    <a:pt x="515" y="216"/>
                    <a:pt x="517" y="216"/>
                  </a:cubicBezTo>
                  <a:cubicBezTo>
                    <a:pt x="519" y="216"/>
                    <a:pt x="521" y="215"/>
                    <a:pt x="521" y="213"/>
                  </a:cubicBezTo>
                  <a:cubicBezTo>
                    <a:pt x="522" y="212"/>
                    <a:pt x="522" y="211"/>
                    <a:pt x="522" y="210"/>
                  </a:cubicBezTo>
                  <a:cubicBezTo>
                    <a:pt x="522" y="207"/>
                    <a:pt x="521" y="204"/>
                    <a:pt x="520" y="202"/>
                  </a:cubicBezTo>
                  <a:cubicBezTo>
                    <a:pt x="505" y="185"/>
                    <a:pt x="505" y="185"/>
                    <a:pt x="505" y="185"/>
                  </a:cubicBezTo>
                  <a:cubicBezTo>
                    <a:pt x="504" y="184"/>
                    <a:pt x="503" y="182"/>
                    <a:pt x="503" y="180"/>
                  </a:cubicBezTo>
                  <a:cubicBezTo>
                    <a:pt x="503" y="179"/>
                    <a:pt x="503" y="178"/>
                    <a:pt x="504" y="177"/>
                  </a:cubicBezTo>
                  <a:cubicBezTo>
                    <a:pt x="508" y="167"/>
                    <a:pt x="508" y="167"/>
                    <a:pt x="508" y="167"/>
                  </a:cubicBezTo>
                  <a:cubicBezTo>
                    <a:pt x="509" y="165"/>
                    <a:pt x="509" y="161"/>
                    <a:pt x="509" y="158"/>
                  </a:cubicBezTo>
                  <a:cubicBezTo>
                    <a:pt x="509" y="157"/>
                    <a:pt x="509" y="155"/>
                    <a:pt x="509" y="154"/>
                  </a:cubicBezTo>
                  <a:cubicBezTo>
                    <a:pt x="504" y="129"/>
                    <a:pt x="504" y="129"/>
                    <a:pt x="504" y="129"/>
                  </a:cubicBezTo>
                  <a:cubicBezTo>
                    <a:pt x="503" y="127"/>
                    <a:pt x="502" y="125"/>
                    <a:pt x="501" y="123"/>
                  </a:cubicBezTo>
                  <a:cubicBezTo>
                    <a:pt x="499" y="121"/>
                    <a:pt x="497" y="120"/>
                    <a:pt x="495" y="120"/>
                  </a:cubicBezTo>
                  <a:cubicBezTo>
                    <a:pt x="485" y="118"/>
                    <a:pt x="485" y="118"/>
                    <a:pt x="485" y="118"/>
                  </a:cubicBezTo>
                  <a:cubicBezTo>
                    <a:pt x="484" y="118"/>
                    <a:pt x="483" y="117"/>
                    <a:pt x="482" y="116"/>
                  </a:cubicBezTo>
                  <a:cubicBezTo>
                    <a:pt x="481" y="115"/>
                    <a:pt x="480" y="114"/>
                    <a:pt x="479" y="112"/>
                  </a:cubicBezTo>
                  <a:cubicBezTo>
                    <a:pt x="474" y="96"/>
                    <a:pt x="474" y="96"/>
                    <a:pt x="474" y="96"/>
                  </a:cubicBezTo>
                  <a:cubicBezTo>
                    <a:pt x="474" y="96"/>
                    <a:pt x="474" y="95"/>
                    <a:pt x="474" y="94"/>
                  </a:cubicBezTo>
                  <a:cubicBezTo>
                    <a:pt x="474" y="92"/>
                    <a:pt x="475" y="91"/>
                    <a:pt x="476" y="90"/>
                  </a:cubicBezTo>
                  <a:cubicBezTo>
                    <a:pt x="495" y="79"/>
                    <a:pt x="495" y="79"/>
                    <a:pt x="495" y="79"/>
                  </a:cubicBezTo>
                  <a:cubicBezTo>
                    <a:pt x="496" y="79"/>
                    <a:pt x="496" y="79"/>
                    <a:pt x="496" y="79"/>
                  </a:cubicBezTo>
                  <a:cubicBezTo>
                    <a:pt x="498" y="78"/>
                    <a:pt x="499" y="79"/>
                    <a:pt x="500" y="81"/>
                  </a:cubicBezTo>
                  <a:cubicBezTo>
                    <a:pt x="533" y="131"/>
                    <a:pt x="533" y="131"/>
                    <a:pt x="533" y="131"/>
                  </a:cubicBezTo>
                  <a:cubicBezTo>
                    <a:pt x="534" y="133"/>
                    <a:pt x="536" y="134"/>
                    <a:pt x="538" y="134"/>
                  </a:cubicBezTo>
                  <a:cubicBezTo>
                    <a:pt x="539" y="134"/>
                    <a:pt x="540" y="133"/>
                    <a:pt x="541" y="133"/>
                  </a:cubicBezTo>
                  <a:cubicBezTo>
                    <a:pt x="541" y="132"/>
                    <a:pt x="542" y="131"/>
                    <a:pt x="543" y="130"/>
                  </a:cubicBezTo>
                  <a:cubicBezTo>
                    <a:pt x="544" y="129"/>
                    <a:pt x="544" y="127"/>
                    <a:pt x="544" y="125"/>
                  </a:cubicBezTo>
                  <a:cubicBezTo>
                    <a:pt x="544" y="122"/>
                    <a:pt x="543" y="120"/>
                    <a:pt x="542" y="118"/>
                  </a:cubicBezTo>
                  <a:cubicBezTo>
                    <a:pt x="522" y="84"/>
                    <a:pt x="522" y="84"/>
                    <a:pt x="522" y="84"/>
                  </a:cubicBezTo>
                  <a:cubicBezTo>
                    <a:pt x="522" y="84"/>
                    <a:pt x="522" y="83"/>
                    <a:pt x="522" y="82"/>
                  </a:cubicBezTo>
                  <a:cubicBezTo>
                    <a:pt x="522" y="81"/>
                    <a:pt x="522" y="80"/>
                    <a:pt x="523" y="80"/>
                  </a:cubicBezTo>
                  <a:cubicBezTo>
                    <a:pt x="526" y="78"/>
                    <a:pt x="526" y="78"/>
                    <a:pt x="526" y="78"/>
                  </a:cubicBezTo>
                  <a:cubicBezTo>
                    <a:pt x="528" y="78"/>
                    <a:pt x="530" y="76"/>
                    <a:pt x="529" y="73"/>
                  </a:cubicBezTo>
                  <a:cubicBezTo>
                    <a:pt x="529" y="72"/>
                    <a:pt x="529" y="70"/>
                    <a:pt x="527" y="69"/>
                  </a:cubicBezTo>
                  <a:cubicBezTo>
                    <a:pt x="514" y="55"/>
                    <a:pt x="514" y="55"/>
                    <a:pt x="514" y="55"/>
                  </a:cubicBezTo>
                  <a:cubicBezTo>
                    <a:pt x="513" y="54"/>
                    <a:pt x="511" y="53"/>
                    <a:pt x="509" y="52"/>
                  </a:cubicBezTo>
                  <a:cubicBezTo>
                    <a:pt x="508" y="51"/>
                    <a:pt x="506" y="50"/>
                    <a:pt x="504" y="49"/>
                  </a:cubicBezTo>
                  <a:cubicBezTo>
                    <a:pt x="393" y="22"/>
                    <a:pt x="393" y="22"/>
                    <a:pt x="393" y="22"/>
                  </a:cubicBezTo>
                  <a:cubicBezTo>
                    <a:pt x="392" y="22"/>
                    <a:pt x="391" y="21"/>
                    <a:pt x="390" y="21"/>
                  </a:cubicBezTo>
                  <a:cubicBezTo>
                    <a:pt x="389" y="21"/>
                    <a:pt x="387" y="22"/>
                    <a:pt x="386" y="22"/>
                  </a:cubicBezTo>
                  <a:cubicBezTo>
                    <a:pt x="385" y="23"/>
                    <a:pt x="383" y="24"/>
                    <a:pt x="383" y="25"/>
                  </a:cubicBezTo>
                  <a:cubicBezTo>
                    <a:pt x="382" y="26"/>
                    <a:pt x="381" y="26"/>
                    <a:pt x="379" y="26"/>
                  </a:cubicBezTo>
                  <a:cubicBezTo>
                    <a:pt x="378" y="26"/>
                    <a:pt x="378" y="26"/>
                    <a:pt x="377" y="26"/>
                  </a:cubicBezTo>
                  <a:cubicBezTo>
                    <a:pt x="299" y="0"/>
                    <a:pt x="299" y="0"/>
                    <a:pt x="299" y="0"/>
                  </a:cubicBezTo>
                  <a:cubicBezTo>
                    <a:pt x="298" y="0"/>
                    <a:pt x="297" y="0"/>
                    <a:pt x="296" y="0"/>
                  </a:cubicBezTo>
                  <a:cubicBezTo>
                    <a:pt x="295" y="0"/>
                    <a:pt x="294" y="0"/>
                    <a:pt x="293" y="1"/>
                  </a:cubicBezTo>
                  <a:cubicBezTo>
                    <a:pt x="292" y="2"/>
                    <a:pt x="291" y="4"/>
                    <a:pt x="291" y="5"/>
                  </a:cubicBezTo>
                  <a:cubicBezTo>
                    <a:pt x="291" y="6"/>
                    <a:pt x="291" y="8"/>
                    <a:pt x="290" y="10"/>
                  </a:cubicBezTo>
                  <a:cubicBezTo>
                    <a:pt x="290" y="11"/>
                    <a:pt x="289" y="13"/>
                    <a:pt x="288" y="15"/>
                  </a:cubicBezTo>
                  <a:cubicBezTo>
                    <a:pt x="282" y="28"/>
                    <a:pt x="282" y="28"/>
                    <a:pt x="282" y="28"/>
                  </a:cubicBezTo>
                  <a:cubicBezTo>
                    <a:pt x="281" y="31"/>
                    <a:pt x="277" y="34"/>
                    <a:pt x="275" y="36"/>
                  </a:cubicBezTo>
                  <a:cubicBezTo>
                    <a:pt x="265" y="42"/>
                    <a:pt x="265" y="42"/>
                    <a:pt x="265" y="42"/>
                  </a:cubicBezTo>
                  <a:cubicBezTo>
                    <a:pt x="264" y="43"/>
                    <a:pt x="262" y="44"/>
                    <a:pt x="260" y="44"/>
                  </a:cubicBezTo>
                  <a:cubicBezTo>
                    <a:pt x="259" y="45"/>
                    <a:pt x="257" y="45"/>
                    <a:pt x="256" y="45"/>
                  </a:cubicBezTo>
                  <a:cubicBezTo>
                    <a:pt x="221" y="45"/>
                    <a:pt x="221" y="45"/>
                    <a:pt x="221" y="45"/>
                  </a:cubicBezTo>
                  <a:cubicBezTo>
                    <a:pt x="219" y="45"/>
                    <a:pt x="217" y="46"/>
                    <a:pt x="215" y="47"/>
                  </a:cubicBezTo>
                  <a:cubicBezTo>
                    <a:pt x="214" y="48"/>
                    <a:pt x="212" y="50"/>
                    <a:pt x="212" y="52"/>
                  </a:cubicBezTo>
                  <a:cubicBezTo>
                    <a:pt x="211" y="53"/>
                    <a:pt x="210" y="54"/>
                    <a:pt x="209" y="54"/>
                  </a:cubicBezTo>
                  <a:cubicBezTo>
                    <a:pt x="209" y="54"/>
                    <a:pt x="209" y="54"/>
                    <a:pt x="208" y="54"/>
                  </a:cubicBezTo>
                  <a:cubicBezTo>
                    <a:pt x="199" y="48"/>
                    <a:pt x="199" y="48"/>
                    <a:pt x="199" y="48"/>
                  </a:cubicBezTo>
                  <a:cubicBezTo>
                    <a:pt x="198" y="48"/>
                    <a:pt x="198" y="47"/>
                    <a:pt x="198" y="47"/>
                  </a:cubicBezTo>
                  <a:cubicBezTo>
                    <a:pt x="198" y="47"/>
                    <a:pt x="198" y="47"/>
                    <a:pt x="198" y="47"/>
                  </a:cubicBezTo>
                  <a:cubicBezTo>
                    <a:pt x="197" y="48"/>
                    <a:pt x="197" y="48"/>
                    <a:pt x="197" y="48"/>
                  </a:cubicBezTo>
                  <a:cubicBezTo>
                    <a:pt x="198" y="48"/>
                    <a:pt x="198" y="48"/>
                    <a:pt x="198" y="48"/>
                  </a:cubicBezTo>
                  <a:cubicBezTo>
                    <a:pt x="198" y="47"/>
                    <a:pt x="198" y="47"/>
                    <a:pt x="198" y="47"/>
                  </a:cubicBezTo>
                  <a:cubicBezTo>
                    <a:pt x="197" y="48"/>
                    <a:pt x="197" y="48"/>
                    <a:pt x="197" y="48"/>
                  </a:cubicBezTo>
                  <a:cubicBezTo>
                    <a:pt x="198" y="48"/>
                    <a:pt x="198" y="48"/>
                    <a:pt x="198" y="48"/>
                  </a:cubicBezTo>
                  <a:cubicBezTo>
                    <a:pt x="197" y="48"/>
                    <a:pt x="197" y="48"/>
                    <a:pt x="197" y="48"/>
                  </a:cubicBezTo>
                  <a:cubicBezTo>
                    <a:pt x="198" y="49"/>
                    <a:pt x="198" y="49"/>
                    <a:pt x="198" y="49"/>
                  </a:cubicBezTo>
                  <a:cubicBezTo>
                    <a:pt x="198" y="48"/>
                    <a:pt x="198" y="48"/>
                    <a:pt x="198" y="48"/>
                  </a:cubicBezTo>
                  <a:cubicBezTo>
                    <a:pt x="197" y="48"/>
                    <a:pt x="197" y="48"/>
                    <a:pt x="197" y="48"/>
                  </a:cubicBezTo>
                  <a:cubicBezTo>
                    <a:pt x="198" y="49"/>
                    <a:pt x="198" y="49"/>
                    <a:pt x="198" y="49"/>
                  </a:cubicBezTo>
                  <a:cubicBezTo>
                    <a:pt x="197" y="48"/>
                    <a:pt x="197" y="48"/>
                    <a:pt x="197" y="48"/>
                  </a:cubicBezTo>
                  <a:cubicBezTo>
                    <a:pt x="197" y="49"/>
                    <a:pt x="197" y="49"/>
                    <a:pt x="197" y="49"/>
                  </a:cubicBezTo>
                  <a:cubicBezTo>
                    <a:pt x="198" y="49"/>
                    <a:pt x="198" y="49"/>
                    <a:pt x="198" y="49"/>
                  </a:cubicBezTo>
                  <a:cubicBezTo>
                    <a:pt x="197" y="48"/>
                    <a:pt x="197" y="48"/>
                    <a:pt x="197" y="48"/>
                  </a:cubicBezTo>
                  <a:cubicBezTo>
                    <a:pt x="197" y="49"/>
                    <a:pt x="197" y="49"/>
                    <a:pt x="197" y="49"/>
                  </a:cubicBezTo>
                  <a:cubicBezTo>
                    <a:pt x="197" y="49"/>
                    <a:pt x="197" y="49"/>
                    <a:pt x="197" y="49"/>
                  </a:cubicBezTo>
                  <a:cubicBezTo>
                    <a:pt x="197" y="50"/>
                    <a:pt x="197" y="50"/>
                    <a:pt x="197" y="50"/>
                  </a:cubicBezTo>
                  <a:cubicBezTo>
                    <a:pt x="197" y="49"/>
                    <a:pt x="197" y="49"/>
                    <a:pt x="197" y="49"/>
                  </a:cubicBezTo>
                  <a:cubicBezTo>
                    <a:pt x="197" y="49"/>
                    <a:pt x="197" y="49"/>
                    <a:pt x="197" y="49"/>
                  </a:cubicBezTo>
                  <a:cubicBezTo>
                    <a:pt x="197" y="50"/>
                    <a:pt x="197" y="50"/>
                    <a:pt x="197" y="50"/>
                  </a:cubicBezTo>
                  <a:cubicBezTo>
                    <a:pt x="197" y="50"/>
                    <a:pt x="197" y="50"/>
                    <a:pt x="197" y="50"/>
                  </a:cubicBezTo>
                  <a:cubicBezTo>
                    <a:pt x="198" y="50"/>
                    <a:pt x="198" y="50"/>
                    <a:pt x="198" y="50"/>
                  </a:cubicBezTo>
                  <a:cubicBezTo>
                    <a:pt x="198" y="50"/>
                    <a:pt x="198" y="50"/>
                    <a:pt x="198" y="50"/>
                  </a:cubicBezTo>
                  <a:cubicBezTo>
                    <a:pt x="201" y="50"/>
                    <a:pt x="201" y="50"/>
                    <a:pt x="201" y="50"/>
                  </a:cubicBezTo>
                  <a:cubicBezTo>
                    <a:pt x="201" y="50"/>
                    <a:pt x="201" y="50"/>
                    <a:pt x="201" y="50"/>
                  </a:cubicBezTo>
                  <a:cubicBezTo>
                    <a:pt x="203" y="50"/>
                    <a:pt x="205" y="49"/>
                    <a:pt x="206" y="49"/>
                  </a:cubicBezTo>
                  <a:cubicBezTo>
                    <a:pt x="208" y="48"/>
                    <a:pt x="209" y="47"/>
                    <a:pt x="210" y="46"/>
                  </a:cubicBezTo>
                  <a:cubicBezTo>
                    <a:pt x="210" y="45"/>
                    <a:pt x="211" y="44"/>
                    <a:pt x="211" y="43"/>
                  </a:cubicBezTo>
                  <a:cubicBezTo>
                    <a:pt x="211" y="42"/>
                    <a:pt x="210" y="41"/>
                    <a:pt x="209" y="40"/>
                  </a:cubicBezTo>
                  <a:cubicBezTo>
                    <a:pt x="208" y="39"/>
                    <a:pt x="207" y="38"/>
                    <a:pt x="206" y="38"/>
                  </a:cubicBezTo>
                  <a:cubicBezTo>
                    <a:pt x="197" y="35"/>
                    <a:pt x="197" y="35"/>
                    <a:pt x="197" y="35"/>
                  </a:cubicBezTo>
                  <a:cubicBezTo>
                    <a:pt x="195" y="35"/>
                    <a:pt x="190" y="33"/>
                    <a:pt x="188" y="31"/>
                  </a:cubicBezTo>
                  <a:cubicBezTo>
                    <a:pt x="183" y="28"/>
                    <a:pt x="183" y="28"/>
                    <a:pt x="183" y="28"/>
                  </a:cubicBezTo>
                  <a:cubicBezTo>
                    <a:pt x="181" y="27"/>
                    <a:pt x="180" y="26"/>
                    <a:pt x="178" y="26"/>
                  </a:cubicBezTo>
                  <a:cubicBezTo>
                    <a:pt x="176" y="26"/>
                    <a:pt x="173" y="27"/>
                    <a:pt x="171" y="29"/>
                  </a:cubicBezTo>
                  <a:cubicBezTo>
                    <a:pt x="136" y="64"/>
                    <a:pt x="136" y="64"/>
                    <a:pt x="136" y="64"/>
                  </a:cubicBezTo>
                  <a:cubicBezTo>
                    <a:pt x="133" y="66"/>
                    <a:pt x="131" y="71"/>
                    <a:pt x="130" y="75"/>
                  </a:cubicBezTo>
                  <a:cubicBezTo>
                    <a:pt x="130" y="76"/>
                    <a:pt x="130" y="76"/>
                    <a:pt x="130" y="76"/>
                  </a:cubicBezTo>
                  <a:cubicBezTo>
                    <a:pt x="130" y="76"/>
                    <a:pt x="130" y="77"/>
                    <a:pt x="130" y="78"/>
                  </a:cubicBezTo>
                  <a:cubicBezTo>
                    <a:pt x="130" y="79"/>
                    <a:pt x="130" y="81"/>
                    <a:pt x="131" y="82"/>
                  </a:cubicBezTo>
                  <a:cubicBezTo>
                    <a:pt x="132" y="83"/>
                    <a:pt x="133" y="84"/>
                    <a:pt x="135" y="84"/>
                  </a:cubicBezTo>
                  <a:cubicBezTo>
                    <a:pt x="136" y="84"/>
                    <a:pt x="136" y="84"/>
                    <a:pt x="136" y="84"/>
                  </a:cubicBezTo>
                  <a:cubicBezTo>
                    <a:pt x="136" y="84"/>
                    <a:pt x="136" y="84"/>
                    <a:pt x="136" y="84"/>
                  </a:cubicBezTo>
                  <a:cubicBezTo>
                    <a:pt x="136" y="84"/>
                    <a:pt x="136" y="84"/>
                    <a:pt x="136" y="84"/>
                  </a:cubicBezTo>
                  <a:cubicBezTo>
                    <a:pt x="136" y="84"/>
                    <a:pt x="136" y="84"/>
                    <a:pt x="136" y="84"/>
                  </a:cubicBezTo>
                  <a:cubicBezTo>
                    <a:pt x="137" y="84"/>
                    <a:pt x="138" y="84"/>
                    <a:pt x="138" y="85"/>
                  </a:cubicBezTo>
                  <a:cubicBezTo>
                    <a:pt x="139" y="86"/>
                    <a:pt x="140" y="87"/>
                    <a:pt x="140" y="88"/>
                  </a:cubicBezTo>
                  <a:cubicBezTo>
                    <a:pt x="141" y="91"/>
                    <a:pt x="141" y="91"/>
                    <a:pt x="141" y="91"/>
                  </a:cubicBezTo>
                  <a:cubicBezTo>
                    <a:pt x="142" y="92"/>
                    <a:pt x="143" y="93"/>
                    <a:pt x="143" y="94"/>
                  </a:cubicBezTo>
                  <a:cubicBezTo>
                    <a:pt x="144" y="95"/>
                    <a:pt x="145" y="95"/>
                    <a:pt x="147" y="95"/>
                  </a:cubicBezTo>
                  <a:cubicBezTo>
                    <a:pt x="148" y="95"/>
                    <a:pt x="150" y="94"/>
                    <a:pt x="151" y="93"/>
                  </a:cubicBezTo>
                  <a:cubicBezTo>
                    <a:pt x="156" y="86"/>
                    <a:pt x="156" y="86"/>
                    <a:pt x="156" y="86"/>
                  </a:cubicBezTo>
                  <a:cubicBezTo>
                    <a:pt x="158" y="83"/>
                    <a:pt x="160" y="78"/>
                    <a:pt x="160" y="74"/>
                  </a:cubicBezTo>
                  <a:cubicBezTo>
                    <a:pt x="161" y="71"/>
                    <a:pt x="163" y="66"/>
                    <a:pt x="164" y="64"/>
                  </a:cubicBezTo>
                  <a:cubicBezTo>
                    <a:pt x="167" y="60"/>
                    <a:pt x="167" y="60"/>
                    <a:pt x="167" y="60"/>
                  </a:cubicBezTo>
                  <a:cubicBezTo>
                    <a:pt x="167" y="59"/>
                    <a:pt x="168" y="59"/>
                    <a:pt x="169" y="58"/>
                  </a:cubicBezTo>
                  <a:cubicBezTo>
                    <a:pt x="170" y="58"/>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8"/>
                    <a:pt x="170" y="59"/>
                    <a:pt x="169" y="60"/>
                  </a:cubicBezTo>
                  <a:cubicBezTo>
                    <a:pt x="168" y="62"/>
                    <a:pt x="167" y="65"/>
                    <a:pt x="167" y="67"/>
                  </a:cubicBezTo>
                  <a:cubicBezTo>
                    <a:pt x="167" y="69"/>
                    <a:pt x="168" y="70"/>
                    <a:pt x="168" y="71"/>
                  </a:cubicBezTo>
                  <a:cubicBezTo>
                    <a:pt x="169" y="74"/>
                    <a:pt x="172" y="75"/>
                    <a:pt x="175" y="75"/>
                  </a:cubicBezTo>
                  <a:cubicBezTo>
                    <a:pt x="176" y="75"/>
                    <a:pt x="177" y="75"/>
                    <a:pt x="178" y="75"/>
                  </a:cubicBezTo>
                  <a:cubicBezTo>
                    <a:pt x="179" y="75"/>
                    <a:pt x="179" y="75"/>
                    <a:pt x="179" y="75"/>
                  </a:cubicBezTo>
                  <a:cubicBezTo>
                    <a:pt x="180" y="74"/>
                    <a:pt x="180" y="74"/>
                    <a:pt x="181"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5"/>
                    <a:pt x="181" y="76"/>
                  </a:cubicBezTo>
                  <a:cubicBezTo>
                    <a:pt x="181" y="76"/>
                    <a:pt x="180" y="77"/>
                    <a:pt x="179" y="78"/>
                  </a:cubicBezTo>
                  <a:cubicBezTo>
                    <a:pt x="176" y="80"/>
                    <a:pt x="176" y="80"/>
                    <a:pt x="176" y="80"/>
                  </a:cubicBezTo>
                  <a:cubicBezTo>
                    <a:pt x="173" y="82"/>
                    <a:pt x="170" y="85"/>
                    <a:pt x="167" y="88"/>
                  </a:cubicBezTo>
                  <a:cubicBezTo>
                    <a:pt x="152" y="104"/>
                    <a:pt x="152" y="104"/>
                    <a:pt x="152" y="104"/>
                  </a:cubicBezTo>
                  <a:cubicBezTo>
                    <a:pt x="150" y="105"/>
                    <a:pt x="148" y="106"/>
                    <a:pt x="146" y="106"/>
                  </a:cubicBezTo>
                  <a:cubicBezTo>
                    <a:pt x="145" y="106"/>
                    <a:pt x="145" y="106"/>
                    <a:pt x="145" y="106"/>
                  </a:cubicBezTo>
                  <a:cubicBezTo>
                    <a:pt x="144" y="108"/>
                    <a:pt x="144" y="108"/>
                    <a:pt x="144" y="108"/>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4" y="106"/>
                    <a:pt x="143" y="105"/>
                    <a:pt x="142" y="104"/>
                  </a:cubicBezTo>
                  <a:cubicBezTo>
                    <a:pt x="141" y="103"/>
                    <a:pt x="140" y="102"/>
                    <a:pt x="140" y="100"/>
                  </a:cubicBezTo>
                  <a:cubicBezTo>
                    <a:pt x="139" y="96"/>
                    <a:pt x="139" y="96"/>
                    <a:pt x="139" y="96"/>
                  </a:cubicBezTo>
                  <a:cubicBezTo>
                    <a:pt x="139" y="95"/>
                    <a:pt x="138" y="94"/>
                    <a:pt x="138" y="94"/>
                  </a:cubicBezTo>
                  <a:cubicBezTo>
                    <a:pt x="138" y="93"/>
                    <a:pt x="137" y="93"/>
                    <a:pt x="137" y="93"/>
                  </a:cubicBezTo>
                  <a:cubicBezTo>
                    <a:pt x="136" y="92"/>
                    <a:pt x="136" y="92"/>
                    <a:pt x="135" y="92"/>
                  </a:cubicBezTo>
                  <a:cubicBezTo>
                    <a:pt x="134" y="92"/>
                    <a:pt x="133" y="93"/>
                    <a:pt x="132" y="93"/>
                  </a:cubicBezTo>
                  <a:cubicBezTo>
                    <a:pt x="132" y="94"/>
                    <a:pt x="131" y="95"/>
                    <a:pt x="131" y="96"/>
                  </a:cubicBezTo>
                  <a:cubicBezTo>
                    <a:pt x="129" y="101"/>
                    <a:pt x="129" y="101"/>
                    <a:pt x="129" y="101"/>
                  </a:cubicBezTo>
                  <a:cubicBezTo>
                    <a:pt x="128" y="103"/>
                    <a:pt x="127" y="104"/>
                    <a:pt x="126" y="105"/>
                  </a:cubicBezTo>
                  <a:cubicBezTo>
                    <a:pt x="126" y="105"/>
                    <a:pt x="126" y="105"/>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4" y="106"/>
                    <a:pt x="124" y="106"/>
                    <a:pt x="123" y="106"/>
                  </a:cubicBezTo>
                  <a:cubicBezTo>
                    <a:pt x="121" y="107"/>
                    <a:pt x="119" y="109"/>
                    <a:pt x="117" y="111"/>
                  </a:cubicBezTo>
                  <a:cubicBezTo>
                    <a:pt x="114" y="115"/>
                    <a:pt x="114" y="115"/>
                    <a:pt x="114" y="115"/>
                  </a:cubicBezTo>
                  <a:cubicBezTo>
                    <a:pt x="113" y="117"/>
                    <a:pt x="109" y="121"/>
                    <a:pt x="107" y="122"/>
                  </a:cubicBezTo>
                  <a:cubicBezTo>
                    <a:pt x="89" y="133"/>
                    <a:pt x="89" y="133"/>
                    <a:pt x="89" y="133"/>
                  </a:cubicBezTo>
                  <a:cubicBezTo>
                    <a:pt x="86" y="134"/>
                    <a:pt x="85" y="136"/>
                    <a:pt x="85" y="138"/>
                  </a:cubicBezTo>
                  <a:cubicBezTo>
                    <a:pt x="85" y="140"/>
                    <a:pt x="85" y="141"/>
                    <a:pt x="86" y="142"/>
                  </a:cubicBezTo>
                  <a:cubicBezTo>
                    <a:pt x="87" y="143"/>
                    <a:pt x="87" y="145"/>
                    <a:pt x="87" y="147"/>
                  </a:cubicBezTo>
                  <a:cubicBezTo>
                    <a:pt x="87" y="148"/>
                    <a:pt x="87" y="149"/>
                    <a:pt x="87" y="150"/>
                  </a:cubicBezTo>
                  <a:cubicBezTo>
                    <a:pt x="86" y="152"/>
                    <a:pt x="86" y="152"/>
                    <a:pt x="86" y="152"/>
                  </a:cubicBezTo>
                  <a:cubicBezTo>
                    <a:pt x="86" y="153"/>
                    <a:pt x="85" y="154"/>
                    <a:pt x="84" y="155"/>
                  </a:cubicBezTo>
                  <a:cubicBezTo>
                    <a:pt x="83" y="156"/>
                    <a:pt x="82" y="157"/>
                    <a:pt x="81" y="157"/>
                  </a:cubicBezTo>
                  <a:cubicBezTo>
                    <a:pt x="68" y="160"/>
                    <a:pt x="68" y="160"/>
                    <a:pt x="68" y="160"/>
                  </a:cubicBezTo>
                  <a:cubicBezTo>
                    <a:pt x="66" y="160"/>
                    <a:pt x="65" y="162"/>
                    <a:pt x="63" y="163"/>
                  </a:cubicBezTo>
                  <a:cubicBezTo>
                    <a:pt x="62" y="165"/>
                    <a:pt x="61" y="167"/>
                    <a:pt x="60" y="169"/>
                  </a:cubicBezTo>
                  <a:cubicBezTo>
                    <a:pt x="56" y="188"/>
                    <a:pt x="56" y="188"/>
                    <a:pt x="56" y="188"/>
                  </a:cubicBezTo>
                  <a:cubicBezTo>
                    <a:pt x="56" y="189"/>
                    <a:pt x="56" y="189"/>
                    <a:pt x="56" y="190"/>
                  </a:cubicBezTo>
                  <a:cubicBezTo>
                    <a:pt x="56" y="192"/>
                    <a:pt x="56" y="193"/>
                    <a:pt x="57" y="195"/>
                  </a:cubicBezTo>
                  <a:cubicBezTo>
                    <a:pt x="58" y="196"/>
                    <a:pt x="60" y="197"/>
                    <a:pt x="61" y="197"/>
                  </a:cubicBezTo>
                  <a:cubicBezTo>
                    <a:pt x="62" y="197"/>
                    <a:pt x="62" y="197"/>
                    <a:pt x="62" y="197"/>
                  </a:cubicBezTo>
                  <a:cubicBezTo>
                    <a:pt x="79" y="196"/>
                    <a:pt x="79" y="196"/>
                    <a:pt x="79" y="196"/>
                  </a:cubicBezTo>
                  <a:cubicBezTo>
                    <a:pt x="81" y="195"/>
                    <a:pt x="83" y="195"/>
                    <a:pt x="85" y="194"/>
                  </a:cubicBezTo>
                  <a:cubicBezTo>
                    <a:pt x="87" y="193"/>
                    <a:pt x="88" y="191"/>
                    <a:pt x="90" y="189"/>
                  </a:cubicBezTo>
                  <a:cubicBezTo>
                    <a:pt x="99" y="176"/>
                    <a:pt x="99" y="176"/>
                    <a:pt x="99" y="176"/>
                  </a:cubicBezTo>
                  <a:cubicBezTo>
                    <a:pt x="101" y="173"/>
                    <a:pt x="105" y="170"/>
                    <a:pt x="107" y="169"/>
                  </a:cubicBezTo>
                  <a:cubicBezTo>
                    <a:pt x="120" y="163"/>
                    <a:pt x="120" y="163"/>
                    <a:pt x="120" y="163"/>
                  </a:cubicBezTo>
                  <a:cubicBezTo>
                    <a:pt x="120" y="162"/>
                    <a:pt x="121" y="162"/>
                    <a:pt x="121" y="162"/>
                  </a:cubicBezTo>
                  <a:cubicBezTo>
                    <a:pt x="122" y="162"/>
                    <a:pt x="124" y="163"/>
                    <a:pt x="125" y="165"/>
                  </a:cubicBezTo>
                  <a:cubicBezTo>
                    <a:pt x="134" y="185"/>
                    <a:pt x="134" y="185"/>
                    <a:pt x="134" y="185"/>
                  </a:cubicBezTo>
                  <a:cubicBezTo>
                    <a:pt x="134" y="186"/>
                    <a:pt x="135" y="187"/>
                    <a:pt x="136" y="188"/>
                  </a:cubicBezTo>
                  <a:cubicBezTo>
                    <a:pt x="137" y="188"/>
                    <a:pt x="138" y="189"/>
                    <a:pt x="139" y="189"/>
                  </a:cubicBezTo>
                  <a:cubicBezTo>
                    <a:pt x="141" y="189"/>
                    <a:pt x="143" y="188"/>
                    <a:pt x="144" y="186"/>
                  </a:cubicBezTo>
                  <a:cubicBezTo>
                    <a:pt x="144" y="185"/>
                    <a:pt x="144" y="185"/>
                    <a:pt x="144" y="185"/>
                  </a:cubicBezTo>
                  <a:cubicBezTo>
                    <a:pt x="144" y="185"/>
                    <a:pt x="144" y="185"/>
                    <a:pt x="144" y="185"/>
                  </a:cubicBezTo>
                  <a:cubicBezTo>
                    <a:pt x="144" y="185"/>
                    <a:pt x="144" y="185"/>
                    <a:pt x="144" y="185"/>
                  </a:cubicBezTo>
                  <a:cubicBezTo>
                    <a:pt x="145" y="183"/>
                    <a:pt x="146" y="181"/>
                    <a:pt x="146" y="179"/>
                  </a:cubicBezTo>
                  <a:cubicBezTo>
                    <a:pt x="146" y="176"/>
                    <a:pt x="146" y="174"/>
                    <a:pt x="144" y="172"/>
                  </a:cubicBezTo>
                  <a:cubicBezTo>
                    <a:pt x="140" y="164"/>
                    <a:pt x="140" y="164"/>
                    <a:pt x="140" y="164"/>
                  </a:cubicBezTo>
                  <a:cubicBezTo>
                    <a:pt x="139" y="163"/>
                    <a:pt x="138" y="160"/>
                    <a:pt x="138" y="159"/>
                  </a:cubicBezTo>
                  <a:cubicBezTo>
                    <a:pt x="138" y="158"/>
                    <a:pt x="138" y="157"/>
                    <a:pt x="139" y="157"/>
                  </a:cubicBezTo>
                  <a:cubicBezTo>
                    <a:pt x="139" y="157"/>
                    <a:pt x="139" y="157"/>
                    <a:pt x="139" y="157"/>
                  </a:cubicBezTo>
                  <a:cubicBezTo>
                    <a:pt x="139" y="157"/>
                    <a:pt x="139" y="157"/>
                    <a:pt x="139" y="157"/>
                  </a:cubicBezTo>
                  <a:cubicBezTo>
                    <a:pt x="138" y="156"/>
                    <a:pt x="138" y="156"/>
                    <a:pt x="138" y="156"/>
                  </a:cubicBezTo>
                  <a:cubicBezTo>
                    <a:pt x="138" y="157"/>
                    <a:pt x="138" y="157"/>
                    <a:pt x="138" y="157"/>
                  </a:cubicBezTo>
                  <a:cubicBezTo>
                    <a:pt x="139" y="157"/>
                    <a:pt x="139" y="157"/>
                    <a:pt x="139" y="157"/>
                  </a:cubicBezTo>
                  <a:cubicBezTo>
                    <a:pt x="138" y="156"/>
                    <a:pt x="138" y="156"/>
                    <a:pt x="138" y="156"/>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9" y="157"/>
                    <a:pt x="139" y="157"/>
                    <a:pt x="139" y="157"/>
                  </a:cubicBezTo>
                  <a:cubicBezTo>
                    <a:pt x="139" y="157"/>
                    <a:pt x="139" y="158"/>
                    <a:pt x="140" y="158"/>
                  </a:cubicBezTo>
                  <a:cubicBezTo>
                    <a:pt x="157" y="187"/>
                    <a:pt x="157" y="187"/>
                    <a:pt x="157" y="187"/>
                  </a:cubicBezTo>
                  <a:cubicBezTo>
                    <a:pt x="159" y="189"/>
                    <a:pt x="160" y="191"/>
                    <a:pt x="163" y="191"/>
                  </a:cubicBezTo>
                  <a:cubicBezTo>
                    <a:pt x="165" y="191"/>
                    <a:pt x="166" y="189"/>
                    <a:pt x="168" y="187"/>
                  </a:cubicBezTo>
                  <a:cubicBezTo>
                    <a:pt x="171" y="182"/>
                    <a:pt x="171" y="182"/>
                    <a:pt x="171" y="182"/>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2" y="182"/>
                    <a:pt x="172" y="183"/>
                  </a:cubicBezTo>
                  <a:cubicBezTo>
                    <a:pt x="173" y="187"/>
                    <a:pt x="173" y="187"/>
                    <a:pt x="173" y="187"/>
                  </a:cubicBezTo>
                  <a:cubicBezTo>
                    <a:pt x="174" y="189"/>
                    <a:pt x="175" y="191"/>
                    <a:pt x="176" y="193"/>
                  </a:cubicBezTo>
                  <a:cubicBezTo>
                    <a:pt x="178" y="195"/>
                    <a:pt x="179" y="196"/>
                    <a:pt x="181" y="197"/>
                  </a:cubicBezTo>
                  <a:cubicBezTo>
                    <a:pt x="194" y="200"/>
                    <a:pt x="194" y="200"/>
                    <a:pt x="194" y="200"/>
                  </a:cubicBezTo>
                  <a:cubicBezTo>
                    <a:pt x="195" y="200"/>
                    <a:pt x="196" y="201"/>
                    <a:pt x="197" y="202"/>
                  </a:cubicBezTo>
                  <a:cubicBezTo>
                    <a:pt x="197" y="203"/>
                    <a:pt x="198" y="205"/>
                    <a:pt x="198" y="206"/>
                  </a:cubicBezTo>
                  <a:cubicBezTo>
                    <a:pt x="198" y="229"/>
                    <a:pt x="198" y="229"/>
                    <a:pt x="198" y="229"/>
                  </a:cubicBezTo>
                  <a:cubicBezTo>
                    <a:pt x="198" y="230"/>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5" y="229"/>
                    <a:pt x="195" y="229"/>
                    <a:pt x="195" y="229"/>
                  </a:cubicBezTo>
                  <a:cubicBezTo>
                    <a:pt x="193" y="228"/>
                    <a:pt x="191" y="227"/>
                    <a:pt x="188" y="227"/>
                  </a:cubicBezTo>
                  <a:cubicBezTo>
                    <a:pt x="187" y="227"/>
                    <a:pt x="185" y="228"/>
                    <a:pt x="183" y="229"/>
                  </a:cubicBezTo>
                  <a:cubicBezTo>
                    <a:pt x="182" y="230"/>
                    <a:pt x="182" y="230"/>
                    <a:pt x="182" y="230"/>
                  </a:cubicBezTo>
                  <a:cubicBezTo>
                    <a:pt x="181" y="230"/>
                    <a:pt x="180" y="230"/>
                    <a:pt x="179" y="230"/>
                  </a:cubicBezTo>
                  <a:cubicBezTo>
                    <a:pt x="177" y="230"/>
                    <a:pt x="176" y="230"/>
                    <a:pt x="175" y="229"/>
                  </a:cubicBezTo>
                  <a:cubicBezTo>
                    <a:pt x="168" y="225"/>
                    <a:pt x="168" y="225"/>
                    <a:pt x="168" y="225"/>
                  </a:cubicBezTo>
                  <a:cubicBezTo>
                    <a:pt x="167" y="223"/>
                    <a:pt x="165" y="223"/>
                    <a:pt x="163" y="223"/>
                  </a:cubicBezTo>
                  <a:cubicBezTo>
                    <a:pt x="161" y="223"/>
                    <a:pt x="159" y="224"/>
                    <a:pt x="157" y="225"/>
                  </a:cubicBezTo>
                  <a:cubicBezTo>
                    <a:pt x="154" y="227"/>
                    <a:pt x="154" y="227"/>
                    <a:pt x="154" y="227"/>
                  </a:cubicBezTo>
                  <a:cubicBezTo>
                    <a:pt x="153" y="228"/>
                    <a:pt x="151" y="229"/>
                    <a:pt x="149" y="229"/>
                  </a:cubicBezTo>
                  <a:cubicBezTo>
                    <a:pt x="148" y="229"/>
                    <a:pt x="147" y="229"/>
                    <a:pt x="147" y="228"/>
                  </a:cubicBezTo>
                  <a:cubicBezTo>
                    <a:pt x="129" y="219"/>
                    <a:pt x="129" y="219"/>
                    <a:pt x="129" y="219"/>
                  </a:cubicBezTo>
                  <a:cubicBezTo>
                    <a:pt x="128" y="219"/>
                    <a:pt x="127" y="217"/>
                    <a:pt x="126" y="216"/>
                  </a:cubicBezTo>
                  <a:cubicBezTo>
                    <a:pt x="125" y="215"/>
                    <a:pt x="125" y="213"/>
                    <a:pt x="125" y="212"/>
                  </a:cubicBezTo>
                  <a:cubicBezTo>
                    <a:pt x="124" y="201"/>
                    <a:pt x="124" y="201"/>
                    <a:pt x="124" y="201"/>
                  </a:cubicBezTo>
                  <a:cubicBezTo>
                    <a:pt x="124" y="199"/>
                    <a:pt x="123" y="197"/>
                    <a:pt x="122" y="196"/>
                  </a:cubicBezTo>
                  <a:cubicBezTo>
                    <a:pt x="121" y="195"/>
                    <a:pt x="119" y="194"/>
                    <a:pt x="118" y="194"/>
                  </a:cubicBezTo>
                  <a:cubicBezTo>
                    <a:pt x="117" y="194"/>
                    <a:pt x="117" y="194"/>
                    <a:pt x="116" y="194"/>
                  </a:cubicBezTo>
                  <a:cubicBezTo>
                    <a:pt x="51" y="210"/>
                    <a:pt x="51" y="210"/>
                    <a:pt x="51" y="210"/>
                  </a:cubicBezTo>
                  <a:cubicBezTo>
                    <a:pt x="50" y="211"/>
                    <a:pt x="48" y="212"/>
                    <a:pt x="46" y="213"/>
                  </a:cubicBezTo>
                  <a:cubicBezTo>
                    <a:pt x="45" y="215"/>
                    <a:pt x="43" y="216"/>
                    <a:pt x="42" y="218"/>
                  </a:cubicBezTo>
                  <a:cubicBezTo>
                    <a:pt x="2" y="299"/>
                    <a:pt x="2" y="299"/>
                    <a:pt x="2" y="299"/>
                  </a:cubicBezTo>
                  <a:cubicBezTo>
                    <a:pt x="1" y="301"/>
                    <a:pt x="0" y="305"/>
                    <a:pt x="0" y="308"/>
                  </a:cubicBezTo>
                  <a:cubicBezTo>
                    <a:pt x="0" y="310"/>
                    <a:pt x="0" y="311"/>
                    <a:pt x="0" y="312"/>
                  </a:cubicBezTo>
                  <a:lnTo>
                    <a:pt x="3"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284"/>
            <p:cNvSpPr>
              <a:spLocks/>
            </p:cNvSpPr>
            <p:nvPr/>
          </p:nvSpPr>
          <p:spPr bwMode="auto">
            <a:xfrm>
              <a:off x="-3751263" y="2446336"/>
              <a:ext cx="508001" cy="323850"/>
            </a:xfrm>
            <a:custGeom>
              <a:avLst/>
              <a:gdLst>
                <a:gd name="T0" fmla="*/ 84960345 w 135"/>
                <a:gd name="T1" fmla="*/ 1219521192 h 86"/>
                <a:gd name="T2" fmla="*/ 155760633 w 135"/>
                <a:gd name="T3" fmla="*/ 1205339574 h 86"/>
                <a:gd name="T4" fmla="*/ 141600575 w 135"/>
                <a:gd name="T5" fmla="*/ 1191161723 h 86"/>
                <a:gd name="T6" fmla="*/ 141600575 w 135"/>
                <a:gd name="T7" fmla="*/ 1191161723 h 86"/>
                <a:gd name="T8" fmla="*/ 141600575 w 135"/>
                <a:gd name="T9" fmla="*/ 1191161723 h 86"/>
                <a:gd name="T10" fmla="*/ 155760633 w 135"/>
                <a:gd name="T11" fmla="*/ 1219521192 h 86"/>
                <a:gd name="T12" fmla="*/ 269037330 w 135"/>
                <a:gd name="T13" fmla="*/ 1176980105 h 86"/>
                <a:gd name="T14" fmla="*/ 481438192 w 135"/>
                <a:gd name="T15" fmla="*/ 992634141 h 86"/>
                <a:gd name="T16" fmla="*/ 977036442 w 135"/>
                <a:gd name="T17" fmla="*/ 751565473 h 86"/>
                <a:gd name="T18" fmla="*/ 1189437304 w 135"/>
                <a:gd name="T19" fmla="*/ 779924942 h 86"/>
                <a:gd name="T20" fmla="*/ 1231913714 w 135"/>
                <a:gd name="T21" fmla="*/ 666483300 h 86"/>
                <a:gd name="T22" fmla="*/ 1189437304 w 135"/>
                <a:gd name="T23" fmla="*/ 595578978 h 86"/>
                <a:gd name="T24" fmla="*/ 1189437304 w 135"/>
                <a:gd name="T25" fmla="*/ 595578978 h 86"/>
                <a:gd name="T26" fmla="*/ 1189437304 w 135"/>
                <a:gd name="T27" fmla="*/ 581401127 h 86"/>
                <a:gd name="T28" fmla="*/ 1189437304 w 135"/>
                <a:gd name="T29" fmla="*/ 581401127 h 86"/>
                <a:gd name="T30" fmla="*/ 1246073771 w 135"/>
                <a:gd name="T31" fmla="*/ 581401127 h 86"/>
                <a:gd name="T32" fmla="*/ 1316874059 w 135"/>
                <a:gd name="T33" fmla="*/ 567219509 h 86"/>
                <a:gd name="T34" fmla="*/ 1897432654 w 135"/>
                <a:gd name="T35" fmla="*/ 170164347 h 86"/>
                <a:gd name="T36" fmla="*/ 1854952481 w 135"/>
                <a:gd name="T37" fmla="*/ 70900556 h 86"/>
                <a:gd name="T38" fmla="*/ 1840792424 w 135"/>
                <a:gd name="T39" fmla="*/ 127623260 h 86"/>
                <a:gd name="T40" fmla="*/ 1854952481 w 135"/>
                <a:gd name="T41" fmla="*/ 141804877 h 86"/>
                <a:gd name="T42" fmla="*/ 1854952481 w 135"/>
                <a:gd name="T43" fmla="*/ 141804877 h 86"/>
                <a:gd name="T44" fmla="*/ 1854952481 w 135"/>
                <a:gd name="T45" fmla="*/ 141804877 h 86"/>
                <a:gd name="T46" fmla="*/ 1854952481 w 135"/>
                <a:gd name="T47" fmla="*/ 127623260 h 86"/>
                <a:gd name="T48" fmla="*/ 1854952481 w 135"/>
                <a:gd name="T49" fmla="*/ 127623260 h 86"/>
                <a:gd name="T50" fmla="*/ 1840792424 w 135"/>
                <a:gd name="T51" fmla="*/ 141804877 h 86"/>
                <a:gd name="T52" fmla="*/ 1260233829 w 135"/>
                <a:gd name="T53" fmla="*/ 524678423 h 86"/>
                <a:gd name="T54" fmla="*/ 1189437304 w 135"/>
                <a:gd name="T55" fmla="*/ 524678423 h 86"/>
                <a:gd name="T56" fmla="*/ 1161117189 w 135"/>
                <a:gd name="T57" fmla="*/ 680661152 h 86"/>
                <a:gd name="T58" fmla="*/ 1189437304 w 135"/>
                <a:gd name="T59" fmla="*/ 723206004 h 86"/>
                <a:gd name="T60" fmla="*/ 1189437304 w 135"/>
                <a:gd name="T61" fmla="*/ 723206004 h 86"/>
                <a:gd name="T62" fmla="*/ 1189437304 w 135"/>
                <a:gd name="T63" fmla="*/ 723206004 h 86"/>
                <a:gd name="T64" fmla="*/ 1189437304 w 135"/>
                <a:gd name="T65" fmla="*/ 723206004 h 86"/>
                <a:gd name="T66" fmla="*/ 1189437304 w 135"/>
                <a:gd name="T67" fmla="*/ 723206004 h 86"/>
                <a:gd name="T68" fmla="*/ 1189437304 w 135"/>
                <a:gd name="T69" fmla="*/ 723206004 h 86"/>
                <a:gd name="T70" fmla="*/ 977036442 w 135"/>
                <a:gd name="T71" fmla="*/ 694842769 h 86"/>
                <a:gd name="T72" fmla="*/ 438958020 w 135"/>
                <a:gd name="T73" fmla="*/ 935911437 h 86"/>
                <a:gd name="T74" fmla="*/ 226560920 w 135"/>
                <a:gd name="T75" fmla="*/ 1134439019 h 86"/>
                <a:gd name="T76" fmla="*/ 184080748 w 135"/>
                <a:gd name="T77" fmla="*/ 1162798488 h 86"/>
                <a:gd name="T78" fmla="*/ 184080748 w 135"/>
                <a:gd name="T79" fmla="*/ 1162798488 h 86"/>
                <a:gd name="T80" fmla="*/ 184080748 w 135"/>
                <a:gd name="T81" fmla="*/ 1162798488 h 86"/>
                <a:gd name="T82" fmla="*/ 184080748 w 135"/>
                <a:gd name="T83" fmla="*/ 1162798488 h 86"/>
                <a:gd name="T84" fmla="*/ 184080748 w 135"/>
                <a:gd name="T85" fmla="*/ 1176980105 h 86"/>
                <a:gd name="T86" fmla="*/ 184080748 w 135"/>
                <a:gd name="T87" fmla="*/ 1176980105 h 86"/>
                <a:gd name="T88" fmla="*/ 155760633 w 135"/>
                <a:gd name="T89" fmla="*/ 1134439019 h 86"/>
                <a:gd name="T90" fmla="*/ 70800288 w 135"/>
                <a:gd name="T91" fmla="*/ 1162798488 h 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5" h="86">
                  <a:moveTo>
                    <a:pt x="0" y="83"/>
                  </a:moveTo>
                  <a:cubicBezTo>
                    <a:pt x="0" y="83"/>
                    <a:pt x="1" y="84"/>
                    <a:pt x="2" y="85"/>
                  </a:cubicBezTo>
                  <a:cubicBezTo>
                    <a:pt x="3" y="86"/>
                    <a:pt x="5" y="86"/>
                    <a:pt x="6" y="86"/>
                  </a:cubicBezTo>
                  <a:cubicBezTo>
                    <a:pt x="7" y="86"/>
                    <a:pt x="9" y="86"/>
                    <a:pt x="10" y="85"/>
                  </a:cubicBezTo>
                  <a:cubicBezTo>
                    <a:pt x="11" y="85"/>
                    <a:pt x="11" y="85"/>
                    <a:pt x="11" y="85"/>
                  </a:cubicBezTo>
                  <a:cubicBezTo>
                    <a:pt x="11" y="85"/>
                    <a:pt x="11" y="85"/>
                    <a:pt x="11" y="85"/>
                  </a:cubicBezTo>
                  <a:cubicBezTo>
                    <a:pt x="11" y="85"/>
                    <a:pt x="11" y="85"/>
                    <a:pt x="11" y="85"/>
                  </a:cubicBezTo>
                  <a:cubicBezTo>
                    <a:pt x="11" y="84"/>
                    <a:pt x="11" y="84"/>
                    <a:pt x="11" y="84"/>
                  </a:cubicBezTo>
                  <a:cubicBezTo>
                    <a:pt x="10" y="84"/>
                    <a:pt x="10" y="84"/>
                    <a:pt x="10" y="84"/>
                  </a:cubicBezTo>
                  <a:cubicBezTo>
                    <a:pt x="11" y="85"/>
                    <a:pt x="11" y="85"/>
                    <a:pt x="11" y="85"/>
                  </a:cubicBezTo>
                  <a:cubicBezTo>
                    <a:pt x="11" y="84"/>
                    <a:pt x="11" y="84"/>
                    <a:pt x="11" y="84"/>
                  </a:cubicBezTo>
                  <a:cubicBezTo>
                    <a:pt x="10" y="84"/>
                    <a:pt x="10" y="84"/>
                    <a:pt x="10" y="84"/>
                  </a:cubicBezTo>
                  <a:cubicBezTo>
                    <a:pt x="11" y="84"/>
                    <a:pt x="11" y="84"/>
                    <a:pt x="11" y="84"/>
                  </a:cubicBezTo>
                  <a:cubicBezTo>
                    <a:pt x="10" y="84"/>
                    <a:pt x="10" y="84"/>
                    <a:pt x="10" y="84"/>
                  </a:cubicBezTo>
                  <a:cubicBezTo>
                    <a:pt x="10" y="84"/>
                    <a:pt x="10" y="84"/>
                    <a:pt x="10" y="84"/>
                  </a:cubicBezTo>
                  <a:cubicBezTo>
                    <a:pt x="11" y="84"/>
                    <a:pt x="11" y="84"/>
                    <a:pt x="11" y="84"/>
                  </a:cubicBezTo>
                  <a:cubicBezTo>
                    <a:pt x="10" y="84"/>
                    <a:pt x="10" y="84"/>
                    <a:pt x="10" y="84"/>
                  </a:cubicBezTo>
                  <a:cubicBezTo>
                    <a:pt x="10" y="85"/>
                    <a:pt x="11" y="85"/>
                    <a:pt x="11" y="86"/>
                  </a:cubicBezTo>
                  <a:cubicBezTo>
                    <a:pt x="12" y="86"/>
                    <a:pt x="13" y="86"/>
                    <a:pt x="13" y="86"/>
                  </a:cubicBezTo>
                  <a:cubicBezTo>
                    <a:pt x="14" y="86"/>
                    <a:pt x="15" y="86"/>
                    <a:pt x="16" y="85"/>
                  </a:cubicBezTo>
                  <a:cubicBezTo>
                    <a:pt x="17" y="85"/>
                    <a:pt x="18" y="84"/>
                    <a:pt x="19" y="83"/>
                  </a:cubicBezTo>
                  <a:cubicBezTo>
                    <a:pt x="20" y="82"/>
                    <a:pt x="20" y="82"/>
                    <a:pt x="20" y="82"/>
                  </a:cubicBezTo>
                  <a:cubicBezTo>
                    <a:pt x="22" y="80"/>
                    <a:pt x="26" y="76"/>
                    <a:pt x="28" y="75"/>
                  </a:cubicBezTo>
                  <a:cubicBezTo>
                    <a:pt x="34" y="70"/>
                    <a:pt x="34" y="70"/>
                    <a:pt x="34" y="70"/>
                  </a:cubicBezTo>
                  <a:cubicBezTo>
                    <a:pt x="36" y="68"/>
                    <a:pt x="40" y="65"/>
                    <a:pt x="43" y="64"/>
                  </a:cubicBezTo>
                  <a:cubicBezTo>
                    <a:pt x="62" y="54"/>
                    <a:pt x="62" y="54"/>
                    <a:pt x="62" y="54"/>
                  </a:cubicBezTo>
                  <a:cubicBezTo>
                    <a:pt x="64" y="54"/>
                    <a:pt x="67" y="53"/>
                    <a:pt x="69" y="53"/>
                  </a:cubicBezTo>
                  <a:cubicBezTo>
                    <a:pt x="70" y="53"/>
                    <a:pt x="70" y="53"/>
                    <a:pt x="71" y="53"/>
                  </a:cubicBezTo>
                  <a:cubicBezTo>
                    <a:pt x="83" y="55"/>
                    <a:pt x="83" y="55"/>
                    <a:pt x="83" y="55"/>
                  </a:cubicBezTo>
                  <a:cubicBezTo>
                    <a:pt x="84" y="55"/>
                    <a:pt x="84" y="55"/>
                    <a:pt x="84" y="55"/>
                  </a:cubicBezTo>
                  <a:cubicBezTo>
                    <a:pt x="85" y="55"/>
                    <a:pt x="86" y="55"/>
                    <a:pt x="87" y="54"/>
                  </a:cubicBezTo>
                  <a:cubicBezTo>
                    <a:pt x="88" y="53"/>
                    <a:pt x="88" y="52"/>
                    <a:pt x="88" y="51"/>
                  </a:cubicBezTo>
                  <a:cubicBezTo>
                    <a:pt x="88" y="50"/>
                    <a:pt x="87" y="48"/>
                    <a:pt x="87" y="47"/>
                  </a:cubicBezTo>
                  <a:cubicBezTo>
                    <a:pt x="86" y="46"/>
                    <a:pt x="86" y="46"/>
                    <a:pt x="86" y="46"/>
                  </a:cubicBezTo>
                  <a:cubicBezTo>
                    <a:pt x="85" y="45"/>
                    <a:pt x="84" y="43"/>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1"/>
                    <a:pt x="84" y="41"/>
                    <a:pt x="84" y="41"/>
                  </a:cubicBezTo>
                  <a:cubicBezTo>
                    <a:pt x="84" y="42"/>
                    <a:pt x="84" y="42"/>
                    <a:pt x="84" y="42"/>
                  </a:cubicBezTo>
                  <a:cubicBezTo>
                    <a:pt x="84" y="42"/>
                    <a:pt x="84" y="42"/>
                    <a:pt x="84" y="42"/>
                  </a:cubicBezTo>
                  <a:cubicBezTo>
                    <a:pt x="84" y="41"/>
                    <a:pt x="84" y="41"/>
                    <a:pt x="84" y="41"/>
                  </a:cubicBezTo>
                  <a:cubicBezTo>
                    <a:pt x="84" y="42"/>
                    <a:pt x="84" y="42"/>
                    <a:pt x="84" y="42"/>
                  </a:cubicBezTo>
                  <a:cubicBezTo>
                    <a:pt x="85" y="41"/>
                    <a:pt x="85" y="41"/>
                    <a:pt x="85" y="41"/>
                  </a:cubicBezTo>
                  <a:cubicBezTo>
                    <a:pt x="86" y="41"/>
                    <a:pt x="87" y="41"/>
                    <a:pt x="88" y="41"/>
                  </a:cubicBezTo>
                  <a:cubicBezTo>
                    <a:pt x="88" y="41"/>
                    <a:pt x="88" y="41"/>
                    <a:pt x="88" y="41"/>
                  </a:cubicBezTo>
                  <a:cubicBezTo>
                    <a:pt x="89" y="41"/>
                    <a:pt x="89" y="41"/>
                    <a:pt x="89" y="41"/>
                  </a:cubicBezTo>
                  <a:cubicBezTo>
                    <a:pt x="90" y="41"/>
                    <a:pt x="92" y="41"/>
                    <a:pt x="93" y="40"/>
                  </a:cubicBezTo>
                  <a:cubicBezTo>
                    <a:pt x="95" y="39"/>
                    <a:pt x="96" y="39"/>
                    <a:pt x="98" y="38"/>
                  </a:cubicBezTo>
                  <a:cubicBezTo>
                    <a:pt x="133" y="13"/>
                    <a:pt x="133" y="13"/>
                    <a:pt x="133" y="13"/>
                  </a:cubicBezTo>
                  <a:cubicBezTo>
                    <a:pt x="134" y="12"/>
                    <a:pt x="134" y="12"/>
                    <a:pt x="134" y="12"/>
                  </a:cubicBezTo>
                  <a:cubicBezTo>
                    <a:pt x="135" y="11"/>
                    <a:pt x="135" y="10"/>
                    <a:pt x="135" y="9"/>
                  </a:cubicBezTo>
                  <a:cubicBezTo>
                    <a:pt x="135" y="8"/>
                    <a:pt x="135" y="7"/>
                    <a:pt x="134" y="6"/>
                  </a:cubicBezTo>
                  <a:cubicBezTo>
                    <a:pt x="133" y="6"/>
                    <a:pt x="132" y="5"/>
                    <a:pt x="131" y="5"/>
                  </a:cubicBezTo>
                  <a:cubicBezTo>
                    <a:pt x="105" y="0"/>
                    <a:pt x="105" y="0"/>
                    <a:pt x="105" y="0"/>
                  </a:cubicBezTo>
                  <a:cubicBezTo>
                    <a:pt x="104" y="4"/>
                    <a:pt x="104" y="4"/>
                    <a:pt x="104" y="4"/>
                  </a:cubicBezTo>
                  <a:cubicBezTo>
                    <a:pt x="130" y="9"/>
                    <a:pt x="130" y="9"/>
                    <a:pt x="130" y="9"/>
                  </a:cubicBezTo>
                  <a:cubicBezTo>
                    <a:pt x="131" y="10"/>
                    <a:pt x="131" y="10"/>
                    <a:pt x="131" y="10"/>
                  </a:cubicBezTo>
                  <a:cubicBezTo>
                    <a:pt x="131" y="9"/>
                    <a:pt x="131" y="9"/>
                    <a:pt x="131" y="9"/>
                  </a:cubicBezTo>
                  <a:cubicBezTo>
                    <a:pt x="131" y="10"/>
                    <a:pt x="131" y="10"/>
                    <a:pt x="131" y="10"/>
                  </a:cubicBezTo>
                  <a:cubicBezTo>
                    <a:pt x="131" y="10"/>
                    <a:pt x="131" y="10"/>
                    <a:pt x="131" y="10"/>
                  </a:cubicBezTo>
                  <a:cubicBezTo>
                    <a:pt x="131" y="9"/>
                    <a:pt x="131" y="9"/>
                    <a:pt x="131" y="9"/>
                  </a:cubicBezTo>
                  <a:cubicBezTo>
                    <a:pt x="131" y="10"/>
                    <a:pt x="131" y="10"/>
                    <a:pt x="131" y="10"/>
                  </a:cubicBezTo>
                  <a:cubicBezTo>
                    <a:pt x="132" y="9"/>
                    <a:pt x="132" y="9"/>
                    <a:pt x="132" y="9"/>
                  </a:cubicBezTo>
                  <a:cubicBezTo>
                    <a:pt x="131" y="9"/>
                    <a:pt x="131" y="9"/>
                    <a:pt x="131" y="9"/>
                  </a:cubicBezTo>
                  <a:cubicBezTo>
                    <a:pt x="131" y="10"/>
                    <a:pt x="131" y="10"/>
                    <a:pt x="131" y="10"/>
                  </a:cubicBezTo>
                  <a:cubicBezTo>
                    <a:pt x="132" y="9"/>
                    <a:pt x="132" y="9"/>
                    <a:pt x="132"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0" y="10"/>
                  </a:cubicBezTo>
                  <a:cubicBezTo>
                    <a:pt x="95" y="34"/>
                    <a:pt x="95" y="34"/>
                    <a:pt x="95" y="34"/>
                  </a:cubicBezTo>
                  <a:cubicBezTo>
                    <a:pt x="94" y="35"/>
                    <a:pt x="93" y="36"/>
                    <a:pt x="92" y="36"/>
                  </a:cubicBezTo>
                  <a:cubicBezTo>
                    <a:pt x="91" y="36"/>
                    <a:pt x="89" y="37"/>
                    <a:pt x="89" y="37"/>
                  </a:cubicBezTo>
                  <a:cubicBezTo>
                    <a:pt x="89" y="37"/>
                    <a:pt x="89" y="37"/>
                    <a:pt x="89" y="37"/>
                  </a:cubicBezTo>
                  <a:cubicBezTo>
                    <a:pt x="88" y="37"/>
                    <a:pt x="88" y="37"/>
                    <a:pt x="88" y="37"/>
                  </a:cubicBezTo>
                  <a:cubicBezTo>
                    <a:pt x="86" y="37"/>
                    <a:pt x="85" y="37"/>
                    <a:pt x="84" y="37"/>
                  </a:cubicBezTo>
                  <a:cubicBezTo>
                    <a:pt x="83" y="37"/>
                    <a:pt x="82" y="38"/>
                    <a:pt x="81" y="39"/>
                  </a:cubicBezTo>
                  <a:cubicBezTo>
                    <a:pt x="80" y="40"/>
                    <a:pt x="80" y="41"/>
                    <a:pt x="80" y="42"/>
                  </a:cubicBezTo>
                  <a:cubicBezTo>
                    <a:pt x="80" y="44"/>
                    <a:pt x="81" y="46"/>
                    <a:pt x="82" y="48"/>
                  </a:cubicBezTo>
                  <a:cubicBezTo>
                    <a:pt x="83" y="50"/>
                    <a:pt x="83" y="50"/>
                    <a:pt x="83" y="50"/>
                  </a:cubicBezTo>
                  <a:cubicBezTo>
                    <a:pt x="84" y="50"/>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71" y="49"/>
                    <a:pt x="71" y="49"/>
                    <a:pt x="71" y="49"/>
                  </a:cubicBezTo>
                  <a:cubicBezTo>
                    <a:pt x="71" y="49"/>
                    <a:pt x="70" y="49"/>
                    <a:pt x="69" y="49"/>
                  </a:cubicBezTo>
                  <a:cubicBezTo>
                    <a:pt x="66" y="49"/>
                    <a:pt x="63" y="49"/>
                    <a:pt x="60" y="51"/>
                  </a:cubicBezTo>
                  <a:cubicBezTo>
                    <a:pt x="41" y="60"/>
                    <a:pt x="41" y="60"/>
                    <a:pt x="41" y="60"/>
                  </a:cubicBezTo>
                  <a:cubicBezTo>
                    <a:pt x="38" y="62"/>
                    <a:pt x="34" y="64"/>
                    <a:pt x="31" y="66"/>
                  </a:cubicBezTo>
                  <a:cubicBezTo>
                    <a:pt x="25" y="71"/>
                    <a:pt x="25" y="71"/>
                    <a:pt x="25" y="71"/>
                  </a:cubicBezTo>
                  <a:cubicBezTo>
                    <a:pt x="23" y="73"/>
                    <a:pt x="19" y="77"/>
                    <a:pt x="17" y="79"/>
                  </a:cubicBezTo>
                  <a:cubicBezTo>
                    <a:pt x="16" y="80"/>
                    <a:pt x="16" y="80"/>
                    <a:pt x="16" y="80"/>
                  </a:cubicBezTo>
                  <a:cubicBezTo>
                    <a:pt x="15" y="81"/>
                    <a:pt x="14" y="81"/>
                    <a:pt x="14"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3"/>
                    <a:pt x="13" y="83"/>
                    <a:pt x="13" y="83"/>
                  </a:cubicBezTo>
                  <a:cubicBezTo>
                    <a:pt x="14" y="82"/>
                    <a:pt x="14" y="82"/>
                    <a:pt x="14" y="82"/>
                  </a:cubicBezTo>
                  <a:cubicBezTo>
                    <a:pt x="13" y="82"/>
                    <a:pt x="13" y="82"/>
                    <a:pt x="13" y="82"/>
                  </a:cubicBezTo>
                  <a:cubicBezTo>
                    <a:pt x="13" y="83"/>
                    <a:pt x="13" y="83"/>
                    <a:pt x="13" y="83"/>
                  </a:cubicBezTo>
                  <a:cubicBezTo>
                    <a:pt x="14" y="82"/>
                    <a:pt x="14" y="82"/>
                    <a:pt x="14" y="82"/>
                  </a:cubicBezTo>
                  <a:cubicBezTo>
                    <a:pt x="13" y="83"/>
                    <a:pt x="13" y="83"/>
                    <a:pt x="13" y="83"/>
                  </a:cubicBezTo>
                  <a:cubicBezTo>
                    <a:pt x="14" y="83"/>
                    <a:pt x="14" y="83"/>
                    <a:pt x="14" y="83"/>
                  </a:cubicBezTo>
                  <a:cubicBezTo>
                    <a:pt x="14" y="82"/>
                    <a:pt x="14" y="82"/>
                    <a:pt x="14" y="82"/>
                  </a:cubicBezTo>
                  <a:cubicBezTo>
                    <a:pt x="13" y="83"/>
                    <a:pt x="13" y="83"/>
                    <a:pt x="13" y="83"/>
                  </a:cubicBezTo>
                  <a:cubicBezTo>
                    <a:pt x="14" y="83"/>
                    <a:pt x="14" y="83"/>
                    <a:pt x="14" y="83"/>
                  </a:cubicBezTo>
                  <a:cubicBezTo>
                    <a:pt x="14" y="82"/>
                    <a:pt x="13" y="81"/>
                    <a:pt x="13" y="81"/>
                  </a:cubicBezTo>
                  <a:cubicBezTo>
                    <a:pt x="12" y="80"/>
                    <a:pt x="11" y="80"/>
                    <a:pt x="11" y="80"/>
                  </a:cubicBezTo>
                  <a:cubicBezTo>
                    <a:pt x="9" y="80"/>
                    <a:pt x="8" y="81"/>
                    <a:pt x="7" y="82"/>
                  </a:cubicBezTo>
                  <a:cubicBezTo>
                    <a:pt x="6" y="82"/>
                    <a:pt x="6" y="82"/>
                    <a:pt x="6" y="82"/>
                  </a:cubicBezTo>
                  <a:cubicBezTo>
                    <a:pt x="5" y="82"/>
                    <a:pt x="5" y="82"/>
                    <a:pt x="5" y="82"/>
                  </a:cubicBezTo>
                  <a:cubicBezTo>
                    <a:pt x="4" y="81"/>
                    <a:pt x="3" y="79"/>
                    <a:pt x="3" y="79"/>
                  </a:cubicBez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285"/>
            <p:cNvSpPr>
              <a:spLocks/>
            </p:cNvSpPr>
            <p:nvPr/>
          </p:nvSpPr>
          <p:spPr bwMode="auto">
            <a:xfrm>
              <a:off x="-1827212" y="3863974"/>
              <a:ext cx="150813" cy="225425"/>
            </a:xfrm>
            <a:custGeom>
              <a:avLst/>
              <a:gdLst>
                <a:gd name="T0" fmla="*/ 56860271 w 40"/>
                <a:gd name="T1" fmla="*/ 522279668 h 60"/>
                <a:gd name="T2" fmla="*/ 85292292 w 40"/>
                <a:gd name="T3" fmla="*/ 508164306 h 60"/>
                <a:gd name="T4" fmla="*/ 56860271 w 40"/>
                <a:gd name="T5" fmla="*/ 465818220 h 60"/>
                <a:gd name="T6" fmla="*/ 71078167 w 40"/>
                <a:gd name="T7" fmla="*/ 423472134 h 60"/>
                <a:gd name="T8" fmla="*/ 355383294 w 40"/>
                <a:gd name="T9" fmla="*/ 84695930 h 60"/>
                <a:gd name="T10" fmla="*/ 398029440 w 40"/>
                <a:gd name="T11" fmla="*/ 70576810 h 60"/>
                <a:gd name="T12" fmla="*/ 426461461 w 40"/>
                <a:gd name="T13" fmla="*/ 70576810 h 60"/>
                <a:gd name="T14" fmla="*/ 469107607 w 40"/>
                <a:gd name="T15" fmla="*/ 112926654 h 60"/>
                <a:gd name="T16" fmla="*/ 497535857 w 40"/>
                <a:gd name="T17" fmla="*/ 141157378 h 60"/>
                <a:gd name="T18" fmla="*/ 497535857 w 40"/>
                <a:gd name="T19" fmla="*/ 197618826 h 60"/>
                <a:gd name="T20" fmla="*/ 497535857 w 40"/>
                <a:gd name="T21" fmla="*/ 211734188 h 60"/>
                <a:gd name="T22" fmla="*/ 369597419 w 40"/>
                <a:gd name="T23" fmla="*/ 762248338 h 60"/>
                <a:gd name="T24" fmla="*/ 369597419 w 40"/>
                <a:gd name="T25" fmla="*/ 776363700 h 60"/>
                <a:gd name="T26" fmla="*/ 355383294 w 40"/>
                <a:gd name="T27" fmla="*/ 776363700 h 60"/>
                <a:gd name="T28" fmla="*/ 341169169 w 40"/>
                <a:gd name="T29" fmla="*/ 776363700 h 60"/>
                <a:gd name="T30" fmla="*/ 85292292 w 40"/>
                <a:gd name="T31" fmla="*/ 508164306 h 60"/>
                <a:gd name="T32" fmla="*/ 56860271 w 40"/>
                <a:gd name="T33" fmla="*/ 522279668 h 60"/>
                <a:gd name="T34" fmla="*/ 28432021 w 40"/>
                <a:gd name="T35" fmla="*/ 550510393 h 60"/>
                <a:gd name="T36" fmla="*/ 298523023 w 40"/>
                <a:gd name="T37" fmla="*/ 818709786 h 60"/>
                <a:gd name="T38" fmla="*/ 355383294 w 40"/>
                <a:gd name="T39" fmla="*/ 846940510 h 60"/>
                <a:gd name="T40" fmla="*/ 412243565 w 40"/>
                <a:gd name="T41" fmla="*/ 818709786 h 60"/>
                <a:gd name="T42" fmla="*/ 440675586 w 40"/>
                <a:gd name="T43" fmla="*/ 776363700 h 60"/>
                <a:gd name="T44" fmla="*/ 554399899 w 40"/>
                <a:gd name="T45" fmla="*/ 225849550 h 60"/>
                <a:gd name="T46" fmla="*/ 568614024 w 40"/>
                <a:gd name="T47" fmla="*/ 197618826 h 60"/>
                <a:gd name="T48" fmla="*/ 554399899 w 40"/>
                <a:gd name="T49" fmla="*/ 127042016 h 60"/>
                <a:gd name="T50" fmla="*/ 511753753 w 40"/>
                <a:gd name="T51" fmla="*/ 56461448 h 60"/>
                <a:gd name="T52" fmla="*/ 469107607 w 40"/>
                <a:gd name="T53" fmla="*/ 28230724 h 60"/>
                <a:gd name="T54" fmla="*/ 398029440 w 40"/>
                <a:gd name="T55" fmla="*/ 0 h 60"/>
                <a:gd name="T56" fmla="*/ 312737148 w 40"/>
                <a:gd name="T57" fmla="*/ 42346086 h 60"/>
                <a:gd name="T58" fmla="*/ 28432021 w 40"/>
                <a:gd name="T59" fmla="*/ 381122290 h 60"/>
                <a:gd name="T60" fmla="*/ 0 w 40"/>
                <a:gd name="T61" fmla="*/ 465818220 h 60"/>
                <a:gd name="T62" fmla="*/ 28432021 w 40"/>
                <a:gd name="T63" fmla="*/ 550510393 h 60"/>
                <a:gd name="T64" fmla="*/ 56860271 w 40"/>
                <a:gd name="T65" fmla="*/ 522279668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 h="60">
                  <a:moveTo>
                    <a:pt x="4" y="37"/>
                  </a:moveTo>
                  <a:cubicBezTo>
                    <a:pt x="6" y="36"/>
                    <a:pt x="6" y="36"/>
                    <a:pt x="6" y="36"/>
                  </a:cubicBezTo>
                  <a:cubicBezTo>
                    <a:pt x="5" y="35"/>
                    <a:pt x="4" y="34"/>
                    <a:pt x="4" y="33"/>
                  </a:cubicBezTo>
                  <a:cubicBezTo>
                    <a:pt x="4" y="32"/>
                    <a:pt x="5" y="31"/>
                    <a:pt x="5" y="30"/>
                  </a:cubicBezTo>
                  <a:cubicBezTo>
                    <a:pt x="25" y="6"/>
                    <a:pt x="25" y="6"/>
                    <a:pt x="25" y="6"/>
                  </a:cubicBezTo>
                  <a:cubicBezTo>
                    <a:pt x="26" y="5"/>
                    <a:pt x="27" y="5"/>
                    <a:pt x="28" y="5"/>
                  </a:cubicBezTo>
                  <a:cubicBezTo>
                    <a:pt x="29" y="5"/>
                    <a:pt x="29" y="5"/>
                    <a:pt x="30" y="5"/>
                  </a:cubicBezTo>
                  <a:cubicBezTo>
                    <a:pt x="33" y="8"/>
                    <a:pt x="33" y="8"/>
                    <a:pt x="33" y="8"/>
                  </a:cubicBezTo>
                  <a:cubicBezTo>
                    <a:pt x="34" y="8"/>
                    <a:pt x="34" y="9"/>
                    <a:pt x="35" y="10"/>
                  </a:cubicBezTo>
                  <a:cubicBezTo>
                    <a:pt x="35" y="11"/>
                    <a:pt x="35" y="13"/>
                    <a:pt x="35" y="14"/>
                  </a:cubicBezTo>
                  <a:cubicBezTo>
                    <a:pt x="35" y="15"/>
                    <a:pt x="35" y="15"/>
                    <a:pt x="35" y="15"/>
                  </a:cubicBezTo>
                  <a:cubicBezTo>
                    <a:pt x="26" y="54"/>
                    <a:pt x="26" y="54"/>
                    <a:pt x="26" y="54"/>
                  </a:cubicBezTo>
                  <a:cubicBezTo>
                    <a:pt x="26" y="55"/>
                    <a:pt x="26" y="55"/>
                    <a:pt x="26" y="55"/>
                  </a:cubicBezTo>
                  <a:cubicBezTo>
                    <a:pt x="25" y="55"/>
                    <a:pt x="25" y="55"/>
                    <a:pt x="25" y="55"/>
                  </a:cubicBezTo>
                  <a:cubicBezTo>
                    <a:pt x="25" y="55"/>
                    <a:pt x="25" y="55"/>
                    <a:pt x="24" y="55"/>
                  </a:cubicBezTo>
                  <a:cubicBezTo>
                    <a:pt x="6" y="36"/>
                    <a:pt x="6" y="36"/>
                    <a:pt x="6" y="36"/>
                  </a:cubicBezTo>
                  <a:cubicBezTo>
                    <a:pt x="4" y="37"/>
                    <a:pt x="4" y="37"/>
                    <a:pt x="4" y="37"/>
                  </a:cubicBezTo>
                  <a:cubicBezTo>
                    <a:pt x="2" y="39"/>
                    <a:pt x="2" y="39"/>
                    <a:pt x="2" y="39"/>
                  </a:cubicBezTo>
                  <a:cubicBezTo>
                    <a:pt x="21" y="58"/>
                    <a:pt x="21" y="58"/>
                    <a:pt x="21" y="58"/>
                  </a:cubicBezTo>
                  <a:cubicBezTo>
                    <a:pt x="23" y="59"/>
                    <a:pt x="24" y="60"/>
                    <a:pt x="25" y="60"/>
                  </a:cubicBezTo>
                  <a:cubicBezTo>
                    <a:pt x="27" y="60"/>
                    <a:pt x="28" y="59"/>
                    <a:pt x="29" y="58"/>
                  </a:cubicBezTo>
                  <a:cubicBezTo>
                    <a:pt x="30" y="57"/>
                    <a:pt x="30" y="56"/>
                    <a:pt x="31" y="55"/>
                  </a:cubicBezTo>
                  <a:cubicBezTo>
                    <a:pt x="39" y="16"/>
                    <a:pt x="39" y="16"/>
                    <a:pt x="39" y="16"/>
                  </a:cubicBezTo>
                  <a:cubicBezTo>
                    <a:pt x="40" y="16"/>
                    <a:pt x="40" y="15"/>
                    <a:pt x="40" y="14"/>
                  </a:cubicBezTo>
                  <a:cubicBezTo>
                    <a:pt x="40" y="12"/>
                    <a:pt x="39" y="10"/>
                    <a:pt x="39" y="9"/>
                  </a:cubicBezTo>
                  <a:cubicBezTo>
                    <a:pt x="38" y="7"/>
                    <a:pt x="37" y="5"/>
                    <a:pt x="36" y="4"/>
                  </a:cubicBezTo>
                  <a:cubicBezTo>
                    <a:pt x="33" y="2"/>
                    <a:pt x="33" y="2"/>
                    <a:pt x="33" y="2"/>
                  </a:cubicBezTo>
                  <a:cubicBezTo>
                    <a:pt x="31" y="1"/>
                    <a:pt x="30" y="0"/>
                    <a:pt x="28" y="0"/>
                  </a:cubicBezTo>
                  <a:cubicBezTo>
                    <a:pt x="26" y="0"/>
                    <a:pt x="23" y="1"/>
                    <a:pt x="22" y="3"/>
                  </a:cubicBezTo>
                  <a:cubicBezTo>
                    <a:pt x="2" y="27"/>
                    <a:pt x="2" y="27"/>
                    <a:pt x="2" y="27"/>
                  </a:cubicBezTo>
                  <a:cubicBezTo>
                    <a:pt x="1" y="29"/>
                    <a:pt x="0" y="31"/>
                    <a:pt x="0" y="33"/>
                  </a:cubicBezTo>
                  <a:cubicBezTo>
                    <a:pt x="0" y="35"/>
                    <a:pt x="1" y="37"/>
                    <a:pt x="2" y="39"/>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286"/>
            <p:cNvSpPr>
              <a:spLocks/>
            </p:cNvSpPr>
            <p:nvPr/>
          </p:nvSpPr>
          <p:spPr bwMode="auto">
            <a:xfrm>
              <a:off x="-2038350" y="3898899"/>
              <a:ext cx="180976" cy="250824"/>
            </a:xfrm>
            <a:custGeom>
              <a:avLst/>
              <a:gdLst>
                <a:gd name="T0" fmla="*/ 71078324 w 48"/>
                <a:gd name="T1" fmla="*/ 56061036 h 67"/>
                <a:gd name="T2" fmla="*/ 71078324 w 48"/>
                <a:gd name="T3" fmla="*/ 42044841 h 67"/>
                <a:gd name="T4" fmla="*/ 56860397 w 48"/>
                <a:gd name="T5" fmla="*/ 42044841 h 67"/>
                <a:gd name="T6" fmla="*/ 56860397 w 48"/>
                <a:gd name="T7" fmla="*/ 42044841 h 67"/>
                <a:gd name="T8" fmla="*/ 56860397 w 48"/>
                <a:gd name="T9" fmla="*/ 42044841 h 67"/>
                <a:gd name="T10" fmla="*/ 56860397 w 48"/>
                <a:gd name="T11" fmla="*/ 56061036 h 67"/>
                <a:gd name="T12" fmla="*/ 42646240 w 48"/>
                <a:gd name="T13" fmla="*/ 42044841 h 67"/>
                <a:gd name="T14" fmla="*/ 42646240 w 48"/>
                <a:gd name="T15" fmla="*/ 42044841 h 67"/>
                <a:gd name="T16" fmla="*/ 56860397 w 48"/>
                <a:gd name="T17" fmla="*/ 56061036 h 67"/>
                <a:gd name="T18" fmla="*/ 56860397 w 48"/>
                <a:gd name="T19" fmla="*/ 56061036 h 67"/>
                <a:gd name="T20" fmla="*/ 56860397 w 48"/>
                <a:gd name="T21" fmla="*/ 56061036 h 67"/>
                <a:gd name="T22" fmla="*/ 56860397 w 48"/>
                <a:gd name="T23" fmla="*/ 42044841 h 67"/>
                <a:gd name="T24" fmla="*/ 56860397 w 48"/>
                <a:gd name="T25" fmla="*/ 56061036 h 67"/>
                <a:gd name="T26" fmla="*/ 56860397 w 48"/>
                <a:gd name="T27" fmla="*/ 56061036 h 67"/>
                <a:gd name="T28" fmla="*/ 56860397 w 48"/>
                <a:gd name="T29" fmla="*/ 56061036 h 67"/>
                <a:gd name="T30" fmla="*/ 71078324 w 48"/>
                <a:gd name="T31" fmla="*/ 70073487 h 67"/>
                <a:gd name="T32" fmla="*/ 184799118 w 48"/>
                <a:gd name="T33" fmla="*/ 140146974 h 67"/>
                <a:gd name="T34" fmla="*/ 625479448 w 48"/>
                <a:gd name="T35" fmla="*/ 854905527 h 67"/>
                <a:gd name="T36" fmla="*/ 625479448 w 48"/>
                <a:gd name="T37" fmla="*/ 882934173 h 67"/>
                <a:gd name="T38" fmla="*/ 639693605 w 48"/>
                <a:gd name="T39" fmla="*/ 896950368 h 67"/>
                <a:gd name="T40" fmla="*/ 625479448 w 48"/>
                <a:gd name="T41" fmla="*/ 882934173 h 67"/>
                <a:gd name="T42" fmla="*/ 639693605 w 48"/>
                <a:gd name="T43" fmla="*/ 882934173 h 67"/>
                <a:gd name="T44" fmla="*/ 639693605 w 48"/>
                <a:gd name="T45" fmla="*/ 882934173 h 67"/>
                <a:gd name="T46" fmla="*/ 639693605 w 48"/>
                <a:gd name="T47" fmla="*/ 896950368 h 67"/>
                <a:gd name="T48" fmla="*/ 639693605 w 48"/>
                <a:gd name="T49" fmla="*/ 882934173 h 67"/>
                <a:gd name="T50" fmla="*/ 639693605 w 48"/>
                <a:gd name="T51" fmla="*/ 882934173 h 67"/>
                <a:gd name="T52" fmla="*/ 639693605 w 48"/>
                <a:gd name="T53" fmla="*/ 882934173 h 67"/>
                <a:gd name="T54" fmla="*/ 625479448 w 48"/>
                <a:gd name="T55" fmla="*/ 868921722 h 67"/>
                <a:gd name="T56" fmla="*/ 42646240 w 48"/>
                <a:gd name="T57" fmla="*/ 84089682 h 67"/>
                <a:gd name="T58" fmla="*/ 582833208 w 48"/>
                <a:gd name="T59" fmla="*/ 896950368 h 67"/>
                <a:gd name="T60" fmla="*/ 639693605 w 48"/>
                <a:gd name="T61" fmla="*/ 938995209 h 67"/>
                <a:gd name="T62" fmla="*/ 682339845 w 48"/>
                <a:gd name="T63" fmla="*/ 896950368 h 67"/>
                <a:gd name="T64" fmla="*/ 682339845 w 48"/>
                <a:gd name="T65" fmla="*/ 854905527 h 67"/>
                <a:gd name="T66" fmla="*/ 227445358 w 48"/>
                <a:gd name="T67" fmla="*/ 112118328 h 67"/>
                <a:gd name="T68" fmla="*/ 99506637 w 48"/>
                <a:gd name="T69" fmla="*/ 0 h 67"/>
                <a:gd name="T70" fmla="*/ 56860397 w 48"/>
                <a:gd name="T71" fmla="*/ 0 h 67"/>
                <a:gd name="T72" fmla="*/ 0 w 48"/>
                <a:gd name="T73" fmla="*/ 42044841 h 67"/>
                <a:gd name="T74" fmla="*/ 42646240 w 48"/>
                <a:gd name="T75" fmla="*/ 84089682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 h="67">
                  <a:moveTo>
                    <a:pt x="3" y="6"/>
                  </a:moveTo>
                  <a:cubicBezTo>
                    <a:pt x="5" y="4"/>
                    <a:pt x="5" y="4"/>
                    <a:pt x="5" y="4"/>
                  </a:cubicBezTo>
                  <a:cubicBezTo>
                    <a:pt x="5" y="4"/>
                    <a:pt x="5" y="4"/>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4" y="4"/>
                    <a:pt x="4" y="4"/>
                    <a:pt x="4" y="4"/>
                  </a:cubicBezTo>
                  <a:cubicBezTo>
                    <a:pt x="4" y="3"/>
                    <a:pt x="4" y="3"/>
                    <a:pt x="4" y="3"/>
                  </a:cubicBezTo>
                  <a:cubicBezTo>
                    <a:pt x="3" y="3"/>
                    <a:pt x="3" y="3"/>
                    <a:pt x="3" y="3"/>
                  </a:cubicBezTo>
                  <a:cubicBezTo>
                    <a:pt x="4" y="4"/>
                    <a:pt x="4" y="4"/>
                    <a:pt x="4" y="4"/>
                  </a:cubicBezTo>
                  <a:cubicBezTo>
                    <a:pt x="3" y="3"/>
                    <a:pt x="3" y="3"/>
                    <a:pt x="3" y="3"/>
                  </a:cubicBezTo>
                  <a:cubicBezTo>
                    <a:pt x="4" y="4"/>
                    <a:pt x="4" y="4"/>
                    <a:pt x="4" y="4"/>
                  </a:cubicBezTo>
                  <a:cubicBezTo>
                    <a:pt x="4" y="4"/>
                    <a:pt x="4" y="4"/>
                    <a:pt x="4" y="4"/>
                  </a:cubicBezTo>
                  <a:cubicBezTo>
                    <a:pt x="3" y="3"/>
                    <a:pt x="3" y="3"/>
                    <a:pt x="3" y="3"/>
                  </a:cubicBezTo>
                  <a:cubicBezTo>
                    <a:pt x="4" y="4"/>
                    <a:pt x="4"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5"/>
                    <a:pt x="5" y="5"/>
                    <a:pt x="5" y="5"/>
                  </a:cubicBezTo>
                  <a:cubicBezTo>
                    <a:pt x="6" y="5"/>
                    <a:pt x="8" y="6"/>
                    <a:pt x="9" y="7"/>
                  </a:cubicBezTo>
                  <a:cubicBezTo>
                    <a:pt x="10" y="8"/>
                    <a:pt x="12" y="9"/>
                    <a:pt x="13" y="10"/>
                  </a:cubicBezTo>
                  <a:cubicBezTo>
                    <a:pt x="41" y="50"/>
                    <a:pt x="41" y="50"/>
                    <a:pt x="41" y="50"/>
                  </a:cubicBezTo>
                  <a:cubicBezTo>
                    <a:pt x="42" y="52"/>
                    <a:pt x="44" y="57"/>
                    <a:pt x="44" y="61"/>
                  </a:cubicBezTo>
                  <a:cubicBezTo>
                    <a:pt x="44" y="61"/>
                    <a:pt x="44" y="61"/>
                    <a:pt x="44" y="61"/>
                  </a:cubicBezTo>
                  <a:cubicBezTo>
                    <a:pt x="44" y="62"/>
                    <a:pt x="44" y="63"/>
                    <a:pt x="44" y="63"/>
                  </a:cubicBezTo>
                  <a:cubicBezTo>
                    <a:pt x="44" y="63"/>
                    <a:pt x="44" y="63"/>
                    <a:pt x="44" y="63"/>
                  </a:cubicBezTo>
                  <a:cubicBezTo>
                    <a:pt x="45" y="64"/>
                    <a:pt x="45" y="64"/>
                    <a:pt x="45" y="64"/>
                  </a:cubicBezTo>
                  <a:cubicBezTo>
                    <a:pt x="45" y="63"/>
                    <a:pt x="45" y="63"/>
                    <a:pt x="45" y="63"/>
                  </a:cubicBezTo>
                  <a:cubicBezTo>
                    <a:pt x="44" y="63"/>
                    <a:pt x="44" y="63"/>
                    <a:pt x="44" y="63"/>
                  </a:cubicBezTo>
                  <a:cubicBezTo>
                    <a:pt x="45" y="64"/>
                    <a:pt x="45" y="64"/>
                    <a:pt x="45" y="64"/>
                  </a:cubicBezTo>
                  <a:cubicBezTo>
                    <a:pt x="45" y="63"/>
                    <a:pt x="45" y="63"/>
                    <a:pt x="45" y="63"/>
                  </a:cubicBezTo>
                  <a:cubicBezTo>
                    <a:pt x="45" y="64"/>
                    <a:pt x="45" y="64"/>
                    <a:pt x="45" y="64"/>
                  </a:cubicBezTo>
                  <a:cubicBezTo>
                    <a:pt x="45" y="63"/>
                    <a:pt x="45" y="63"/>
                    <a:pt x="45" y="63"/>
                  </a:cubicBezTo>
                  <a:cubicBezTo>
                    <a:pt x="45" y="63"/>
                    <a:pt x="45" y="63"/>
                    <a:pt x="45" y="63"/>
                  </a:cubicBezTo>
                  <a:cubicBezTo>
                    <a:pt x="45" y="64"/>
                    <a:pt x="45" y="64"/>
                    <a:pt x="45" y="64"/>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2"/>
                    <a:pt x="44" y="62"/>
                  </a:cubicBezTo>
                  <a:cubicBezTo>
                    <a:pt x="5" y="4"/>
                    <a:pt x="5" y="4"/>
                    <a:pt x="5" y="4"/>
                  </a:cubicBezTo>
                  <a:cubicBezTo>
                    <a:pt x="3" y="6"/>
                    <a:pt x="3" y="6"/>
                    <a:pt x="3" y="6"/>
                  </a:cubicBezTo>
                  <a:cubicBezTo>
                    <a:pt x="2" y="7"/>
                    <a:pt x="2" y="7"/>
                    <a:pt x="2" y="7"/>
                  </a:cubicBezTo>
                  <a:cubicBezTo>
                    <a:pt x="41" y="64"/>
                    <a:pt x="41" y="64"/>
                    <a:pt x="41" y="64"/>
                  </a:cubicBezTo>
                  <a:cubicBezTo>
                    <a:pt x="41" y="65"/>
                    <a:pt x="42" y="65"/>
                    <a:pt x="42" y="66"/>
                  </a:cubicBezTo>
                  <a:cubicBezTo>
                    <a:pt x="43" y="66"/>
                    <a:pt x="44" y="67"/>
                    <a:pt x="45" y="67"/>
                  </a:cubicBezTo>
                  <a:cubicBezTo>
                    <a:pt x="45" y="67"/>
                    <a:pt x="46" y="67"/>
                    <a:pt x="47" y="66"/>
                  </a:cubicBezTo>
                  <a:cubicBezTo>
                    <a:pt x="47" y="65"/>
                    <a:pt x="48" y="65"/>
                    <a:pt x="48" y="64"/>
                  </a:cubicBezTo>
                  <a:cubicBezTo>
                    <a:pt x="48" y="63"/>
                    <a:pt x="48" y="62"/>
                    <a:pt x="48" y="61"/>
                  </a:cubicBezTo>
                  <a:cubicBezTo>
                    <a:pt x="48" y="61"/>
                    <a:pt x="48" y="61"/>
                    <a:pt x="48" y="61"/>
                  </a:cubicBezTo>
                  <a:cubicBezTo>
                    <a:pt x="48" y="56"/>
                    <a:pt x="47" y="51"/>
                    <a:pt x="44" y="48"/>
                  </a:cubicBezTo>
                  <a:cubicBezTo>
                    <a:pt x="16" y="8"/>
                    <a:pt x="16" y="8"/>
                    <a:pt x="16" y="8"/>
                  </a:cubicBezTo>
                  <a:cubicBezTo>
                    <a:pt x="15" y="6"/>
                    <a:pt x="13" y="5"/>
                    <a:pt x="12" y="3"/>
                  </a:cubicBezTo>
                  <a:cubicBezTo>
                    <a:pt x="10" y="2"/>
                    <a:pt x="8" y="1"/>
                    <a:pt x="7" y="0"/>
                  </a:cubicBezTo>
                  <a:cubicBezTo>
                    <a:pt x="6" y="0"/>
                    <a:pt x="6" y="0"/>
                    <a:pt x="6" y="0"/>
                  </a:cubicBezTo>
                  <a:cubicBezTo>
                    <a:pt x="5" y="0"/>
                    <a:pt x="4" y="0"/>
                    <a:pt x="4" y="0"/>
                  </a:cubicBezTo>
                  <a:cubicBezTo>
                    <a:pt x="3" y="0"/>
                    <a:pt x="2" y="0"/>
                    <a:pt x="1" y="1"/>
                  </a:cubicBezTo>
                  <a:cubicBezTo>
                    <a:pt x="0" y="1"/>
                    <a:pt x="0" y="2"/>
                    <a:pt x="0" y="3"/>
                  </a:cubicBezTo>
                  <a:cubicBezTo>
                    <a:pt x="0" y="4"/>
                    <a:pt x="1" y="5"/>
                    <a:pt x="2" y="7"/>
                  </a:cubicBez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287"/>
            <p:cNvSpPr>
              <a:spLocks/>
            </p:cNvSpPr>
            <p:nvPr/>
          </p:nvSpPr>
          <p:spPr bwMode="auto">
            <a:xfrm>
              <a:off x="-1485901" y="4025899"/>
              <a:ext cx="304800" cy="200025"/>
            </a:xfrm>
            <a:custGeom>
              <a:avLst/>
              <a:gdLst>
                <a:gd name="T0" fmla="*/ 56640119 w 81"/>
                <a:gd name="T1" fmla="*/ 113946317 h 53"/>
                <a:gd name="T2" fmla="*/ 70800148 w 81"/>
                <a:gd name="T3" fmla="*/ 71216448 h 53"/>
                <a:gd name="T4" fmla="*/ 127440267 w 81"/>
                <a:gd name="T5" fmla="*/ 56973158 h 53"/>
                <a:gd name="T6" fmla="*/ 226556711 w 81"/>
                <a:gd name="T7" fmla="*/ 113946317 h 53"/>
                <a:gd name="T8" fmla="*/ 382317037 w 81"/>
                <a:gd name="T9" fmla="*/ 128193381 h 53"/>
                <a:gd name="T10" fmla="*/ 453117185 w 81"/>
                <a:gd name="T11" fmla="*/ 99703027 h 53"/>
                <a:gd name="T12" fmla="*/ 934554430 w 81"/>
                <a:gd name="T13" fmla="*/ 384576368 h 53"/>
                <a:gd name="T14" fmla="*/ 977030756 w 81"/>
                <a:gd name="T15" fmla="*/ 470036106 h 53"/>
                <a:gd name="T16" fmla="*/ 977030756 w 81"/>
                <a:gd name="T17" fmla="*/ 470036106 h 53"/>
                <a:gd name="T18" fmla="*/ 977030756 w 81"/>
                <a:gd name="T19" fmla="*/ 484279395 h 53"/>
                <a:gd name="T20" fmla="*/ 1076150963 w 81"/>
                <a:gd name="T21" fmla="*/ 712175803 h 53"/>
                <a:gd name="T22" fmla="*/ 1090310993 w 81"/>
                <a:gd name="T23" fmla="*/ 726419093 h 53"/>
                <a:gd name="T24" fmla="*/ 1090310993 w 81"/>
                <a:gd name="T25" fmla="*/ 726419093 h 53"/>
                <a:gd name="T26" fmla="*/ 1104471022 w 81"/>
                <a:gd name="T27" fmla="*/ 726419093 h 53"/>
                <a:gd name="T28" fmla="*/ 1118631052 w 81"/>
                <a:gd name="T29" fmla="*/ 726419093 h 53"/>
                <a:gd name="T30" fmla="*/ 1090310993 w 81"/>
                <a:gd name="T31" fmla="*/ 726419093 h 53"/>
                <a:gd name="T32" fmla="*/ 1090310993 w 81"/>
                <a:gd name="T33" fmla="*/ 697932514 h 53"/>
                <a:gd name="T34" fmla="*/ 1104471022 w 81"/>
                <a:gd name="T35" fmla="*/ 697932514 h 53"/>
                <a:gd name="T36" fmla="*/ 1104471022 w 81"/>
                <a:gd name="T37" fmla="*/ 726419093 h 53"/>
                <a:gd name="T38" fmla="*/ 1104471022 w 81"/>
                <a:gd name="T39" fmla="*/ 697932514 h 53"/>
                <a:gd name="T40" fmla="*/ 1104471022 w 81"/>
                <a:gd name="T41" fmla="*/ 697932514 h 53"/>
                <a:gd name="T42" fmla="*/ 1118631052 w 81"/>
                <a:gd name="T43" fmla="*/ 697932514 h 53"/>
                <a:gd name="T44" fmla="*/ 863754281 w 81"/>
                <a:gd name="T45" fmla="*/ 555495843 h 53"/>
                <a:gd name="T46" fmla="*/ 693833926 w 81"/>
                <a:gd name="T47" fmla="*/ 555495843 h 53"/>
                <a:gd name="T48" fmla="*/ 594713719 w 81"/>
                <a:gd name="T49" fmla="*/ 612469002 h 53"/>
                <a:gd name="T50" fmla="*/ 368157007 w 81"/>
                <a:gd name="T51" fmla="*/ 327599435 h 53"/>
                <a:gd name="T52" fmla="*/ 226556711 w 81"/>
                <a:gd name="T53" fmla="*/ 227896408 h 53"/>
                <a:gd name="T54" fmla="*/ 84960178 w 81"/>
                <a:gd name="T55" fmla="*/ 213653118 h 53"/>
                <a:gd name="T56" fmla="*/ 56640119 w 81"/>
                <a:gd name="T57" fmla="*/ 113946317 h 53"/>
                <a:gd name="T58" fmla="*/ 0 w 81"/>
                <a:gd name="T59" fmla="*/ 128193381 h 53"/>
                <a:gd name="T60" fmla="*/ 42480089 w 81"/>
                <a:gd name="T61" fmla="*/ 256382987 h 53"/>
                <a:gd name="T62" fmla="*/ 226556711 w 81"/>
                <a:gd name="T63" fmla="*/ 299112856 h 53"/>
                <a:gd name="T64" fmla="*/ 311516889 w 81"/>
                <a:gd name="T65" fmla="*/ 356086015 h 53"/>
                <a:gd name="T66" fmla="*/ 594713719 w 81"/>
                <a:gd name="T67" fmla="*/ 669445934 h 53"/>
                <a:gd name="T68" fmla="*/ 722153985 w 81"/>
                <a:gd name="T69" fmla="*/ 612469002 h 53"/>
                <a:gd name="T70" fmla="*/ 835434222 w 81"/>
                <a:gd name="T71" fmla="*/ 612469002 h 53"/>
                <a:gd name="T72" fmla="*/ 1104471022 w 81"/>
                <a:gd name="T73" fmla="*/ 754905672 h 53"/>
                <a:gd name="T74" fmla="*/ 1146951111 w 81"/>
                <a:gd name="T75" fmla="*/ 726419093 h 53"/>
                <a:gd name="T76" fmla="*/ 1118631052 w 81"/>
                <a:gd name="T77" fmla="*/ 669445934 h 53"/>
                <a:gd name="T78" fmla="*/ 1033670874 w 81"/>
                <a:gd name="T79" fmla="*/ 484279395 h 53"/>
                <a:gd name="T80" fmla="*/ 1033670874 w 81"/>
                <a:gd name="T81" fmla="*/ 484279395 h 53"/>
                <a:gd name="T82" fmla="*/ 1033670874 w 81"/>
                <a:gd name="T83" fmla="*/ 470036106 h 53"/>
                <a:gd name="T84" fmla="*/ 962870726 w 81"/>
                <a:gd name="T85" fmla="*/ 327599435 h 53"/>
                <a:gd name="T86" fmla="*/ 453117185 w 81"/>
                <a:gd name="T87" fmla="*/ 42729869 h 53"/>
                <a:gd name="T88" fmla="*/ 339836948 w 81"/>
                <a:gd name="T89" fmla="*/ 85459738 h 53"/>
                <a:gd name="T90" fmla="*/ 269036800 w 81"/>
                <a:gd name="T91" fmla="*/ 71216448 h 53"/>
                <a:gd name="T92" fmla="*/ 127440267 w 81"/>
                <a:gd name="T93" fmla="*/ 0 h 53"/>
                <a:gd name="T94" fmla="*/ 14160030 w 81"/>
                <a:gd name="T95" fmla="*/ 28486579 h 53"/>
                <a:gd name="T96" fmla="*/ 0 w 81"/>
                <a:gd name="T97" fmla="*/ 128193381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 h="53">
                  <a:moveTo>
                    <a:pt x="2" y="9"/>
                  </a:moveTo>
                  <a:cubicBezTo>
                    <a:pt x="4" y="8"/>
                    <a:pt x="4" y="8"/>
                    <a:pt x="4" y="8"/>
                  </a:cubicBezTo>
                  <a:cubicBezTo>
                    <a:pt x="4" y="8"/>
                    <a:pt x="4" y="8"/>
                    <a:pt x="4" y="8"/>
                  </a:cubicBezTo>
                  <a:cubicBezTo>
                    <a:pt x="4" y="7"/>
                    <a:pt x="4" y="6"/>
                    <a:pt x="5" y="5"/>
                  </a:cubicBezTo>
                  <a:cubicBezTo>
                    <a:pt x="5" y="4"/>
                    <a:pt x="6" y="4"/>
                    <a:pt x="6" y="4"/>
                  </a:cubicBezTo>
                  <a:cubicBezTo>
                    <a:pt x="9" y="4"/>
                    <a:pt x="9" y="4"/>
                    <a:pt x="9" y="4"/>
                  </a:cubicBezTo>
                  <a:cubicBezTo>
                    <a:pt x="10" y="4"/>
                    <a:pt x="12" y="5"/>
                    <a:pt x="13" y="5"/>
                  </a:cubicBezTo>
                  <a:cubicBezTo>
                    <a:pt x="14" y="6"/>
                    <a:pt x="15" y="7"/>
                    <a:pt x="16" y="8"/>
                  </a:cubicBezTo>
                  <a:cubicBezTo>
                    <a:pt x="18" y="9"/>
                    <a:pt x="20" y="10"/>
                    <a:pt x="22" y="10"/>
                  </a:cubicBezTo>
                  <a:cubicBezTo>
                    <a:pt x="24" y="10"/>
                    <a:pt x="25" y="10"/>
                    <a:pt x="27" y="9"/>
                  </a:cubicBezTo>
                  <a:cubicBezTo>
                    <a:pt x="28" y="8"/>
                    <a:pt x="28" y="8"/>
                    <a:pt x="28" y="8"/>
                  </a:cubicBezTo>
                  <a:cubicBezTo>
                    <a:pt x="29" y="7"/>
                    <a:pt x="31" y="7"/>
                    <a:pt x="32" y="7"/>
                  </a:cubicBezTo>
                  <a:cubicBezTo>
                    <a:pt x="33" y="7"/>
                    <a:pt x="34" y="7"/>
                    <a:pt x="35" y="8"/>
                  </a:cubicBezTo>
                  <a:cubicBezTo>
                    <a:pt x="66" y="27"/>
                    <a:pt x="66" y="27"/>
                    <a:pt x="66" y="27"/>
                  </a:cubicBezTo>
                  <a:cubicBezTo>
                    <a:pt x="66" y="28"/>
                    <a:pt x="67" y="28"/>
                    <a:pt x="68" y="30"/>
                  </a:cubicBezTo>
                  <a:cubicBezTo>
                    <a:pt x="69" y="31"/>
                    <a:pt x="69" y="32"/>
                    <a:pt x="69" y="33"/>
                  </a:cubicBezTo>
                  <a:cubicBezTo>
                    <a:pt x="69" y="33"/>
                    <a:pt x="69" y="33"/>
                    <a:pt x="69" y="33"/>
                  </a:cubicBezTo>
                  <a:cubicBezTo>
                    <a:pt x="69" y="33"/>
                    <a:pt x="69" y="33"/>
                    <a:pt x="69" y="33"/>
                  </a:cubicBezTo>
                  <a:cubicBezTo>
                    <a:pt x="69" y="33"/>
                    <a:pt x="69" y="33"/>
                    <a:pt x="69" y="33"/>
                  </a:cubicBezTo>
                  <a:cubicBezTo>
                    <a:pt x="69" y="34"/>
                    <a:pt x="69" y="34"/>
                    <a:pt x="69" y="34"/>
                  </a:cubicBezTo>
                  <a:cubicBezTo>
                    <a:pt x="69" y="38"/>
                    <a:pt x="70" y="42"/>
                    <a:pt x="72" y="45"/>
                  </a:cubicBezTo>
                  <a:cubicBezTo>
                    <a:pt x="76" y="50"/>
                    <a:pt x="76" y="50"/>
                    <a:pt x="76" y="50"/>
                  </a:cubicBezTo>
                  <a:cubicBezTo>
                    <a:pt x="76" y="50"/>
                    <a:pt x="77" y="50"/>
                    <a:pt x="77" y="51"/>
                  </a:cubicBezTo>
                  <a:cubicBezTo>
                    <a:pt x="77" y="51"/>
                    <a:pt x="77" y="51"/>
                    <a:pt x="77" y="51"/>
                  </a:cubicBezTo>
                  <a:cubicBezTo>
                    <a:pt x="78" y="51"/>
                    <a:pt x="78" y="51"/>
                    <a:pt x="78" y="51"/>
                  </a:cubicBezTo>
                  <a:cubicBezTo>
                    <a:pt x="77" y="51"/>
                    <a:pt x="77" y="51"/>
                    <a:pt x="77" y="51"/>
                  </a:cubicBezTo>
                  <a:cubicBezTo>
                    <a:pt x="77" y="51"/>
                    <a:pt x="77" y="51"/>
                    <a:pt x="77" y="51"/>
                  </a:cubicBezTo>
                  <a:cubicBezTo>
                    <a:pt x="78" y="51"/>
                    <a:pt x="78" y="51"/>
                    <a:pt x="78" y="51"/>
                  </a:cubicBezTo>
                  <a:cubicBezTo>
                    <a:pt x="77" y="51"/>
                    <a:pt x="77" y="51"/>
                    <a:pt x="77" y="51"/>
                  </a:cubicBezTo>
                  <a:cubicBezTo>
                    <a:pt x="79" y="51"/>
                    <a:pt x="79" y="51"/>
                    <a:pt x="79" y="51"/>
                  </a:cubicBezTo>
                  <a:cubicBezTo>
                    <a:pt x="77" y="49"/>
                    <a:pt x="77" y="49"/>
                    <a:pt x="77" y="49"/>
                  </a:cubicBezTo>
                  <a:cubicBezTo>
                    <a:pt x="77" y="50"/>
                    <a:pt x="77" y="50"/>
                    <a:pt x="77" y="51"/>
                  </a:cubicBezTo>
                  <a:cubicBezTo>
                    <a:pt x="79" y="51"/>
                    <a:pt x="79" y="51"/>
                    <a:pt x="79" y="51"/>
                  </a:cubicBezTo>
                  <a:cubicBezTo>
                    <a:pt x="77" y="49"/>
                    <a:pt x="77" y="49"/>
                    <a:pt x="77" y="49"/>
                  </a:cubicBezTo>
                  <a:cubicBezTo>
                    <a:pt x="78" y="51"/>
                    <a:pt x="78" y="51"/>
                    <a:pt x="78" y="51"/>
                  </a:cubicBezTo>
                  <a:cubicBezTo>
                    <a:pt x="78" y="49"/>
                    <a:pt x="78" y="49"/>
                    <a:pt x="78" y="49"/>
                  </a:cubicBezTo>
                  <a:cubicBezTo>
                    <a:pt x="78" y="49"/>
                    <a:pt x="78" y="49"/>
                    <a:pt x="77" y="49"/>
                  </a:cubicBezTo>
                  <a:cubicBezTo>
                    <a:pt x="78" y="51"/>
                    <a:pt x="78" y="51"/>
                    <a:pt x="78" y="51"/>
                  </a:cubicBezTo>
                  <a:cubicBezTo>
                    <a:pt x="78" y="49"/>
                    <a:pt x="78" y="49"/>
                    <a:pt x="78" y="49"/>
                  </a:cubicBezTo>
                  <a:cubicBezTo>
                    <a:pt x="78" y="49"/>
                    <a:pt x="78" y="49"/>
                    <a:pt x="78" y="49"/>
                  </a:cubicBezTo>
                  <a:cubicBezTo>
                    <a:pt x="79" y="49"/>
                    <a:pt x="79" y="49"/>
                    <a:pt x="79" y="49"/>
                  </a:cubicBezTo>
                  <a:cubicBezTo>
                    <a:pt x="78" y="49"/>
                    <a:pt x="78" y="49"/>
                    <a:pt x="78" y="49"/>
                  </a:cubicBezTo>
                  <a:cubicBezTo>
                    <a:pt x="78" y="49"/>
                    <a:pt x="78" y="49"/>
                    <a:pt x="78" y="49"/>
                  </a:cubicBezTo>
                  <a:cubicBezTo>
                    <a:pt x="79" y="49"/>
                    <a:pt x="79" y="49"/>
                    <a:pt x="79" y="49"/>
                  </a:cubicBezTo>
                  <a:cubicBezTo>
                    <a:pt x="78" y="49"/>
                    <a:pt x="78" y="49"/>
                    <a:pt x="78" y="49"/>
                  </a:cubicBezTo>
                  <a:cubicBezTo>
                    <a:pt x="61" y="39"/>
                    <a:pt x="61" y="39"/>
                    <a:pt x="61" y="39"/>
                  </a:cubicBezTo>
                  <a:cubicBezTo>
                    <a:pt x="59" y="39"/>
                    <a:pt x="57" y="38"/>
                    <a:pt x="55" y="38"/>
                  </a:cubicBezTo>
                  <a:cubicBezTo>
                    <a:pt x="53" y="38"/>
                    <a:pt x="51" y="39"/>
                    <a:pt x="49" y="39"/>
                  </a:cubicBezTo>
                  <a:cubicBezTo>
                    <a:pt x="44" y="43"/>
                    <a:pt x="44" y="43"/>
                    <a:pt x="44" y="43"/>
                  </a:cubicBezTo>
                  <a:cubicBezTo>
                    <a:pt x="43" y="43"/>
                    <a:pt x="43" y="43"/>
                    <a:pt x="42" y="43"/>
                  </a:cubicBezTo>
                  <a:cubicBezTo>
                    <a:pt x="41" y="43"/>
                    <a:pt x="39" y="42"/>
                    <a:pt x="38" y="41"/>
                  </a:cubicBezTo>
                  <a:cubicBezTo>
                    <a:pt x="26" y="23"/>
                    <a:pt x="26" y="23"/>
                    <a:pt x="26" y="23"/>
                  </a:cubicBezTo>
                  <a:cubicBezTo>
                    <a:pt x="25" y="21"/>
                    <a:pt x="23" y="19"/>
                    <a:pt x="21" y="18"/>
                  </a:cubicBezTo>
                  <a:cubicBezTo>
                    <a:pt x="20" y="17"/>
                    <a:pt x="18" y="17"/>
                    <a:pt x="16" y="16"/>
                  </a:cubicBezTo>
                  <a:cubicBezTo>
                    <a:pt x="8" y="16"/>
                    <a:pt x="8" y="16"/>
                    <a:pt x="8" y="16"/>
                  </a:cubicBezTo>
                  <a:cubicBezTo>
                    <a:pt x="7" y="17"/>
                    <a:pt x="6" y="16"/>
                    <a:pt x="6" y="15"/>
                  </a:cubicBezTo>
                  <a:cubicBezTo>
                    <a:pt x="5" y="14"/>
                    <a:pt x="4" y="13"/>
                    <a:pt x="4" y="12"/>
                  </a:cubicBezTo>
                  <a:cubicBezTo>
                    <a:pt x="4" y="8"/>
                    <a:pt x="4" y="8"/>
                    <a:pt x="4" y="8"/>
                  </a:cubicBezTo>
                  <a:cubicBezTo>
                    <a:pt x="2" y="9"/>
                    <a:pt x="2" y="9"/>
                    <a:pt x="2" y="9"/>
                  </a:cubicBezTo>
                  <a:cubicBezTo>
                    <a:pt x="0" y="9"/>
                    <a:pt x="0" y="9"/>
                    <a:pt x="0" y="9"/>
                  </a:cubicBezTo>
                  <a:cubicBezTo>
                    <a:pt x="0" y="12"/>
                    <a:pt x="0" y="12"/>
                    <a:pt x="0" y="12"/>
                  </a:cubicBezTo>
                  <a:cubicBezTo>
                    <a:pt x="0" y="14"/>
                    <a:pt x="1" y="17"/>
                    <a:pt x="3" y="18"/>
                  </a:cubicBezTo>
                  <a:cubicBezTo>
                    <a:pt x="4" y="20"/>
                    <a:pt x="6" y="21"/>
                    <a:pt x="8" y="21"/>
                  </a:cubicBezTo>
                  <a:cubicBezTo>
                    <a:pt x="16" y="21"/>
                    <a:pt x="16" y="21"/>
                    <a:pt x="16" y="21"/>
                  </a:cubicBezTo>
                  <a:cubicBezTo>
                    <a:pt x="17" y="21"/>
                    <a:pt x="18" y="21"/>
                    <a:pt x="19" y="22"/>
                  </a:cubicBezTo>
                  <a:cubicBezTo>
                    <a:pt x="21" y="23"/>
                    <a:pt x="22" y="24"/>
                    <a:pt x="22" y="25"/>
                  </a:cubicBezTo>
                  <a:cubicBezTo>
                    <a:pt x="35" y="43"/>
                    <a:pt x="35" y="43"/>
                    <a:pt x="35" y="43"/>
                  </a:cubicBezTo>
                  <a:cubicBezTo>
                    <a:pt x="36" y="46"/>
                    <a:pt x="39" y="47"/>
                    <a:pt x="42" y="47"/>
                  </a:cubicBezTo>
                  <a:cubicBezTo>
                    <a:pt x="43" y="47"/>
                    <a:pt x="44" y="47"/>
                    <a:pt x="46" y="46"/>
                  </a:cubicBezTo>
                  <a:cubicBezTo>
                    <a:pt x="51" y="43"/>
                    <a:pt x="51" y="43"/>
                    <a:pt x="51" y="43"/>
                  </a:cubicBezTo>
                  <a:cubicBezTo>
                    <a:pt x="52" y="43"/>
                    <a:pt x="54" y="42"/>
                    <a:pt x="55" y="42"/>
                  </a:cubicBezTo>
                  <a:cubicBezTo>
                    <a:pt x="57" y="42"/>
                    <a:pt x="58" y="43"/>
                    <a:pt x="59" y="43"/>
                  </a:cubicBezTo>
                  <a:cubicBezTo>
                    <a:pt x="76" y="52"/>
                    <a:pt x="76" y="52"/>
                    <a:pt x="76" y="52"/>
                  </a:cubicBezTo>
                  <a:cubicBezTo>
                    <a:pt x="77" y="53"/>
                    <a:pt x="77" y="53"/>
                    <a:pt x="78" y="53"/>
                  </a:cubicBezTo>
                  <a:cubicBezTo>
                    <a:pt x="79" y="53"/>
                    <a:pt x="80" y="53"/>
                    <a:pt x="80" y="53"/>
                  </a:cubicBezTo>
                  <a:cubicBezTo>
                    <a:pt x="81" y="52"/>
                    <a:pt x="81" y="51"/>
                    <a:pt x="81" y="51"/>
                  </a:cubicBezTo>
                  <a:cubicBezTo>
                    <a:pt x="81" y="50"/>
                    <a:pt x="81" y="49"/>
                    <a:pt x="81" y="49"/>
                  </a:cubicBezTo>
                  <a:cubicBezTo>
                    <a:pt x="80" y="48"/>
                    <a:pt x="80" y="48"/>
                    <a:pt x="79" y="47"/>
                  </a:cubicBezTo>
                  <a:cubicBezTo>
                    <a:pt x="76" y="42"/>
                    <a:pt x="76" y="42"/>
                    <a:pt x="76" y="42"/>
                  </a:cubicBezTo>
                  <a:cubicBezTo>
                    <a:pt x="74" y="40"/>
                    <a:pt x="73" y="36"/>
                    <a:pt x="73" y="34"/>
                  </a:cubicBezTo>
                  <a:cubicBezTo>
                    <a:pt x="73" y="34"/>
                    <a:pt x="73" y="34"/>
                    <a:pt x="73" y="34"/>
                  </a:cubicBezTo>
                  <a:cubicBezTo>
                    <a:pt x="73" y="34"/>
                    <a:pt x="73" y="34"/>
                    <a:pt x="73" y="34"/>
                  </a:cubicBezTo>
                  <a:cubicBezTo>
                    <a:pt x="73" y="34"/>
                    <a:pt x="73" y="34"/>
                    <a:pt x="73" y="34"/>
                  </a:cubicBezTo>
                  <a:cubicBezTo>
                    <a:pt x="73" y="33"/>
                    <a:pt x="73" y="33"/>
                    <a:pt x="73" y="33"/>
                  </a:cubicBezTo>
                  <a:cubicBezTo>
                    <a:pt x="73" y="31"/>
                    <a:pt x="73" y="29"/>
                    <a:pt x="72" y="28"/>
                  </a:cubicBezTo>
                  <a:cubicBezTo>
                    <a:pt x="71" y="26"/>
                    <a:pt x="70" y="24"/>
                    <a:pt x="68" y="23"/>
                  </a:cubicBezTo>
                  <a:cubicBezTo>
                    <a:pt x="37" y="4"/>
                    <a:pt x="37" y="4"/>
                    <a:pt x="37" y="4"/>
                  </a:cubicBezTo>
                  <a:cubicBezTo>
                    <a:pt x="36" y="3"/>
                    <a:pt x="34" y="3"/>
                    <a:pt x="32" y="3"/>
                  </a:cubicBezTo>
                  <a:cubicBezTo>
                    <a:pt x="30" y="3"/>
                    <a:pt x="28" y="3"/>
                    <a:pt x="26" y="4"/>
                  </a:cubicBezTo>
                  <a:cubicBezTo>
                    <a:pt x="24" y="6"/>
                    <a:pt x="24" y="6"/>
                    <a:pt x="24" y="6"/>
                  </a:cubicBezTo>
                  <a:cubicBezTo>
                    <a:pt x="24" y="6"/>
                    <a:pt x="23" y="6"/>
                    <a:pt x="22" y="6"/>
                  </a:cubicBezTo>
                  <a:cubicBezTo>
                    <a:pt x="21" y="6"/>
                    <a:pt x="20" y="6"/>
                    <a:pt x="19" y="5"/>
                  </a:cubicBezTo>
                  <a:cubicBezTo>
                    <a:pt x="18" y="3"/>
                    <a:pt x="17" y="2"/>
                    <a:pt x="15" y="1"/>
                  </a:cubicBezTo>
                  <a:cubicBezTo>
                    <a:pt x="13" y="0"/>
                    <a:pt x="11" y="0"/>
                    <a:pt x="9" y="0"/>
                  </a:cubicBezTo>
                  <a:cubicBezTo>
                    <a:pt x="6" y="0"/>
                    <a:pt x="6" y="0"/>
                    <a:pt x="6" y="0"/>
                  </a:cubicBezTo>
                  <a:cubicBezTo>
                    <a:pt x="4" y="0"/>
                    <a:pt x="2" y="1"/>
                    <a:pt x="1" y="2"/>
                  </a:cubicBezTo>
                  <a:cubicBezTo>
                    <a:pt x="0" y="4"/>
                    <a:pt x="0" y="6"/>
                    <a:pt x="0" y="8"/>
                  </a:cubicBezTo>
                  <a:cubicBezTo>
                    <a:pt x="0" y="9"/>
                    <a:pt x="0" y="9"/>
                    <a:pt x="0" y="9"/>
                  </a:cubicBez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288"/>
            <p:cNvSpPr>
              <a:spLocks/>
            </p:cNvSpPr>
            <p:nvPr/>
          </p:nvSpPr>
          <p:spPr bwMode="auto">
            <a:xfrm>
              <a:off x="-1711326" y="4251324"/>
              <a:ext cx="574675" cy="568325"/>
            </a:xfrm>
            <a:custGeom>
              <a:avLst/>
              <a:gdLst>
                <a:gd name="T0" fmla="*/ 70538539 w 153"/>
                <a:gd name="T1" fmla="*/ 849946974 h 151"/>
                <a:gd name="T2" fmla="*/ 84646247 w 153"/>
                <a:gd name="T3" fmla="*/ 750783671 h 151"/>
                <a:gd name="T4" fmla="*/ 634854365 w 153"/>
                <a:gd name="T5" fmla="*/ 297482382 h 151"/>
                <a:gd name="T6" fmla="*/ 705392904 w 153"/>
                <a:gd name="T7" fmla="*/ 283315658 h 151"/>
                <a:gd name="T8" fmla="*/ 832366031 w 153"/>
                <a:gd name="T9" fmla="*/ 169989395 h 151"/>
                <a:gd name="T10" fmla="*/ 874689154 w 153"/>
                <a:gd name="T11" fmla="*/ 70829855 h 151"/>
                <a:gd name="T12" fmla="*/ 917012278 w 153"/>
                <a:gd name="T13" fmla="*/ 56663132 h 151"/>
                <a:gd name="T14" fmla="*/ 1156847067 w 153"/>
                <a:gd name="T15" fmla="*/ 113326263 h 151"/>
                <a:gd name="T16" fmla="*/ 1170954775 w 153"/>
                <a:gd name="T17" fmla="*/ 198319079 h 151"/>
                <a:gd name="T18" fmla="*/ 1255601022 w 153"/>
                <a:gd name="T19" fmla="*/ 354145514 h 151"/>
                <a:gd name="T20" fmla="*/ 1396681857 w 153"/>
                <a:gd name="T21" fmla="*/ 453305053 h 151"/>
                <a:gd name="T22" fmla="*/ 1467220396 w 153"/>
                <a:gd name="T23" fmla="*/ 354145514 h 151"/>
                <a:gd name="T24" fmla="*/ 1467220396 w 153"/>
                <a:gd name="T25" fmla="*/ 56663132 h 151"/>
                <a:gd name="T26" fmla="*/ 1467220396 w 153"/>
                <a:gd name="T27" fmla="*/ 56663132 h 151"/>
                <a:gd name="T28" fmla="*/ 1467220396 w 153"/>
                <a:gd name="T29" fmla="*/ 56663132 h 151"/>
                <a:gd name="T30" fmla="*/ 1467220396 w 153"/>
                <a:gd name="T31" fmla="*/ 56663132 h 151"/>
                <a:gd name="T32" fmla="*/ 1453112688 w 153"/>
                <a:gd name="T33" fmla="*/ 56663132 h 151"/>
                <a:gd name="T34" fmla="*/ 1453112688 w 153"/>
                <a:gd name="T35" fmla="*/ 42496408 h 151"/>
                <a:gd name="T36" fmla="*/ 1453112688 w 153"/>
                <a:gd name="T37" fmla="*/ 42496408 h 151"/>
                <a:gd name="T38" fmla="*/ 1453112688 w 153"/>
                <a:gd name="T39" fmla="*/ 56663132 h 151"/>
                <a:gd name="T40" fmla="*/ 1453112688 w 153"/>
                <a:gd name="T41" fmla="*/ 56663132 h 151"/>
                <a:gd name="T42" fmla="*/ 1467220396 w 153"/>
                <a:gd name="T43" fmla="*/ 70829855 h 151"/>
                <a:gd name="T44" fmla="*/ 1678836014 w 153"/>
                <a:gd name="T45" fmla="*/ 368308474 h 151"/>
                <a:gd name="T46" fmla="*/ 1692943721 w 153"/>
                <a:gd name="T47" fmla="*/ 524131145 h 151"/>
                <a:gd name="T48" fmla="*/ 1749378309 w 153"/>
                <a:gd name="T49" fmla="*/ 708287263 h 151"/>
                <a:gd name="T50" fmla="*/ 2073859345 w 153"/>
                <a:gd name="T51" fmla="*/ 1175759040 h 151"/>
                <a:gd name="T52" fmla="*/ 2087967053 w 153"/>
                <a:gd name="T53" fmla="*/ 1529900790 h 151"/>
                <a:gd name="T54" fmla="*/ 1791701432 w 153"/>
                <a:gd name="T55" fmla="*/ 2054035699 h 151"/>
                <a:gd name="T56" fmla="*/ 1721162893 w 153"/>
                <a:gd name="T57" fmla="*/ 2082365382 h 151"/>
                <a:gd name="T58" fmla="*/ 1015766233 w 153"/>
                <a:gd name="T59" fmla="*/ 1572397198 h 151"/>
                <a:gd name="T60" fmla="*/ 437342699 w 153"/>
                <a:gd name="T61" fmla="*/ 1770720040 h 151"/>
                <a:gd name="T62" fmla="*/ 380911868 w 153"/>
                <a:gd name="T63" fmla="*/ 1728219869 h 151"/>
                <a:gd name="T64" fmla="*/ 42323124 w 153"/>
                <a:gd name="T65" fmla="*/ 864109934 h 151"/>
                <a:gd name="T66" fmla="*/ 324481036 w 153"/>
                <a:gd name="T67" fmla="*/ 1756553317 h 151"/>
                <a:gd name="T68" fmla="*/ 451450407 w 153"/>
                <a:gd name="T69" fmla="*/ 1827383172 h 151"/>
                <a:gd name="T70" fmla="*/ 1015766233 w 153"/>
                <a:gd name="T71" fmla="*/ 1629060329 h 151"/>
                <a:gd name="T72" fmla="*/ 1678836014 w 153"/>
                <a:gd name="T73" fmla="*/ 2124861790 h 151"/>
                <a:gd name="T74" fmla="*/ 1834024556 w 153"/>
                <a:gd name="T75" fmla="*/ 2096532106 h 151"/>
                <a:gd name="T76" fmla="*/ 2147483647 w 153"/>
                <a:gd name="T77" fmla="*/ 1529900790 h 151"/>
                <a:gd name="T78" fmla="*/ 2130290177 w 153"/>
                <a:gd name="T79" fmla="*/ 1161592316 h 151"/>
                <a:gd name="T80" fmla="*/ 1805809140 w 153"/>
                <a:gd name="T81" fmla="*/ 665790856 h 151"/>
                <a:gd name="T82" fmla="*/ 1763486017 w 153"/>
                <a:gd name="T83" fmla="*/ 524131145 h 151"/>
                <a:gd name="T84" fmla="*/ 1735270601 w 153"/>
                <a:gd name="T85" fmla="*/ 354145514 h 151"/>
                <a:gd name="T86" fmla="*/ 1509543519 w 153"/>
                <a:gd name="T87" fmla="*/ 28329684 h 151"/>
                <a:gd name="T88" fmla="*/ 1453112688 w 153"/>
                <a:gd name="T89" fmla="*/ 0 h 151"/>
                <a:gd name="T90" fmla="*/ 1410789565 w 153"/>
                <a:gd name="T91" fmla="*/ 42496408 h 151"/>
                <a:gd name="T92" fmla="*/ 1410789565 w 153"/>
                <a:gd name="T93" fmla="*/ 354145514 h 151"/>
                <a:gd name="T94" fmla="*/ 1396681857 w 153"/>
                <a:gd name="T95" fmla="*/ 382475198 h 151"/>
                <a:gd name="T96" fmla="*/ 1396681857 w 153"/>
                <a:gd name="T97" fmla="*/ 396641921 h 151"/>
                <a:gd name="T98" fmla="*/ 1396681857 w 153"/>
                <a:gd name="T99" fmla="*/ 382475198 h 151"/>
                <a:gd name="T100" fmla="*/ 1396681857 w 153"/>
                <a:gd name="T101" fmla="*/ 382475198 h 151"/>
                <a:gd name="T102" fmla="*/ 1283816438 w 153"/>
                <a:gd name="T103" fmla="*/ 311645342 h 151"/>
                <a:gd name="T104" fmla="*/ 1241493314 w 153"/>
                <a:gd name="T105" fmla="*/ 198319079 h 151"/>
                <a:gd name="T106" fmla="*/ 1213277899 w 153"/>
                <a:gd name="T107" fmla="*/ 70829855 h 151"/>
                <a:gd name="T108" fmla="*/ 931119986 w 153"/>
                <a:gd name="T109" fmla="*/ 0 h 151"/>
                <a:gd name="T110" fmla="*/ 832366031 w 153"/>
                <a:gd name="T111" fmla="*/ 28329684 h 151"/>
                <a:gd name="T112" fmla="*/ 775935200 w 153"/>
                <a:gd name="T113" fmla="*/ 155822671 h 151"/>
                <a:gd name="T114" fmla="*/ 705392904 w 153"/>
                <a:gd name="T115" fmla="*/ 226652526 h 151"/>
                <a:gd name="T116" fmla="*/ 606638949 w 153"/>
                <a:gd name="T117" fmla="*/ 240819250 h 151"/>
                <a:gd name="T118" fmla="*/ 42323124 w 153"/>
                <a:gd name="T119" fmla="*/ 694120540 h 151"/>
                <a:gd name="T120" fmla="*/ 14107708 w 153"/>
                <a:gd name="T121" fmla="*/ 864109934 h 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 h="151">
                  <a:moveTo>
                    <a:pt x="3" y="61"/>
                  </a:moveTo>
                  <a:cubicBezTo>
                    <a:pt x="5" y="60"/>
                    <a:pt x="5" y="60"/>
                    <a:pt x="5" y="60"/>
                  </a:cubicBezTo>
                  <a:cubicBezTo>
                    <a:pt x="4" y="59"/>
                    <a:pt x="4" y="58"/>
                    <a:pt x="4" y="58"/>
                  </a:cubicBezTo>
                  <a:cubicBezTo>
                    <a:pt x="4" y="55"/>
                    <a:pt x="5" y="53"/>
                    <a:pt x="6" y="53"/>
                  </a:cubicBezTo>
                  <a:cubicBezTo>
                    <a:pt x="41" y="23"/>
                    <a:pt x="41" y="23"/>
                    <a:pt x="41" y="23"/>
                  </a:cubicBezTo>
                  <a:cubicBezTo>
                    <a:pt x="42" y="22"/>
                    <a:pt x="43" y="22"/>
                    <a:pt x="45" y="21"/>
                  </a:cubicBezTo>
                  <a:cubicBezTo>
                    <a:pt x="46" y="20"/>
                    <a:pt x="48" y="20"/>
                    <a:pt x="49" y="20"/>
                  </a:cubicBezTo>
                  <a:cubicBezTo>
                    <a:pt x="50" y="20"/>
                    <a:pt x="50" y="20"/>
                    <a:pt x="50" y="20"/>
                  </a:cubicBezTo>
                  <a:cubicBezTo>
                    <a:pt x="52" y="20"/>
                    <a:pt x="54" y="19"/>
                    <a:pt x="55" y="18"/>
                  </a:cubicBezTo>
                  <a:cubicBezTo>
                    <a:pt x="57" y="16"/>
                    <a:pt x="58" y="14"/>
                    <a:pt x="59" y="12"/>
                  </a:cubicBezTo>
                  <a:cubicBezTo>
                    <a:pt x="60" y="8"/>
                    <a:pt x="60" y="8"/>
                    <a:pt x="60" y="8"/>
                  </a:cubicBezTo>
                  <a:cubicBezTo>
                    <a:pt x="61" y="7"/>
                    <a:pt x="61" y="6"/>
                    <a:pt x="62" y="5"/>
                  </a:cubicBezTo>
                  <a:cubicBezTo>
                    <a:pt x="63" y="4"/>
                    <a:pt x="64" y="4"/>
                    <a:pt x="65" y="4"/>
                  </a:cubicBezTo>
                  <a:cubicBezTo>
                    <a:pt x="65" y="4"/>
                    <a:pt x="65" y="4"/>
                    <a:pt x="65" y="4"/>
                  </a:cubicBezTo>
                  <a:cubicBezTo>
                    <a:pt x="80" y="6"/>
                    <a:pt x="80" y="6"/>
                    <a:pt x="80" y="6"/>
                  </a:cubicBezTo>
                  <a:cubicBezTo>
                    <a:pt x="81" y="6"/>
                    <a:pt x="81" y="7"/>
                    <a:pt x="82" y="8"/>
                  </a:cubicBezTo>
                  <a:cubicBezTo>
                    <a:pt x="83" y="9"/>
                    <a:pt x="83" y="10"/>
                    <a:pt x="83" y="12"/>
                  </a:cubicBezTo>
                  <a:cubicBezTo>
                    <a:pt x="83" y="14"/>
                    <a:pt x="83" y="14"/>
                    <a:pt x="83" y="14"/>
                  </a:cubicBezTo>
                  <a:cubicBezTo>
                    <a:pt x="83" y="16"/>
                    <a:pt x="84" y="18"/>
                    <a:pt x="85" y="20"/>
                  </a:cubicBezTo>
                  <a:cubicBezTo>
                    <a:pt x="86" y="22"/>
                    <a:pt x="87" y="24"/>
                    <a:pt x="89" y="25"/>
                  </a:cubicBezTo>
                  <a:cubicBezTo>
                    <a:pt x="96" y="31"/>
                    <a:pt x="96" y="31"/>
                    <a:pt x="96" y="31"/>
                  </a:cubicBezTo>
                  <a:cubicBezTo>
                    <a:pt x="97" y="31"/>
                    <a:pt x="98" y="32"/>
                    <a:pt x="99" y="32"/>
                  </a:cubicBezTo>
                  <a:cubicBezTo>
                    <a:pt x="101" y="32"/>
                    <a:pt x="102" y="31"/>
                    <a:pt x="103" y="30"/>
                  </a:cubicBezTo>
                  <a:cubicBezTo>
                    <a:pt x="104" y="28"/>
                    <a:pt x="104" y="27"/>
                    <a:pt x="104" y="25"/>
                  </a:cubicBezTo>
                  <a:cubicBezTo>
                    <a:pt x="104" y="6"/>
                    <a:pt x="104" y="6"/>
                    <a:pt x="104" y="6"/>
                  </a:cubicBezTo>
                  <a:cubicBezTo>
                    <a:pt x="104" y="5"/>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3" y="3"/>
                    <a:pt x="103" y="3"/>
                    <a:pt x="103" y="3"/>
                  </a:cubicBezTo>
                  <a:cubicBezTo>
                    <a:pt x="103" y="4"/>
                    <a:pt x="103" y="4"/>
                    <a:pt x="103" y="4"/>
                  </a:cubicBezTo>
                  <a:cubicBezTo>
                    <a:pt x="104" y="4"/>
                    <a:pt x="104" y="4"/>
                    <a:pt x="104" y="4"/>
                  </a:cubicBezTo>
                  <a:cubicBezTo>
                    <a:pt x="103" y="3"/>
                    <a:pt x="103" y="3"/>
                    <a:pt x="103" y="3"/>
                  </a:cubicBezTo>
                  <a:cubicBezTo>
                    <a:pt x="103" y="4"/>
                    <a:pt x="103" y="4"/>
                    <a:pt x="103" y="4"/>
                  </a:cubicBezTo>
                  <a:cubicBezTo>
                    <a:pt x="103" y="3"/>
                    <a:pt x="103" y="3"/>
                    <a:pt x="103" y="3"/>
                  </a:cubicBezTo>
                  <a:cubicBezTo>
                    <a:pt x="103" y="4"/>
                    <a:pt x="103" y="4"/>
                    <a:pt x="103" y="4"/>
                  </a:cubicBezTo>
                  <a:cubicBezTo>
                    <a:pt x="103" y="4"/>
                    <a:pt x="103" y="4"/>
                    <a:pt x="103" y="4"/>
                  </a:cubicBezTo>
                  <a:cubicBezTo>
                    <a:pt x="103" y="3"/>
                    <a:pt x="103" y="3"/>
                    <a:pt x="103" y="3"/>
                  </a:cubicBezTo>
                  <a:cubicBezTo>
                    <a:pt x="103" y="4"/>
                    <a:pt x="103" y="4"/>
                    <a:pt x="103" y="4"/>
                  </a:cubicBezTo>
                  <a:cubicBezTo>
                    <a:pt x="103" y="4"/>
                    <a:pt x="103" y="4"/>
                    <a:pt x="103" y="4"/>
                  </a:cubicBezTo>
                  <a:cubicBezTo>
                    <a:pt x="103" y="4"/>
                    <a:pt x="103" y="4"/>
                    <a:pt x="104" y="5"/>
                  </a:cubicBezTo>
                  <a:cubicBezTo>
                    <a:pt x="117" y="22"/>
                    <a:pt x="117" y="22"/>
                    <a:pt x="117" y="22"/>
                  </a:cubicBezTo>
                  <a:cubicBezTo>
                    <a:pt x="118" y="23"/>
                    <a:pt x="119" y="24"/>
                    <a:pt x="119" y="26"/>
                  </a:cubicBezTo>
                  <a:cubicBezTo>
                    <a:pt x="120" y="28"/>
                    <a:pt x="120" y="30"/>
                    <a:pt x="120" y="32"/>
                  </a:cubicBezTo>
                  <a:cubicBezTo>
                    <a:pt x="120" y="37"/>
                    <a:pt x="120" y="37"/>
                    <a:pt x="120" y="37"/>
                  </a:cubicBezTo>
                  <a:cubicBezTo>
                    <a:pt x="120" y="39"/>
                    <a:pt x="121" y="42"/>
                    <a:pt x="121" y="44"/>
                  </a:cubicBezTo>
                  <a:cubicBezTo>
                    <a:pt x="122" y="46"/>
                    <a:pt x="123" y="48"/>
                    <a:pt x="124" y="50"/>
                  </a:cubicBezTo>
                  <a:cubicBezTo>
                    <a:pt x="145" y="78"/>
                    <a:pt x="145" y="78"/>
                    <a:pt x="145" y="78"/>
                  </a:cubicBezTo>
                  <a:cubicBezTo>
                    <a:pt x="146" y="79"/>
                    <a:pt x="147" y="81"/>
                    <a:pt x="147" y="83"/>
                  </a:cubicBezTo>
                  <a:cubicBezTo>
                    <a:pt x="148" y="85"/>
                    <a:pt x="148" y="87"/>
                    <a:pt x="148" y="89"/>
                  </a:cubicBezTo>
                  <a:cubicBezTo>
                    <a:pt x="148" y="108"/>
                    <a:pt x="148" y="108"/>
                    <a:pt x="148" y="108"/>
                  </a:cubicBezTo>
                  <a:cubicBezTo>
                    <a:pt x="148" y="111"/>
                    <a:pt x="147" y="117"/>
                    <a:pt x="145" y="119"/>
                  </a:cubicBezTo>
                  <a:cubicBezTo>
                    <a:pt x="127" y="145"/>
                    <a:pt x="127" y="145"/>
                    <a:pt x="127" y="145"/>
                  </a:cubicBezTo>
                  <a:cubicBezTo>
                    <a:pt x="126" y="147"/>
                    <a:pt x="125" y="147"/>
                    <a:pt x="124" y="147"/>
                  </a:cubicBezTo>
                  <a:cubicBezTo>
                    <a:pt x="123" y="147"/>
                    <a:pt x="123" y="147"/>
                    <a:pt x="122" y="147"/>
                  </a:cubicBezTo>
                  <a:cubicBezTo>
                    <a:pt x="79" y="113"/>
                    <a:pt x="79" y="113"/>
                    <a:pt x="79" y="113"/>
                  </a:cubicBezTo>
                  <a:cubicBezTo>
                    <a:pt x="77" y="111"/>
                    <a:pt x="74" y="111"/>
                    <a:pt x="72" y="111"/>
                  </a:cubicBezTo>
                  <a:cubicBezTo>
                    <a:pt x="70" y="111"/>
                    <a:pt x="69" y="111"/>
                    <a:pt x="68" y="111"/>
                  </a:cubicBezTo>
                  <a:cubicBezTo>
                    <a:pt x="31" y="125"/>
                    <a:pt x="31" y="125"/>
                    <a:pt x="31" y="125"/>
                  </a:cubicBezTo>
                  <a:cubicBezTo>
                    <a:pt x="30" y="125"/>
                    <a:pt x="30" y="125"/>
                    <a:pt x="30" y="125"/>
                  </a:cubicBezTo>
                  <a:cubicBezTo>
                    <a:pt x="29" y="125"/>
                    <a:pt x="27" y="124"/>
                    <a:pt x="27" y="122"/>
                  </a:cubicBezTo>
                  <a:cubicBezTo>
                    <a:pt x="5" y="60"/>
                    <a:pt x="5" y="60"/>
                    <a:pt x="5" y="60"/>
                  </a:cubicBezTo>
                  <a:cubicBezTo>
                    <a:pt x="3" y="61"/>
                    <a:pt x="3" y="61"/>
                    <a:pt x="3" y="61"/>
                  </a:cubicBezTo>
                  <a:cubicBezTo>
                    <a:pt x="1" y="61"/>
                    <a:pt x="1" y="61"/>
                    <a:pt x="1" y="61"/>
                  </a:cubicBezTo>
                  <a:cubicBezTo>
                    <a:pt x="23" y="124"/>
                    <a:pt x="23" y="124"/>
                    <a:pt x="23" y="124"/>
                  </a:cubicBezTo>
                  <a:cubicBezTo>
                    <a:pt x="24" y="127"/>
                    <a:pt x="27" y="130"/>
                    <a:pt x="30" y="130"/>
                  </a:cubicBezTo>
                  <a:cubicBezTo>
                    <a:pt x="31" y="130"/>
                    <a:pt x="32" y="130"/>
                    <a:pt x="32" y="129"/>
                  </a:cubicBezTo>
                  <a:cubicBezTo>
                    <a:pt x="70" y="115"/>
                    <a:pt x="70" y="115"/>
                    <a:pt x="70" y="115"/>
                  </a:cubicBezTo>
                  <a:cubicBezTo>
                    <a:pt x="70" y="115"/>
                    <a:pt x="71" y="115"/>
                    <a:pt x="72" y="115"/>
                  </a:cubicBezTo>
                  <a:cubicBezTo>
                    <a:pt x="73" y="115"/>
                    <a:pt x="76" y="116"/>
                    <a:pt x="77" y="117"/>
                  </a:cubicBezTo>
                  <a:cubicBezTo>
                    <a:pt x="119" y="150"/>
                    <a:pt x="119" y="150"/>
                    <a:pt x="119" y="150"/>
                  </a:cubicBezTo>
                  <a:cubicBezTo>
                    <a:pt x="121" y="151"/>
                    <a:pt x="122" y="151"/>
                    <a:pt x="124" y="151"/>
                  </a:cubicBezTo>
                  <a:cubicBezTo>
                    <a:pt x="126" y="151"/>
                    <a:pt x="129" y="150"/>
                    <a:pt x="130" y="148"/>
                  </a:cubicBezTo>
                  <a:cubicBezTo>
                    <a:pt x="149" y="121"/>
                    <a:pt x="149" y="121"/>
                    <a:pt x="149" y="121"/>
                  </a:cubicBezTo>
                  <a:cubicBezTo>
                    <a:pt x="151" y="118"/>
                    <a:pt x="152" y="113"/>
                    <a:pt x="153" y="108"/>
                  </a:cubicBezTo>
                  <a:cubicBezTo>
                    <a:pt x="153" y="89"/>
                    <a:pt x="153" y="89"/>
                    <a:pt x="153" y="89"/>
                  </a:cubicBezTo>
                  <a:cubicBezTo>
                    <a:pt x="153" y="86"/>
                    <a:pt x="152" y="84"/>
                    <a:pt x="151" y="82"/>
                  </a:cubicBezTo>
                  <a:cubicBezTo>
                    <a:pt x="151" y="79"/>
                    <a:pt x="150" y="77"/>
                    <a:pt x="149" y="76"/>
                  </a:cubicBezTo>
                  <a:cubicBezTo>
                    <a:pt x="128" y="47"/>
                    <a:pt x="128" y="47"/>
                    <a:pt x="128" y="47"/>
                  </a:cubicBezTo>
                  <a:cubicBezTo>
                    <a:pt x="127" y="46"/>
                    <a:pt x="126" y="45"/>
                    <a:pt x="126" y="43"/>
                  </a:cubicBezTo>
                  <a:cubicBezTo>
                    <a:pt x="125" y="41"/>
                    <a:pt x="125" y="39"/>
                    <a:pt x="125" y="37"/>
                  </a:cubicBezTo>
                  <a:cubicBezTo>
                    <a:pt x="125" y="32"/>
                    <a:pt x="125" y="32"/>
                    <a:pt x="125" y="32"/>
                  </a:cubicBezTo>
                  <a:cubicBezTo>
                    <a:pt x="125" y="30"/>
                    <a:pt x="124" y="27"/>
                    <a:pt x="123" y="25"/>
                  </a:cubicBezTo>
                  <a:cubicBezTo>
                    <a:pt x="123" y="23"/>
                    <a:pt x="122" y="21"/>
                    <a:pt x="120" y="19"/>
                  </a:cubicBezTo>
                  <a:cubicBezTo>
                    <a:pt x="107" y="2"/>
                    <a:pt x="107" y="2"/>
                    <a:pt x="107" y="2"/>
                  </a:cubicBezTo>
                  <a:cubicBezTo>
                    <a:pt x="107" y="2"/>
                    <a:pt x="106" y="1"/>
                    <a:pt x="105" y="1"/>
                  </a:cubicBezTo>
                  <a:cubicBezTo>
                    <a:pt x="105" y="0"/>
                    <a:pt x="104" y="0"/>
                    <a:pt x="103" y="0"/>
                  </a:cubicBezTo>
                  <a:cubicBezTo>
                    <a:pt x="103" y="0"/>
                    <a:pt x="102" y="0"/>
                    <a:pt x="101" y="1"/>
                  </a:cubicBezTo>
                  <a:cubicBezTo>
                    <a:pt x="100" y="1"/>
                    <a:pt x="100" y="2"/>
                    <a:pt x="100" y="3"/>
                  </a:cubicBezTo>
                  <a:cubicBezTo>
                    <a:pt x="100" y="4"/>
                    <a:pt x="100" y="5"/>
                    <a:pt x="100" y="6"/>
                  </a:cubicBezTo>
                  <a:cubicBezTo>
                    <a:pt x="100" y="25"/>
                    <a:pt x="100" y="25"/>
                    <a:pt x="100" y="25"/>
                  </a:cubicBezTo>
                  <a:cubicBezTo>
                    <a:pt x="100" y="26"/>
                    <a:pt x="99" y="27"/>
                    <a:pt x="99" y="27"/>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8" y="27"/>
                  </a:cubicBezTo>
                  <a:cubicBezTo>
                    <a:pt x="91" y="22"/>
                    <a:pt x="91" y="22"/>
                    <a:pt x="91" y="22"/>
                  </a:cubicBezTo>
                  <a:cubicBezTo>
                    <a:pt x="90" y="21"/>
                    <a:pt x="89" y="20"/>
                    <a:pt x="89" y="18"/>
                  </a:cubicBezTo>
                  <a:cubicBezTo>
                    <a:pt x="88" y="17"/>
                    <a:pt x="88" y="15"/>
                    <a:pt x="88" y="14"/>
                  </a:cubicBezTo>
                  <a:cubicBezTo>
                    <a:pt x="88" y="12"/>
                    <a:pt x="88" y="12"/>
                    <a:pt x="88" y="12"/>
                  </a:cubicBezTo>
                  <a:cubicBezTo>
                    <a:pt x="88" y="9"/>
                    <a:pt x="87" y="7"/>
                    <a:pt x="86" y="5"/>
                  </a:cubicBezTo>
                  <a:cubicBezTo>
                    <a:pt x="85" y="4"/>
                    <a:pt x="83" y="2"/>
                    <a:pt x="81" y="2"/>
                  </a:cubicBezTo>
                  <a:cubicBezTo>
                    <a:pt x="66" y="0"/>
                    <a:pt x="66" y="0"/>
                    <a:pt x="66" y="0"/>
                  </a:cubicBezTo>
                  <a:cubicBezTo>
                    <a:pt x="65" y="0"/>
                    <a:pt x="65" y="0"/>
                    <a:pt x="65" y="0"/>
                  </a:cubicBezTo>
                  <a:cubicBezTo>
                    <a:pt x="63" y="0"/>
                    <a:pt x="61" y="1"/>
                    <a:pt x="59" y="2"/>
                  </a:cubicBezTo>
                  <a:cubicBezTo>
                    <a:pt x="58" y="3"/>
                    <a:pt x="57" y="5"/>
                    <a:pt x="56" y="7"/>
                  </a:cubicBezTo>
                  <a:cubicBezTo>
                    <a:pt x="55" y="11"/>
                    <a:pt x="55" y="11"/>
                    <a:pt x="55" y="11"/>
                  </a:cubicBezTo>
                  <a:cubicBezTo>
                    <a:pt x="54" y="12"/>
                    <a:pt x="53" y="14"/>
                    <a:pt x="52" y="14"/>
                  </a:cubicBezTo>
                  <a:cubicBezTo>
                    <a:pt x="51" y="15"/>
                    <a:pt x="50" y="16"/>
                    <a:pt x="50" y="16"/>
                  </a:cubicBezTo>
                  <a:cubicBezTo>
                    <a:pt x="49" y="16"/>
                    <a:pt x="49" y="16"/>
                    <a:pt x="49" y="16"/>
                  </a:cubicBezTo>
                  <a:cubicBezTo>
                    <a:pt x="47" y="16"/>
                    <a:pt x="45" y="16"/>
                    <a:pt x="43" y="17"/>
                  </a:cubicBezTo>
                  <a:cubicBezTo>
                    <a:pt x="41" y="18"/>
                    <a:pt x="40" y="19"/>
                    <a:pt x="38" y="20"/>
                  </a:cubicBezTo>
                  <a:cubicBezTo>
                    <a:pt x="3" y="49"/>
                    <a:pt x="3" y="49"/>
                    <a:pt x="3" y="49"/>
                  </a:cubicBezTo>
                  <a:cubicBezTo>
                    <a:pt x="1" y="51"/>
                    <a:pt x="0" y="54"/>
                    <a:pt x="0" y="58"/>
                  </a:cubicBezTo>
                  <a:cubicBezTo>
                    <a:pt x="0" y="59"/>
                    <a:pt x="0" y="60"/>
                    <a:pt x="1" y="61"/>
                  </a:cubicBezTo>
                  <a:lnTo>
                    <a:pt x="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289"/>
            <p:cNvSpPr>
              <a:spLocks/>
            </p:cNvSpPr>
            <p:nvPr/>
          </p:nvSpPr>
          <p:spPr bwMode="auto">
            <a:xfrm>
              <a:off x="-5230815" y="2525712"/>
              <a:ext cx="52387" cy="47625"/>
            </a:xfrm>
            <a:custGeom>
              <a:avLst/>
              <a:gdLst>
                <a:gd name="T0" fmla="*/ 56009187 w 14"/>
                <a:gd name="T1" fmla="*/ 147630173 h 13"/>
                <a:gd name="T2" fmla="*/ 70011484 w 14"/>
                <a:gd name="T3" fmla="*/ 120787990 h 13"/>
                <a:gd name="T4" fmla="*/ 56009187 w 14"/>
                <a:gd name="T5" fmla="*/ 120787990 h 13"/>
                <a:gd name="T6" fmla="*/ 56009187 w 14"/>
                <a:gd name="T7" fmla="*/ 107368731 h 13"/>
                <a:gd name="T8" fmla="*/ 70011484 w 14"/>
                <a:gd name="T9" fmla="*/ 80526548 h 13"/>
                <a:gd name="T10" fmla="*/ 112014632 w 14"/>
                <a:gd name="T11" fmla="*/ 53684365 h 13"/>
                <a:gd name="T12" fmla="*/ 126016929 w 14"/>
                <a:gd name="T13" fmla="*/ 53684365 h 13"/>
                <a:gd name="T14" fmla="*/ 140019225 w 14"/>
                <a:gd name="T15" fmla="*/ 80526548 h 13"/>
                <a:gd name="T16" fmla="*/ 126016929 w 14"/>
                <a:gd name="T17" fmla="*/ 107368731 h 13"/>
                <a:gd name="T18" fmla="*/ 84013780 w 14"/>
                <a:gd name="T19" fmla="*/ 120787990 h 13"/>
                <a:gd name="T20" fmla="*/ 70011484 w 14"/>
                <a:gd name="T21" fmla="*/ 120787990 h 13"/>
                <a:gd name="T22" fmla="*/ 56009187 w 14"/>
                <a:gd name="T23" fmla="*/ 147630173 h 13"/>
                <a:gd name="T24" fmla="*/ 42006890 w 14"/>
                <a:gd name="T25" fmla="*/ 174472356 h 13"/>
                <a:gd name="T26" fmla="*/ 84013780 w 14"/>
                <a:gd name="T27" fmla="*/ 174472356 h 13"/>
                <a:gd name="T28" fmla="*/ 182026115 w 14"/>
                <a:gd name="T29" fmla="*/ 147630173 h 13"/>
                <a:gd name="T30" fmla="*/ 196028412 w 14"/>
                <a:gd name="T31" fmla="*/ 80526548 h 13"/>
                <a:gd name="T32" fmla="*/ 168023819 w 14"/>
                <a:gd name="T33" fmla="*/ 13419260 h 13"/>
                <a:gd name="T34" fmla="*/ 112014632 w 14"/>
                <a:gd name="T35" fmla="*/ 0 h 13"/>
                <a:gd name="T36" fmla="*/ 28004593 w 14"/>
                <a:gd name="T37" fmla="*/ 40261442 h 13"/>
                <a:gd name="T38" fmla="*/ 0 w 14"/>
                <a:gd name="T39" fmla="*/ 107368731 h 13"/>
                <a:gd name="T40" fmla="*/ 14002297 w 14"/>
                <a:gd name="T41" fmla="*/ 147630173 h 13"/>
                <a:gd name="T42" fmla="*/ 42006890 w 14"/>
                <a:gd name="T43" fmla="*/ 174472356 h 13"/>
                <a:gd name="T44" fmla="*/ 56009187 w 14"/>
                <a:gd name="T45" fmla="*/ 147630173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3">
                  <a:moveTo>
                    <a:pt x="4" y="11"/>
                  </a:moveTo>
                  <a:cubicBezTo>
                    <a:pt x="5" y="9"/>
                    <a:pt x="5" y="9"/>
                    <a:pt x="5" y="9"/>
                  </a:cubicBezTo>
                  <a:cubicBezTo>
                    <a:pt x="4" y="9"/>
                    <a:pt x="4" y="9"/>
                    <a:pt x="4" y="9"/>
                  </a:cubicBezTo>
                  <a:cubicBezTo>
                    <a:pt x="4" y="8"/>
                    <a:pt x="4" y="8"/>
                    <a:pt x="4" y="8"/>
                  </a:cubicBezTo>
                  <a:cubicBezTo>
                    <a:pt x="4" y="7"/>
                    <a:pt x="4" y="7"/>
                    <a:pt x="5" y="6"/>
                  </a:cubicBezTo>
                  <a:cubicBezTo>
                    <a:pt x="6" y="4"/>
                    <a:pt x="7" y="4"/>
                    <a:pt x="8" y="4"/>
                  </a:cubicBezTo>
                  <a:cubicBezTo>
                    <a:pt x="9" y="4"/>
                    <a:pt x="9" y="4"/>
                    <a:pt x="9" y="4"/>
                  </a:cubicBezTo>
                  <a:cubicBezTo>
                    <a:pt x="10" y="5"/>
                    <a:pt x="10" y="5"/>
                    <a:pt x="10" y="6"/>
                  </a:cubicBezTo>
                  <a:cubicBezTo>
                    <a:pt x="10" y="7"/>
                    <a:pt x="10" y="7"/>
                    <a:pt x="9" y="8"/>
                  </a:cubicBezTo>
                  <a:cubicBezTo>
                    <a:pt x="9" y="9"/>
                    <a:pt x="7" y="9"/>
                    <a:pt x="6" y="9"/>
                  </a:cubicBezTo>
                  <a:cubicBezTo>
                    <a:pt x="5" y="9"/>
                    <a:pt x="5" y="9"/>
                    <a:pt x="5" y="9"/>
                  </a:cubicBezTo>
                  <a:cubicBezTo>
                    <a:pt x="4" y="11"/>
                    <a:pt x="4" y="11"/>
                    <a:pt x="4" y="11"/>
                  </a:cubicBezTo>
                  <a:cubicBezTo>
                    <a:pt x="3" y="13"/>
                    <a:pt x="3" y="13"/>
                    <a:pt x="3" y="13"/>
                  </a:cubicBezTo>
                  <a:cubicBezTo>
                    <a:pt x="4" y="13"/>
                    <a:pt x="5" y="13"/>
                    <a:pt x="6" y="13"/>
                  </a:cubicBezTo>
                  <a:cubicBezTo>
                    <a:pt x="8" y="13"/>
                    <a:pt x="11" y="12"/>
                    <a:pt x="13" y="11"/>
                  </a:cubicBezTo>
                  <a:cubicBezTo>
                    <a:pt x="14" y="9"/>
                    <a:pt x="14" y="8"/>
                    <a:pt x="14" y="6"/>
                  </a:cubicBezTo>
                  <a:cubicBezTo>
                    <a:pt x="14" y="4"/>
                    <a:pt x="13" y="2"/>
                    <a:pt x="12" y="1"/>
                  </a:cubicBezTo>
                  <a:cubicBezTo>
                    <a:pt x="11" y="0"/>
                    <a:pt x="9" y="0"/>
                    <a:pt x="8" y="0"/>
                  </a:cubicBezTo>
                  <a:cubicBezTo>
                    <a:pt x="6" y="0"/>
                    <a:pt x="3" y="1"/>
                    <a:pt x="2" y="3"/>
                  </a:cubicBezTo>
                  <a:cubicBezTo>
                    <a:pt x="0" y="5"/>
                    <a:pt x="0" y="6"/>
                    <a:pt x="0" y="8"/>
                  </a:cubicBezTo>
                  <a:cubicBezTo>
                    <a:pt x="0" y="9"/>
                    <a:pt x="0" y="10"/>
                    <a:pt x="1" y="11"/>
                  </a:cubicBezTo>
                  <a:cubicBezTo>
                    <a:pt x="1" y="12"/>
                    <a:pt x="2" y="12"/>
                    <a:pt x="3" y="13"/>
                  </a:cubicBezTo>
                  <a:lnTo>
                    <a:pt x="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290"/>
            <p:cNvSpPr>
              <a:spLocks/>
            </p:cNvSpPr>
            <p:nvPr/>
          </p:nvSpPr>
          <p:spPr bwMode="auto">
            <a:xfrm>
              <a:off x="-5172078" y="2559049"/>
              <a:ext cx="87311" cy="55562"/>
            </a:xfrm>
            <a:custGeom>
              <a:avLst/>
              <a:gdLst>
                <a:gd name="T0" fmla="*/ 43230333 w 23"/>
                <a:gd name="T1" fmla="*/ 82324363 h 15"/>
                <a:gd name="T2" fmla="*/ 72054352 w 23"/>
                <a:gd name="T3" fmla="*/ 82324363 h 15"/>
                <a:gd name="T4" fmla="*/ 72054352 w 23"/>
                <a:gd name="T5" fmla="*/ 68604253 h 15"/>
                <a:gd name="T6" fmla="*/ 100874574 w 23"/>
                <a:gd name="T7" fmla="*/ 54884144 h 15"/>
                <a:gd name="T8" fmla="*/ 100874574 w 23"/>
                <a:gd name="T9" fmla="*/ 54884144 h 15"/>
                <a:gd name="T10" fmla="*/ 115284685 w 23"/>
                <a:gd name="T11" fmla="*/ 68604253 h 15"/>
                <a:gd name="T12" fmla="*/ 244979481 w 23"/>
                <a:gd name="T13" fmla="*/ 109764583 h 15"/>
                <a:gd name="T14" fmla="*/ 273799704 w 23"/>
                <a:gd name="T15" fmla="*/ 137204803 h 15"/>
                <a:gd name="T16" fmla="*/ 273799704 w 23"/>
                <a:gd name="T17" fmla="*/ 137204803 h 15"/>
                <a:gd name="T18" fmla="*/ 244979481 w 23"/>
                <a:gd name="T19" fmla="*/ 150924913 h 15"/>
                <a:gd name="T20" fmla="*/ 216159259 w 23"/>
                <a:gd name="T21" fmla="*/ 150924913 h 15"/>
                <a:gd name="T22" fmla="*/ 187339037 w 23"/>
                <a:gd name="T23" fmla="*/ 150924913 h 15"/>
                <a:gd name="T24" fmla="*/ 115284685 w 23"/>
                <a:gd name="T25" fmla="*/ 137204803 h 15"/>
                <a:gd name="T26" fmla="*/ 86464463 w 23"/>
                <a:gd name="T27" fmla="*/ 109764583 h 15"/>
                <a:gd name="T28" fmla="*/ 72054352 w 23"/>
                <a:gd name="T29" fmla="*/ 82324363 h 15"/>
                <a:gd name="T30" fmla="*/ 43230333 w 23"/>
                <a:gd name="T31" fmla="*/ 82324363 h 15"/>
                <a:gd name="T32" fmla="*/ 0 w 23"/>
                <a:gd name="T33" fmla="*/ 82324363 h 15"/>
                <a:gd name="T34" fmla="*/ 28820222 w 23"/>
                <a:gd name="T35" fmla="*/ 150924913 h 15"/>
                <a:gd name="T36" fmla="*/ 100874574 w 23"/>
                <a:gd name="T37" fmla="*/ 192088946 h 15"/>
                <a:gd name="T38" fmla="*/ 172928926 w 23"/>
                <a:gd name="T39" fmla="*/ 205809056 h 15"/>
                <a:gd name="T40" fmla="*/ 216159259 w 23"/>
                <a:gd name="T41" fmla="*/ 205809056 h 15"/>
                <a:gd name="T42" fmla="*/ 273799704 w 23"/>
                <a:gd name="T43" fmla="*/ 205809056 h 15"/>
                <a:gd name="T44" fmla="*/ 317033833 w 23"/>
                <a:gd name="T45" fmla="*/ 178368837 h 15"/>
                <a:gd name="T46" fmla="*/ 331443944 w 23"/>
                <a:gd name="T47" fmla="*/ 137204803 h 15"/>
                <a:gd name="T48" fmla="*/ 273799704 w 23"/>
                <a:gd name="T49" fmla="*/ 54884144 h 15"/>
                <a:gd name="T50" fmla="*/ 129694796 w 23"/>
                <a:gd name="T51" fmla="*/ 0 h 15"/>
                <a:gd name="T52" fmla="*/ 115284685 w 23"/>
                <a:gd name="T53" fmla="*/ 0 h 15"/>
                <a:gd name="T54" fmla="*/ 100874574 w 23"/>
                <a:gd name="T55" fmla="*/ 0 h 15"/>
                <a:gd name="T56" fmla="*/ 28820222 w 23"/>
                <a:gd name="T57" fmla="*/ 27440220 h 15"/>
                <a:gd name="T58" fmla="*/ 0 w 23"/>
                <a:gd name="T59" fmla="*/ 82324363 h 15"/>
                <a:gd name="T60" fmla="*/ 43230333 w 23"/>
                <a:gd name="T61" fmla="*/ 82324363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 h="15">
                  <a:moveTo>
                    <a:pt x="3" y="6"/>
                  </a:moveTo>
                  <a:cubicBezTo>
                    <a:pt x="5" y="6"/>
                    <a:pt x="5" y="6"/>
                    <a:pt x="5" y="6"/>
                  </a:cubicBezTo>
                  <a:cubicBezTo>
                    <a:pt x="5" y="5"/>
                    <a:pt x="5" y="5"/>
                    <a:pt x="5" y="5"/>
                  </a:cubicBezTo>
                  <a:cubicBezTo>
                    <a:pt x="5" y="5"/>
                    <a:pt x="6" y="4"/>
                    <a:pt x="7" y="4"/>
                  </a:cubicBezTo>
                  <a:cubicBezTo>
                    <a:pt x="7" y="4"/>
                    <a:pt x="7" y="4"/>
                    <a:pt x="7" y="4"/>
                  </a:cubicBezTo>
                  <a:cubicBezTo>
                    <a:pt x="8" y="5"/>
                    <a:pt x="8" y="5"/>
                    <a:pt x="8" y="5"/>
                  </a:cubicBezTo>
                  <a:cubicBezTo>
                    <a:pt x="10" y="5"/>
                    <a:pt x="15" y="7"/>
                    <a:pt x="17" y="8"/>
                  </a:cubicBezTo>
                  <a:cubicBezTo>
                    <a:pt x="18" y="9"/>
                    <a:pt x="19" y="10"/>
                    <a:pt x="19" y="10"/>
                  </a:cubicBezTo>
                  <a:cubicBezTo>
                    <a:pt x="19" y="10"/>
                    <a:pt x="19" y="10"/>
                    <a:pt x="19" y="10"/>
                  </a:cubicBezTo>
                  <a:cubicBezTo>
                    <a:pt x="18" y="10"/>
                    <a:pt x="18" y="11"/>
                    <a:pt x="17" y="11"/>
                  </a:cubicBezTo>
                  <a:cubicBezTo>
                    <a:pt x="17" y="11"/>
                    <a:pt x="16" y="11"/>
                    <a:pt x="15" y="11"/>
                  </a:cubicBezTo>
                  <a:cubicBezTo>
                    <a:pt x="14" y="11"/>
                    <a:pt x="14" y="11"/>
                    <a:pt x="13" y="11"/>
                  </a:cubicBezTo>
                  <a:cubicBezTo>
                    <a:pt x="8" y="10"/>
                    <a:pt x="8" y="10"/>
                    <a:pt x="8" y="10"/>
                  </a:cubicBezTo>
                  <a:cubicBezTo>
                    <a:pt x="7" y="10"/>
                    <a:pt x="6" y="9"/>
                    <a:pt x="6" y="8"/>
                  </a:cubicBezTo>
                  <a:cubicBezTo>
                    <a:pt x="5" y="8"/>
                    <a:pt x="5" y="7"/>
                    <a:pt x="5" y="6"/>
                  </a:cubicBezTo>
                  <a:cubicBezTo>
                    <a:pt x="3" y="6"/>
                    <a:pt x="3" y="6"/>
                    <a:pt x="3" y="6"/>
                  </a:cubicBezTo>
                  <a:cubicBezTo>
                    <a:pt x="0" y="6"/>
                    <a:pt x="0" y="6"/>
                    <a:pt x="0" y="6"/>
                  </a:cubicBezTo>
                  <a:cubicBezTo>
                    <a:pt x="0" y="8"/>
                    <a:pt x="1" y="10"/>
                    <a:pt x="2" y="11"/>
                  </a:cubicBezTo>
                  <a:cubicBezTo>
                    <a:pt x="4" y="12"/>
                    <a:pt x="5" y="14"/>
                    <a:pt x="7" y="14"/>
                  </a:cubicBezTo>
                  <a:cubicBezTo>
                    <a:pt x="12" y="15"/>
                    <a:pt x="12" y="15"/>
                    <a:pt x="12" y="15"/>
                  </a:cubicBezTo>
                  <a:cubicBezTo>
                    <a:pt x="13" y="15"/>
                    <a:pt x="14" y="15"/>
                    <a:pt x="15" y="15"/>
                  </a:cubicBezTo>
                  <a:cubicBezTo>
                    <a:pt x="16" y="15"/>
                    <a:pt x="18" y="15"/>
                    <a:pt x="19" y="15"/>
                  </a:cubicBezTo>
                  <a:cubicBezTo>
                    <a:pt x="20" y="14"/>
                    <a:pt x="21" y="14"/>
                    <a:pt x="22" y="13"/>
                  </a:cubicBezTo>
                  <a:cubicBezTo>
                    <a:pt x="23" y="12"/>
                    <a:pt x="23" y="11"/>
                    <a:pt x="23" y="10"/>
                  </a:cubicBezTo>
                  <a:cubicBezTo>
                    <a:pt x="23" y="7"/>
                    <a:pt x="21" y="5"/>
                    <a:pt x="19" y="4"/>
                  </a:cubicBezTo>
                  <a:cubicBezTo>
                    <a:pt x="16" y="3"/>
                    <a:pt x="12" y="1"/>
                    <a:pt x="9" y="0"/>
                  </a:cubicBezTo>
                  <a:cubicBezTo>
                    <a:pt x="8" y="0"/>
                    <a:pt x="8" y="0"/>
                    <a:pt x="8" y="0"/>
                  </a:cubicBezTo>
                  <a:cubicBezTo>
                    <a:pt x="7" y="0"/>
                    <a:pt x="7" y="0"/>
                    <a:pt x="7" y="0"/>
                  </a:cubicBezTo>
                  <a:cubicBezTo>
                    <a:pt x="5" y="0"/>
                    <a:pt x="3" y="1"/>
                    <a:pt x="2" y="2"/>
                  </a:cubicBezTo>
                  <a:cubicBezTo>
                    <a:pt x="1" y="3"/>
                    <a:pt x="0" y="4"/>
                    <a:pt x="0" y="6"/>
                  </a:cubicBez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91"/>
            <p:cNvSpPr>
              <a:spLocks/>
            </p:cNvSpPr>
            <p:nvPr/>
          </p:nvSpPr>
          <p:spPr bwMode="auto">
            <a:xfrm>
              <a:off x="-5029201" y="2419353"/>
              <a:ext cx="79375" cy="90487"/>
            </a:xfrm>
            <a:custGeom>
              <a:avLst/>
              <a:gdLst>
                <a:gd name="T0" fmla="*/ 57146220 w 21"/>
                <a:gd name="T1" fmla="*/ 184797076 h 24"/>
                <a:gd name="T2" fmla="*/ 71433720 w 21"/>
                <a:gd name="T3" fmla="*/ 170583076 h 24"/>
                <a:gd name="T4" fmla="*/ 71433720 w 21"/>
                <a:gd name="T5" fmla="*/ 142151307 h 24"/>
                <a:gd name="T6" fmla="*/ 85721220 w 21"/>
                <a:gd name="T7" fmla="*/ 127937307 h 24"/>
                <a:gd name="T8" fmla="*/ 228584881 w 21"/>
                <a:gd name="T9" fmla="*/ 56859769 h 24"/>
                <a:gd name="T10" fmla="*/ 228584881 w 21"/>
                <a:gd name="T11" fmla="*/ 56859769 h 24"/>
                <a:gd name="T12" fmla="*/ 228584881 w 21"/>
                <a:gd name="T13" fmla="*/ 56859769 h 24"/>
                <a:gd name="T14" fmla="*/ 228584881 w 21"/>
                <a:gd name="T15" fmla="*/ 56859769 h 24"/>
                <a:gd name="T16" fmla="*/ 228584881 w 21"/>
                <a:gd name="T17" fmla="*/ 56859769 h 24"/>
                <a:gd name="T18" fmla="*/ 228584881 w 21"/>
                <a:gd name="T19" fmla="*/ 56859769 h 24"/>
                <a:gd name="T20" fmla="*/ 228584881 w 21"/>
                <a:gd name="T21" fmla="*/ 56859769 h 24"/>
                <a:gd name="T22" fmla="*/ 228584881 w 21"/>
                <a:gd name="T23" fmla="*/ 56859769 h 24"/>
                <a:gd name="T24" fmla="*/ 228584881 w 21"/>
                <a:gd name="T25" fmla="*/ 56859769 h 24"/>
                <a:gd name="T26" fmla="*/ 228584881 w 21"/>
                <a:gd name="T27" fmla="*/ 56859769 h 24"/>
                <a:gd name="T28" fmla="*/ 228584881 w 21"/>
                <a:gd name="T29" fmla="*/ 56859769 h 24"/>
                <a:gd name="T30" fmla="*/ 228584881 w 21"/>
                <a:gd name="T31" fmla="*/ 56859769 h 24"/>
                <a:gd name="T32" fmla="*/ 228584881 w 21"/>
                <a:gd name="T33" fmla="*/ 56859769 h 24"/>
                <a:gd name="T34" fmla="*/ 228584881 w 21"/>
                <a:gd name="T35" fmla="*/ 71073768 h 24"/>
                <a:gd name="T36" fmla="*/ 228584881 w 21"/>
                <a:gd name="T37" fmla="*/ 85291538 h 24"/>
                <a:gd name="T38" fmla="*/ 200013661 w 21"/>
                <a:gd name="T39" fmla="*/ 255870844 h 24"/>
                <a:gd name="T40" fmla="*/ 185726161 w 21"/>
                <a:gd name="T41" fmla="*/ 284302613 h 24"/>
                <a:gd name="T42" fmla="*/ 185726161 w 21"/>
                <a:gd name="T43" fmla="*/ 284302613 h 24"/>
                <a:gd name="T44" fmla="*/ 185726161 w 21"/>
                <a:gd name="T45" fmla="*/ 284302613 h 24"/>
                <a:gd name="T46" fmla="*/ 185726161 w 21"/>
                <a:gd name="T47" fmla="*/ 284302613 h 24"/>
                <a:gd name="T48" fmla="*/ 185726161 w 21"/>
                <a:gd name="T49" fmla="*/ 284302613 h 24"/>
                <a:gd name="T50" fmla="*/ 185726161 w 21"/>
                <a:gd name="T51" fmla="*/ 284302613 h 24"/>
                <a:gd name="T52" fmla="*/ 185726161 w 21"/>
                <a:gd name="T53" fmla="*/ 284302613 h 24"/>
                <a:gd name="T54" fmla="*/ 185726161 w 21"/>
                <a:gd name="T55" fmla="*/ 284302613 h 24"/>
                <a:gd name="T56" fmla="*/ 171438661 w 21"/>
                <a:gd name="T57" fmla="*/ 270088614 h 24"/>
                <a:gd name="T58" fmla="*/ 71433720 w 21"/>
                <a:gd name="T59" fmla="*/ 170583076 h 24"/>
                <a:gd name="T60" fmla="*/ 57146220 w 21"/>
                <a:gd name="T61" fmla="*/ 184797076 h 24"/>
                <a:gd name="T62" fmla="*/ 28575000 w 21"/>
                <a:gd name="T63" fmla="*/ 199011075 h 24"/>
                <a:gd name="T64" fmla="*/ 128579940 w 21"/>
                <a:gd name="T65" fmla="*/ 312730613 h 24"/>
                <a:gd name="T66" fmla="*/ 185726161 w 21"/>
                <a:gd name="T67" fmla="*/ 341162382 h 24"/>
                <a:gd name="T68" fmla="*/ 228584881 w 21"/>
                <a:gd name="T69" fmla="*/ 326948382 h 24"/>
                <a:gd name="T70" fmla="*/ 257159881 w 21"/>
                <a:gd name="T71" fmla="*/ 270088614 h 24"/>
                <a:gd name="T72" fmla="*/ 285731101 w 21"/>
                <a:gd name="T73" fmla="*/ 99505538 h 24"/>
                <a:gd name="T74" fmla="*/ 300018601 w 21"/>
                <a:gd name="T75" fmla="*/ 71073768 h 24"/>
                <a:gd name="T76" fmla="*/ 285731101 w 21"/>
                <a:gd name="T77" fmla="*/ 28431769 h 24"/>
                <a:gd name="T78" fmla="*/ 228584881 w 21"/>
                <a:gd name="T79" fmla="*/ 0 h 24"/>
                <a:gd name="T80" fmla="*/ 200013661 w 21"/>
                <a:gd name="T81" fmla="*/ 0 h 24"/>
                <a:gd name="T82" fmla="*/ 57146220 w 21"/>
                <a:gd name="T83" fmla="*/ 71073768 h 24"/>
                <a:gd name="T84" fmla="*/ 0 w 21"/>
                <a:gd name="T85" fmla="*/ 142151307 h 24"/>
                <a:gd name="T86" fmla="*/ 28575000 w 21"/>
                <a:gd name="T87" fmla="*/ 199011075 h 24"/>
                <a:gd name="T88" fmla="*/ 57146220 w 21"/>
                <a:gd name="T89" fmla="*/ 184797076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 h="24">
                  <a:moveTo>
                    <a:pt x="4" y="13"/>
                  </a:moveTo>
                  <a:cubicBezTo>
                    <a:pt x="5" y="12"/>
                    <a:pt x="5" y="12"/>
                    <a:pt x="5" y="12"/>
                  </a:cubicBezTo>
                  <a:cubicBezTo>
                    <a:pt x="5" y="11"/>
                    <a:pt x="5" y="10"/>
                    <a:pt x="5" y="10"/>
                  </a:cubicBezTo>
                  <a:cubicBezTo>
                    <a:pt x="5" y="9"/>
                    <a:pt x="5" y="9"/>
                    <a:pt x="6" y="9"/>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6"/>
                    <a:pt x="16" y="6"/>
                    <a:pt x="16" y="6"/>
                  </a:cubicBezTo>
                  <a:cubicBezTo>
                    <a:pt x="14" y="18"/>
                    <a:pt x="14" y="18"/>
                    <a:pt x="14" y="18"/>
                  </a:cubicBezTo>
                  <a:cubicBezTo>
                    <a:pt x="13" y="19"/>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2" y="19"/>
                    <a:pt x="12" y="19"/>
                    <a:pt x="12" y="19"/>
                  </a:cubicBezTo>
                  <a:cubicBezTo>
                    <a:pt x="5" y="12"/>
                    <a:pt x="5" y="12"/>
                    <a:pt x="5" y="12"/>
                  </a:cubicBezTo>
                  <a:cubicBezTo>
                    <a:pt x="4" y="13"/>
                    <a:pt x="4" y="13"/>
                    <a:pt x="4" y="13"/>
                  </a:cubicBezTo>
                  <a:cubicBezTo>
                    <a:pt x="2" y="14"/>
                    <a:pt x="2" y="14"/>
                    <a:pt x="2" y="14"/>
                  </a:cubicBezTo>
                  <a:cubicBezTo>
                    <a:pt x="9" y="22"/>
                    <a:pt x="9" y="22"/>
                    <a:pt x="9" y="22"/>
                  </a:cubicBezTo>
                  <a:cubicBezTo>
                    <a:pt x="10" y="23"/>
                    <a:pt x="11" y="24"/>
                    <a:pt x="13" y="24"/>
                  </a:cubicBezTo>
                  <a:cubicBezTo>
                    <a:pt x="14" y="24"/>
                    <a:pt x="15" y="24"/>
                    <a:pt x="16" y="23"/>
                  </a:cubicBezTo>
                  <a:cubicBezTo>
                    <a:pt x="17" y="22"/>
                    <a:pt x="17" y="21"/>
                    <a:pt x="18" y="19"/>
                  </a:cubicBezTo>
                  <a:cubicBezTo>
                    <a:pt x="20" y="7"/>
                    <a:pt x="20" y="7"/>
                    <a:pt x="20" y="7"/>
                  </a:cubicBezTo>
                  <a:cubicBezTo>
                    <a:pt x="21" y="7"/>
                    <a:pt x="21" y="6"/>
                    <a:pt x="21" y="5"/>
                  </a:cubicBezTo>
                  <a:cubicBezTo>
                    <a:pt x="21" y="4"/>
                    <a:pt x="20" y="3"/>
                    <a:pt x="20" y="2"/>
                  </a:cubicBezTo>
                  <a:cubicBezTo>
                    <a:pt x="19" y="1"/>
                    <a:pt x="17" y="0"/>
                    <a:pt x="16" y="0"/>
                  </a:cubicBezTo>
                  <a:cubicBezTo>
                    <a:pt x="15" y="0"/>
                    <a:pt x="15" y="0"/>
                    <a:pt x="14" y="0"/>
                  </a:cubicBezTo>
                  <a:cubicBezTo>
                    <a:pt x="4" y="5"/>
                    <a:pt x="4" y="5"/>
                    <a:pt x="4" y="5"/>
                  </a:cubicBezTo>
                  <a:cubicBezTo>
                    <a:pt x="2" y="6"/>
                    <a:pt x="0" y="8"/>
                    <a:pt x="0" y="10"/>
                  </a:cubicBezTo>
                  <a:cubicBezTo>
                    <a:pt x="0" y="12"/>
                    <a:pt x="1" y="13"/>
                    <a:pt x="2" y="14"/>
                  </a:cubicBezTo>
                  <a:lnTo>
                    <a:pt x="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292"/>
            <p:cNvSpPr>
              <a:spLocks/>
            </p:cNvSpPr>
            <p:nvPr/>
          </p:nvSpPr>
          <p:spPr bwMode="auto">
            <a:xfrm>
              <a:off x="-5054602" y="2554286"/>
              <a:ext cx="112712" cy="128588"/>
            </a:xfrm>
            <a:custGeom>
              <a:avLst/>
              <a:gdLst>
                <a:gd name="T0" fmla="*/ 98807096 w 30"/>
                <a:gd name="T1" fmla="*/ 85821144 h 34"/>
                <a:gd name="T2" fmla="*/ 98807096 w 30"/>
                <a:gd name="T3" fmla="*/ 57214096 h 34"/>
                <a:gd name="T4" fmla="*/ 98807096 w 30"/>
                <a:gd name="T5" fmla="*/ 57214096 h 34"/>
                <a:gd name="T6" fmla="*/ 84691797 w 30"/>
                <a:gd name="T7" fmla="*/ 42910572 h 34"/>
                <a:gd name="T8" fmla="*/ 84691797 w 30"/>
                <a:gd name="T9" fmla="*/ 42910572 h 34"/>
                <a:gd name="T10" fmla="*/ 98807096 w 30"/>
                <a:gd name="T11" fmla="*/ 57214096 h 34"/>
                <a:gd name="T12" fmla="*/ 84691797 w 30"/>
                <a:gd name="T13" fmla="*/ 71517620 h 34"/>
                <a:gd name="T14" fmla="*/ 70576497 w 30"/>
                <a:gd name="T15" fmla="*/ 57214096 h 34"/>
                <a:gd name="T16" fmla="*/ 84691797 w 30"/>
                <a:gd name="T17" fmla="*/ 42910572 h 34"/>
                <a:gd name="T18" fmla="*/ 84691797 w 30"/>
                <a:gd name="T19" fmla="*/ 42910572 h 34"/>
                <a:gd name="T20" fmla="*/ 70576497 w 30"/>
                <a:gd name="T21" fmla="*/ 57214096 h 34"/>
                <a:gd name="T22" fmla="*/ 56461198 w 30"/>
                <a:gd name="T23" fmla="*/ 57214096 h 34"/>
                <a:gd name="T24" fmla="*/ 56461198 w 30"/>
                <a:gd name="T25" fmla="*/ 57214096 h 34"/>
                <a:gd name="T26" fmla="*/ 56461198 w 30"/>
                <a:gd name="T27" fmla="*/ 57214096 h 34"/>
                <a:gd name="T28" fmla="*/ 70576497 w 30"/>
                <a:gd name="T29" fmla="*/ 85821144 h 34"/>
                <a:gd name="T30" fmla="*/ 98807096 w 30"/>
                <a:gd name="T31" fmla="*/ 200249336 h 34"/>
                <a:gd name="T32" fmla="*/ 211733249 w 30"/>
                <a:gd name="T33" fmla="*/ 300374004 h 34"/>
                <a:gd name="T34" fmla="*/ 324659402 w 30"/>
                <a:gd name="T35" fmla="*/ 343284576 h 34"/>
                <a:gd name="T36" fmla="*/ 338774701 w 30"/>
                <a:gd name="T37" fmla="*/ 343284576 h 34"/>
                <a:gd name="T38" fmla="*/ 338774701 w 30"/>
                <a:gd name="T39" fmla="*/ 343284576 h 34"/>
                <a:gd name="T40" fmla="*/ 338774701 w 30"/>
                <a:gd name="T41" fmla="*/ 343284576 h 34"/>
                <a:gd name="T42" fmla="*/ 338774701 w 30"/>
                <a:gd name="T43" fmla="*/ 343284576 h 34"/>
                <a:gd name="T44" fmla="*/ 338774701 w 30"/>
                <a:gd name="T45" fmla="*/ 343284576 h 34"/>
                <a:gd name="T46" fmla="*/ 338774701 w 30"/>
                <a:gd name="T47" fmla="*/ 343284576 h 34"/>
                <a:gd name="T48" fmla="*/ 352890001 w 30"/>
                <a:gd name="T49" fmla="*/ 386195148 h 34"/>
                <a:gd name="T50" fmla="*/ 352890001 w 30"/>
                <a:gd name="T51" fmla="*/ 414802196 h 34"/>
                <a:gd name="T52" fmla="*/ 268194447 w 30"/>
                <a:gd name="T53" fmla="*/ 414802196 h 34"/>
                <a:gd name="T54" fmla="*/ 98807096 w 30"/>
                <a:gd name="T55" fmla="*/ 314677528 h 34"/>
                <a:gd name="T56" fmla="*/ 70576497 w 30"/>
                <a:gd name="T57" fmla="*/ 243159908 h 34"/>
                <a:gd name="T58" fmla="*/ 98807096 w 30"/>
                <a:gd name="T59" fmla="*/ 85821144 h 34"/>
                <a:gd name="T60" fmla="*/ 42345898 w 30"/>
                <a:gd name="T61" fmla="*/ 71517620 h 34"/>
                <a:gd name="T62" fmla="*/ 0 w 30"/>
                <a:gd name="T63" fmla="*/ 243159908 h 34"/>
                <a:gd name="T64" fmla="*/ 70576497 w 30"/>
                <a:gd name="T65" fmla="*/ 371891624 h 34"/>
                <a:gd name="T66" fmla="*/ 254079147 w 30"/>
                <a:gd name="T67" fmla="*/ 472016292 h 34"/>
                <a:gd name="T68" fmla="*/ 395235899 w 30"/>
                <a:gd name="T69" fmla="*/ 457712768 h 34"/>
                <a:gd name="T70" fmla="*/ 423466498 w 30"/>
                <a:gd name="T71" fmla="*/ 371891624 h 34"/>
                <a:gd name="T72" fmla="*/ 338774701 w 30"/>
                <a:gd name="T73" fmla="*/ 286070480 h 34"/>
                <a:gd name="T74" fmla="*/ 324659402 w 30"/>
                <a:gd name="T75" fmla="*/ 286070480 h 34"/>
                <a:gd name="T76" fmla="*/ 282309746 w 30"/>
                <a:gd name="T77" fmla="*/ 271766956 h 34"/>
                <a:gd name="T78" fmla="*/ 183502650 w 30"/>
                <a:gd name="T79" fmla="*/ 214552860 h 34"/>
                <a:gd name="T80" fmla="*/ 127041452 w 30"/>
                <a:gd name="T81" fmla="*/ 100124668 h 34"/>
                <a:gd name="T82" fmla="*/ 112926153 w 30"/>
                <a:gd name="T83" fmla="*/ 42910572 h 34"/>
                <a:gd name="T84" fmla="*/ 98807096 w 30"/>
                <a:gd name="T85" fmla="*/ 14303524 h 34"/>
                <a:gd name="T86" fmla="*/ 70576497 w 30"/>
                <a:gd name="T87" fmla="*/ 14303524 h 34"/>
                <a:gd name="T88" fmla="*/ 42345898 w 30"/>
                <a:gd name="T89" fmla="*/ 71517620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 h="34">
                  <a:moveTo>
                    <a:pt x="5" y="5"/>
                  </a:moveTo>
                  <a:cubicBezTo>
                    <a:pt x="7" y="6"/>
                    <a:pt x="7" y="6"/>
                    <a:pt x="7" y="6"/>
                  </a:cubicBezTo>
                  <a:cubicBezTo>
                    <a:pt x="7" y="5"/>
                    <a:pt x="7" y="4"/>
                    <a:pt x="7" y="4"/>
                  </a:cubicBezTo>
                  <a:cubicBezTo>
                    <a:pt x="7" y="4"/>
                    <a:pt x="7" y="4"/>
                    <a:pt x="7" y="4"/>
                  </a:cubicBezTo>
                  <a:cubicBezTo>
                    <a:pt x="6" y="3"/>
                    <a:pt x="6" y="3"/>
                    <a:pt x="6" y="3"/>
                  </a:cubicBezTo>
                  <a:cubicBezTo>
                    <a:pt x="7" y="4"/>
                    <a:pt x="7" y="4"/>
                    <a:pt x="7" y="4"/>
                  </a:cubicBezTo>
                  <a:cubicBezTo>
                    <a:pt x="7" y="4"/>
                    <a:pt x="7" y="4"/>
                    <a:pt x="7" y="4"/>
                  </a:cubicBezTo>
                  <a:cubicBezTo>
                    <a:pt x="6" y="3"/>
                    <a:pt x="6" y="3"/>
                    <a:pt x="6" y="3"/>
                  </a:cubicBezTo>
                  <a:cubicBezTo>
                    <a:pt x="7" y="4"/>
                    <a:pt x="7" y="4"/>
                    <a:pt x="7" y="4"/>
                  </a:cubicBezTo>
                  <a:cubicBezTo>
                    <a:pt x="6" y="3"/>
                    <a:pt x="6" y="3"/>
                    <a:pt x="6" y="3"/>
                  </a:cubicBezTo>
                  <a:cubicBezTo>
                    <a:pt x="6" y="5"/>
                    <a:pt x="6" y="5"/>
                    <a:pt x="6" y="5"/>
                  </a:cubicBezTo>
                  <a:cubicBezTo>
                    <a:pt x="7" y="4"/>
                    <a:pt x="7" y="4"/>
                    <a:pt x="7" y="4"/>
                  </a:cubicBezTo>
                  <a:cubicBezTo>
                    <a:pt x="6" y="3"/>
                    <a:pt x="6" y="3"/>
                    <a:pt x="6" y="3"/>
                  </a:cubicBezTo>
                  <a:cubicBezTo>
                    <a:pt x="6" y="5"/>
                    <a:pt x="6" y="5"/>
                    <a:pt x="6" y="5"/>
                  </a:cubicBezTo>
                  <a:cubicBezTo>
                    <a:pt x="6" y="3"/>
                    <a:pt x="6" y="3"/>
                    <a:pt x="6" y="3"/>
                  </a:cubicBezTo>
                  <a:cubicBezTo>
                    <a:pt x="5" y="4"/>
                    <a:pt x="5" y="4"/>
                    <a:pt x="5" y="4"/>
                  </a:cubicBezTo>
                  <a:cubicBezTo>
                    <a:pt x="5" y="5"/>
                    <a:pt x="5" y="5"/>
                    <a:pt x="6" y="5"/>
                  </a:cubicBezTo>
                  <a:cubicBezTo>
                    <a:pt x="6" y="3"/>
                    <a:pt x="6" y="3"/>
                    <a:pt x="6" y="3"/>
                  </a:cubicBezTo>
                  <a:cubicBezTo>
                    <a:pt x="5" y="4"/>
                    <a:pt x="5" y="4"/>
                    <a:pt x="5" y="4"/>
                  </a:cubicBezTo>
                  <a:cubicBezTo>
                    <a:pt x="6" y="3"/>
                    <a:pt x="6" y="3"/>
                    <a:pt x="6" y="3"/>
                  </a:cubicBezTo>
                  <a:cubicBezTo>
                    <a:pt x="4" y="4"/>
                    <a:pt x="4" y="4"/>
                    <a:pt x="4" y="4"/>
                  </a:cubicBezTo>
                  <a:cubicBezTo>
                    <a:pt x="4" y="4"/>
                    <a:pt x="4" y="4"/>
                    <a:pt x="5" y="4"/>
                  </a:cubicBezTo>
                  <a:cubicBezTo>
                    <a:pt x="6" y="3"/>
                    <a:pt x="6" y="3"/>
                    <a:pt x="6"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5"/>
                    <a:pt x="5" y="6"/>
                  </a:cubicBezTo>
                  <a:cubicBezTo>
                    <a:pt x="5" y="8"/>
                    <a:pt x="5" y="8"/>
                    <a:pt x="5" y="8"/>
                  </a:cubicBezTo>
                  <a:cubicBezTo>
                    <a:pt x="5" y="10"/>
                    <a:pt x="6" y="12"/>
                    <a:pt x="7" y="14"/>
                  </a:cubicBezTo>
                  <a:cubicBezTo>
                    <a:pt x="8" y="16"/>
                    <a:pt x="9" y="18"/>
                    <a:pt x="11" y="19"/>
                  </a:cubicBezTo>
                  <a:cubicBezTo>
                    <a:pt x="15" y="21"/>
                    <a:pt x="15" y="21"/>
                    <a:pt x="15" y="21"/>
                  </a:cubicBezTo>
                  <a:cubicBezTo>
                    <a:pt x="16" y="22"/>
                    <a:pt x="17" y="23"/>
                    <a:pt x="19" y="23"/>
                  </a:cubicBezTo>
                  <a:cubicBezTo>
                    <a:pt x="20" y="24"/>
                    <a:pt x="22" y="24"/>
                    <a:pt x="23"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5" y="25"/>
                  </a:cubicBezTo>
                  <a:cubicBezTo>
                    <a:pt x="25" y="25"/>
                    <a:pt x="25" y="26"/>
                    <a:pt x="25" y="27"/>
                  </a:cubicBezTo>
                  <a:cubicBezTo>
                    <a:pt x="26" y="27"/>
                    <a:pt x="26" y="27"/>
                    <a:pt x="26" y="27"/>
                  </a:cubicBezTo>
                  <a:cubicBezTo>
                    <a:pt x="26" y="28"/>
                    <a:pt x="25" y="29"/>
                    <a:pt x="25" y="29"/>
                  </a:cubicBezTo>
                  <a:cubicBezTo>
                    <a:pt x="25" y="30"/>
                    <a:pt x="24" y="30"/>
                    <a:pt x="24" y="30"/>
                  </a:cubicBezTo>
                  <a:cubicBezTo>
                    <a:pt x="22" y="30"/>
                    <a:pt x="21" y="29"/>
                    <a:pt x="19" y="29"/>
                  </a:cubicBezTo>
                  <a:cubicBezTo>
                    <a:pt x="18" y="29"/>
                    <a:pt x="16" y="28"/>
                    <a:pt x="15" y="27"/>
                  </a:cubicBezTo>
                  <a:cubicBezTo>
                    <a:pt x="7" y="22"/>
                    <a:pt x="7" y="22"/>
                    <a:pt x="7" y="22"/>
                  </a:cubicBezTo>
                  <a:cubicBezTo>
                    <a:pt x="7" y="22"/>
                    <a:pt x="6" y="21"/>
                    <a:pt x="5" y="20"/>
                  </a:cubicBezTo>
                  <a:cubicBezTo>
                    <a:pt x="5" y="19"/>
                    <a:pt x="5" y="18"/>
                    <a:pt x="5" y="17"/>
                  </a:cubicBezTo>
                  <a:cubicBezTo>
                    <a:pt x="5" y="16"/>
                    <a:pt x="5" y="16"/>
                    <a:pt x="5" y="15"/>
                  </a:cubicBezTo>
                  <a:cubicBezTo>
                    <a:pt x="7" y="6"/>
                    <a:pt x="7" y="6"/>
                    <a:pt x="7" y="6"/>
                  </a:cubicBezTo>
                  <a:cubicBezTo>
                    <a:pt x="5" y="5"/>
                    <a:pt x="5" y="5"/>
                    <a:pt x="5" y="5"/>
                  </a:cubicBezTo>
                  <a:cubicBezTo>
                    <a:pt x="3" y="5"/>
                    <a:pt x="3" y="5"/>
                    <a:pt x="3" y="5"/>
                  </a:cubicBezTo>
                  <a:cubicBezTo>
                    <a:pt x="1" y="14"/>
                    <a:pt x="1" y="14"/>
                    <a:pt x="1" y="14"/>
                  </a:cubicBezTo>
                  <a:cubicBezTo>
                    <a:pt x="0" y="15"/>
                    <a:pt x="0" y="16"/>
                    <a:pt x="0" y="17"/>
                  </a:cubicBezTo>
                  <a:cubicBezTo>
                    <a:pt x="0" y="18"/>
                    <a:pt x="1" y="20"/>
                    <a:pt x="2" y="22"/>
                  </a:cubicBezTo>
                  <a:cubicBezTo>
                    <a:pt x="2" y="24"/>
                    <a:pt x="3" y="25"/>
                    <a:pt x="5" y="26"/>
                  </a:cubicBezTo>
                  <a:cubicBezTo>
                    <a:pt x="13" y="31"/>
                    <a:pt x="13" y="31"/>
                    <a:pt x="13" y="31"/>
                  </a:cubicBezTo>
                  <a:cubicBezTo>
                    <a:pt x="14" y="32"/>
                    <a:pt x="16" y="33"/>
                    <a:pt x="18" y="33"/>
                  </a:cubicBezTo>
                  <a:cubicBezTo>
                    <a:pt x="20" y="34"/>
                    <a:pt x="22" y="34"/>
                    <a:pt x="24" y="34"/>
                  </a:cubicBezTo>
                  <a:cubicBezTo>
                    <a:pt x="25" y="34"/>
                    <a:pt x="27" y="33"/>
                    <a:pt x="28" y="32"/>
                  </a:cubicBezTo>
                  <a:cubicBezTo>
                    <a:pt x="29" y="31"/>
                    <a:pt x="30" y="29"/>
                    <a:pt x="30" y="27"/>
                  </a:cubicBezTo>
                  <a:cubicBezTo>
                    <a:pt x="30" y="27"/>
                    <a:pt x="30" y="27"/>
                    <a:pt x="30" y="26"/>
                  </a:cubicBezTo>
                  <a:cubicBezTo>
                    <a:pt x="29" y="25"/>
                    <a:pt x="29" y="23"/>
                    <a:pt x="28" y="22"/>
                  </a:cubicBezTo>
                  <a:cubicBezTo>
                    <a:pt x="27" y="21"/>
                    <a:pt x="26" y="20"/>
                    <a:pt x="24" y="20"/>
                  </a:cubicBezTo>
                  <a:cubicBezTo>
                    <a:pt x="23" y="20"/>
                    <a:pt x="23" y="20"/>
                    <a:pt x="23" y="20"/>
                  </a:cubicBezTo>
                  <a:cubicBezTo>
                    <a:pt x="23" y="20"/>
                    <a:pt x="23" y="20"/>
                    <a:pt x="23" y="20"/>
                  </a:cubicBezTo>
                  <a:cubicBezTo>
                    <a:pt x="23" y="20"/>
                    <a:pt x="23" y="20"/>
                    <a:pt x="23" y="20"/>
                  </a:cubicBezTo>
                  <a:cubicBezTo>
                    <a:pt x="22" y="20"/>
                    <a:pt x="21" y="20"/>
                    <a:pt x="20" y="19"/>
                  </a:cubicBezTo>
                  <a:cubicBezTo>
                    <a:pt x="19" y="19"/>
                    <a:pt x="18" y="18"/>
                    <a:pt x="17" y="18"/>
                  </a:cubicBezTo>
                  <a:cubicBezTo>
                    <a:pt x="13" y="15"/>
                    <a:pt x="13" y="15"/>
                    <a:pt x="13" y="15"/>
                  </a:cubicBezTo>
                  <a:cubicBezTo>
                    <a:pt x="13" y="15"/>
                    <a:pt x="12" y="14"/>
                    <a:pt x="11" y="12"/>
                  </a:cubicBezTo>
                  <a:cubicBezTo>
                    <a:pt x="10" y="10"/>
                    <a:pt x="9" y="9"/>
                    <a:pt x="9" y="7"/>
                  </a:cubicBezTo>
                  <a:cubicBezTo>
                    <a:pt x="9" y="5"/>
                    <a:pt x="9" y="5"/>
                    <a:pt x="9" y="5"/>
                  </a:cubicBezTo>
                  <a:cubicBezTo>
                    <a:pt x="9" y="4"/>
                    <a:pt x="9" y="3"/>
                    <a:pt x="8" y="3"/>
                  </a:cubicBezTo>
                  <a:cubicBezTo>
                    <a:pt x="8" y="2"/>
                    <a:pt x="8" y="2"/>
                    <a:pt x="8" y="1"/>
                  </a:cubicBezTo>
                  <a:cubicBezTo>
                    <a:pt x="7" y="1"/>
                    <a:pt x="7" y="1"/>
                    <a:pt x="7" y="1"/>
                  </a:cubicBezTo>
                  <a:cubicBezTo>
                    <a:pt x="6" y="0"/>
                    <a:pt x="6" y="0"/>
                    <a:pt x="6" y="0"/>
                  </a:cubicBezTo>
                  <a:cubicBezTo>
                    <a:pt x="5" y="0"/>
                    <a:pt x="5" y="1"/>
                    <a:pt x="5" y="1"/>
                  </a:cubicBezTo>
                  <a:cubicBezTo>
                    <a:pt x="4" y="1"/>
                    <a:pt x="4" y="1"/>
                    <a:pt x="4" y="2"/>
                  </a:cubicBezTo>
                  <a:cubicBezTo>
                    <a:pt x="3" y="3"/>
                    <a:pt x="3" y="4"/>
                    <a:pt x="3" y="5"/>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93"/>
            <p:cNvSpPr>
              <a:spLocks/>
            </p:cNvSpPr>
            <p:nvPr/>
          </p:nvSpPr>
          <p:spPr bwMode="auto">
            <a:xfrm>
              <a:off x="-5126040" y="2482850"/>
              <a:ext cx="52387" cy="60326"/>
            </a:xfrm>
            <a:custGeom>
              <a:avLst/>
              <a:gdLst>
                <a:gd name="T0" fmla="*/ 28004593 w 14"/>
                <a:gd name="T1" fmla="*/ 113725821 h 16"/>
                <a:gd name="T2" fmla="*/ 56009187 w 14"/>
                <a:gd name="T3" fmla="*/ 113725821 h 16"/>
                <a:gd name="T4" fmla="*/ 70011484 w 14"/>
                <a:gd name="T5" fmla="*/ 85293423 h 16"/>
                <a:gd name="T6" fmla="*/ 98016077 w 14"/>
                <a:gd name="T7" fmla="*/ 56864796 h 16"/>
                <a:gd name="T8" fmla="*/ 126016929 w 14"/>
                <a:gd name="T9" fmla="*/ 71079110 h 16"/>
                <a:gd name="T10" fmla="*/ 140019225 w 14"/>
                <a:gd name="T11" fmla="*/ 113725821 h 16"/>
                <a:gd name="T12" fmla="*/ 140019225 w 14"/>
                <a:gd name="T13" fmla="*/ 113725821 h 16"/>
                <a:gd name="T14" fmla="*/ 112014632 w 14"/>
                <a:gd name="T15" fmla="*/ 156372533 h 16"/>
                <a:gd name="T16" fmla="*/ 84013780 w 14"/>
                <a:gd name="T17" fmla="*/ 170590617 h 16"/>
                <a:gd name="T18" fmla="*/ 70011484 w 14"/>
                <a:gd name="T19" fmla="*/ 156372533 h 16"/>
                <a:gd name="T20" fmla="*/ 56009187 w 14"/>
                <a:gd name="T21" fmla="*/ 127940135 h 16"/>
                <a:gd name="T22" fmla="*/ 56009187 w 14"/>
                <a:gd name="T23" fmla="*/ 113725821 h 16"/>
                <a:gd name="T24" fmla="*/ 28004593 w 14"/>
                <a:gd name="T25" fmla="*/ 113725821 h 16"/>
                <a:gd name="T26" fmla="*/ 0 w 14"/>
                <a:gd name="T27" fmla="*/ 113725821 h 16"/>
                <a:gd name="T28" fmla="*/ 0 w 14"/>
                <a:gd name="T29" fmla="*/ 127940135 h 16"/>
                <a:gd name="T30" fmla="*/ 28004593 w 14"/>
                <a:gd name="T31" fmla="*/ 199019244 h 16"/>
                <a:gd name="T32" fmla="*/ 84013780 w 14"/>
                <a:gd name="T33" fmla="*/ 227451642 h 16"/>
                <a:gd name="T34" fmla="*/ 168023819 w 14"/>
                <a:gd name="T35" fmla="*/ 199019244 h 16"/>
                <a:gd name="T36" fmla="*/ 196028412 w 14"/>
                <a:gd name="T37" fmla="*/ 113725821 h 16"/>
                <a:gd name="T38" fmla="*/ 196028412 w 14"/>
                <a:gd name="T39" fmla="*/ 113725821 h 16"/>
                <a:gd name="T40" fmla="*/ 168023819 w 14"/>
                <a:gd name="T41" fmla="*/ 42646712 h 16"/>
                <a:gd name="T42" fmla="*/ 98016077 w 14"/>
                <a:gd name="T43" fmla="*/ 0 h 16"/>
                <a:gd name="T44" fmla="*/ 28004593 w 14"/>
                <a:gd name="T45" fmla="*/ 42646712 h 16"/>
                <a:gd name="T46" fmla="*/ 0 w 14"/>
                <a:gd name="T47" fmla="*/ 113725821 h 16"/>
                <a:gd name="T48" fmla="*/ 28004593 w 14"/>
                <a:gd name="T49" fmla="*/ 113725821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 h="16">
                  <a:moveTo>
                    <a:pt x="2" y="8"/>
                  </a:moveTo>
                  <a:cubicBezTo>
                    <a:pt x="4" y="8"/>
                    <a:pt x="4" y="8"/>
                    <a:pt x="4" y="8"/>
                  </a:cubicBezTo>
                  <a:cubicBezTo>
                    <a:pt x="4" y="7"/>
                    <a:pt x="5" y="6"/>
                    <a:pt x="5" y="6"/>
                  </a:cubicBezTo>
                  <a:cubicBezTo>
                    <a:pt x="6" y="5"/>
                    <a:pt x="7" y="4"/>
                    <a:pt x="7" y="4"/>
                  </a:cubicBezTo>
                  <a:cubicBezTo>
                    <a:pt x="8" y="4"/>
                    <a:pt x="8" y="5"/>
                    <a:pt x="9" y="5"/>
                  </a:cubicBezTo>
                  <a:cubicBezTo>
                    <a:pt x="9" y="6"/>
                    <a:pt x="10" y="7"/>
                    <a:pt x="10" y="8"/>
                  </a:cubicBezTo>
                  <a:cubicBezTo>
                    <a:pt x="10" y="8"/>
                    <a:pt x="10" y="8"/>
                    <a:pt x="10" y="8"/>
                  </a:cubicBezTo>
                  <a:cubicBezTo>
                    <a:pt x="10" y="9"/>
                    <a:pt x="9" y="10"/>
                    <a:pt x="8" y="11"/>
                  </a:cubicBezTo>
                  <a:cubicBezTo>
                    <a:pt x="8" y="12"/>
                    <a:pt x="7" y="12"/>
                    <a:pt x="6" y="12"/>
                  </a:cubicBezTo>
                  <a:cubicBezTo>
                    <a:pt x="6" y="12"/>
                    <a:pt x="5" y="12"/>
                    <a:pt x="5" y="11"/>
                  </a:cubicBezTo>
                  <a:cubicBezTo>
                    <a:pt x="4" y="11"/>
                    <a:pt x="4" y="10"/>
                    <a:pt x="4" y="9"/>
                  </a:cubicBezTo>
                  <a:cubicBezTo>
                    <a:pt x="4" y="8"/>
                    <a:pt x="4" y="8"/>
                    <a:pt x="4" y="8"/>
                  </a:cubicBezTo>
                  <a:cubicBezTo>
                    <a:pt x="2" y="8"/>
                    <a:pt x="2" y="8"/>
                    <a:pt x="2" y="8"/>
                  </a:cubicBezTo>
                  <a:cubicBezTo>
                    <a:pt x="0" y="8"/>
                    <a:pt x="0" y="8"/>
                    <a:pt x="0" y="8"/>
                  </a:cubicBezTo>
                  <a:cubicBezTo>
                    <a:pt x="0" y="9"/>
                    <a:pt x="0" y="9"/>
                    <a:pt x="0" y="9"/>
                  </a:cubicBezTo>
                  <a:cubicBezTo>
                    <a:pt x="0" y="11"/>
                    <a:pt x="0" y="13"/>
                    <a:pt x="2" y="14"/>
                  </a:cubicBezTo>
                  <a:cubicBezTo>
                    <a:pt x="3" y="15"/>
                    <a:pt x="4" y="16"/>
                    <a:pt x="6" y="16"/>
                  </a:cubicBezTo>
                  <a:cubicBezTo>
                    <a:pt x="9" y="16"/>
                    <a:pt x="10" y="15"/>
                    <a:pt x="12" y="14"/>
                  </a:cubicBezTo>
                  <a:cubicBezTo>
                    <a:pt x="13" y="12"/>
                    <a:pt x="14" y="11"/>
                    <a:pt x="14" y="8"/>
                  </a:cubicBezTo>
                  <a:cubicBezTo>
                    <a:pt x="14" y="8"/>
                    <a:pt x="14" y="8"/>
                    <a:pt x="14" y="8"/>
                  </a:cubicBezTo>
                  <a:cubicBezTo>
                    <a:pt x="14" y="6"/>
                    <a:pt x="13" y="4"/>
                    <a:pt x="12" y="3"/>
                  </a:cubicBezTo>
                  <a:cubicBezTo>
                    <a:pt x="11" y="1"/>
                    <a:pt x="9" y="0"/>
                    <a:pt x="7" y="0"/>
                  </a:cubicBezTo>
                  <a:cubicBezTo>
                    <a:pt x="5" y="0"/>
                    <a:pt x="3" y="1"/>
                    <a:pt x="2" y="3"/>
                  </a:cubicBezTo>
                  <a:cubicBezTo>
                    <a:pt x="1" y="4"/>
                    <a:pt x="0" y="6"/>
                    <a:pt x="0" y="8"/>
                  </a:cubicBez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294"/>
            <p:cNvSpPr>
              <a:spLocks/>
            </p:cNvSpPr>
            <p:nvPr/>
          </p:nvSpPr>
          <p:spPr bwMode="auto">
            <a:xfrm>
              <a:off x="-4845052" y="3506789"/>
              <a:ext cx="117474" cy="98424"/>
            </a:xfrm>
            <a:custGeom>
              <a:avLst/>
              <a:gdLst>
                <a:gd name="T0" fmla="*/ 57440997 w 31"/>
                <a:gd name="T1" fmla="*/ 85980935 h 26"/>
                <a:gd name="T2" fmla="*/ 71799351 w 31"/>
                <a:gd name="T3" fmla="*/ 57320623 h 26"/>
                <a:gd name="T4" fmla="*/ 57440997 w 31"/>
                <a:gd name="T5" fmla="*/ 57320623 h 26"/>
                <a:gd name="T6" fmla="*/ 57440997 w 31"/>
                <a:gd name="T7" fmla="*/ 42992360 h 26"/>
                <a:gd name="T8" fmla="*/ 57440997 w 31"/>
                <a:gd name="T9" fmla="*/ 57320623 h 26"/>
                <a:gd name="T10" fmla="*/ 57440997 w 31"/>
                <a:gd name="T11" fmla="*/ 57320623 h 26"/>
                <a:gd name="T12" fmla="*/ 57440997 w 31"/>
                <a:gd name="T13" fmla="*/ 42992360 h 26"/>
                <a:gd name="T14" fmla="*/ 57440997 w 31"/>
                <a:gd name="T15" fmla="*/ 57320623 h 26"/>
                <a:gd name="T16" fmla="*/ 57440997 w 31"/>
                <a:gd name="T17" fmla="*/ 57320623 h 26"/>
                <a:gd name="T18" fmla="*/ 43078853 w 31"/>
                <a:gd name="T19" fmla="*/ 57320623 h 26"/>
                <a:gd name="T20" fmla="*/ 57440997 w 31"/>
                <a:gd name="T21" fmla="*/ 71652672 h 26"/>
                <a:gd name="T22" fmla="*/ 57440997 w 31"/>
                <a:gd name="T23" fmla="*/ 57320623 h 26"/>
                <a:gd name="T24" fmla="*/ 43078853 w 31"/>
                <a:gd name="T25" fmla="*/ 57320623 h 26"/>
                <a:gd name="T26" fmla="*/ 57440997 w 31"/>
                <a:gd name="T27" fmla="*/ 71652672 h 26"/>
                <a:gd name="T28" fmla="*/ 43078853 w 31"/>
                <a:gd name="T29" fmla="*/ 57320623 h 26"/>
                <a:gd name="T30" fmla="*/ 57440997 w 31"/>
                <a:gd name="T31" fmla="*/ 71652672 h 26"/>
                <a:gd name="T32" fmla="*/ 57440997 w 31"/>
                <a:gd name="T33" fmla="*/ 71652672 h 26"/>
                <a:gd name="T34" fmla="*/ 43078853 w 31"/>
                <a:gd name="T35" fmla="*/ 57320623 h 26"/>
                <a:gd name="T36" fmla="*/ 57440997 w 31"/>
                <a:gd name="T37" fmla="*/ 71652672 h 26"/>
                <a:gd name="T38" fmla="*/ 57440997 w 31"/>
                <a:gd name="T39" fmla="*/ 71652672 h 26"/>
                <a:gd name="T40" fmla="*/ 57440997 w 31"/>
                <a:gd name="T41" fmla="*/ 71652672 h 26"/>
                <a:gd name="T42" fmla="*/ 215401842 w 31"/>
                <a:gd name="T43" fmla="*/ 85980935 h 26"/>
                <a:gd name="T44" fmla="*/ 258484484 w 31"/>
                <a:gd name="T45" fmla="*/ 114641247 h 26"/>
                <a:gd name="T46" fmla="*/ 315925481 w 31"/>
                <a:gd name="T47" fmla="*/ 157633607 h 26"/>
                <a:gd name="T48" fmla="*/ 373366477 w 31"/>
                <a:gd name="T49" fmla="*/ 243614542 h 26"/>
                <a:gd name="T50" fmla="*/ 387724832 w 31"/>
                <a:gd name="T51" fmla="*/ 272274854 h 26"/>
                <a:gd name="T52" fmla="*/ 373366477 w 31"/>
                <a:gd name="T53" fmla="*/ 300935166 h 26"/>
                <a:gd name="T54" fmla="*/ 359004333 w 31"/>
                <a:gd name="T55" fmla="*/ 315267214 h 26"/>
                <a:gd name="T56" fmla="*/ 301563337 w 31"/>
                <a:gd name="T57" fmla="*/ 286606902 h 26"/>
                <a:gd name="T58" fmla="*/ 71799351 w 31"/>
                <a:gd name="T59" fmla="*/ 57320623 h 26"/>
                <a:gd name="T60" fmla="*/ 57440997 w 31"/>
                <a:gd name="T61" fmla="*/ 85980935 h 26"/>
                <a:gd name="T62" fmla="*/ 28720498 w 31"/>
                <a:gd name="T63" fmla="*/ 100312984 h 26"/>
                <a:gd name="T64" fmla="*/ 258484484 w 31"/>
                <a:gd name="T65" fmla="*/ 329595477 h 26"/>
                <a:gd name="T66" fmla="*/ 359004333 w 31"/>
                <a:gd name="T67" fmla="*/ 372587838 h 26"/>
                <a:gd name="T68" fmla="*/ 416445330 w 31"/>
                <a:gd name="T69" fmla="*/ 358255789 h 26"/>
                <a:gd name="T70" fmla="*/ 445165828 w 31"/>
                <a:gd name="T71" fmla="*/ 272274854 h 26"/>
                <a:gd name="T72" fmla="*/ 430807474 w 31"/>
                <a:gd name="T73" fmla="*/ 200625967 h 26"/>
                <a:gd name="T74" fmla="*/ 359004333 w 31"/>
                <a:gd name="T75" fmla="*/ 128973295 h 26"/>
                <a:gd name="T76" fmla="*/ 301563337 w 31"/>
                <a:gd name="T77" fmla="*/ 57320623 h 26"/>
                <a:gd name="T78" fmla="*/ 215401842 w 31"/>
                <a:gd name="T79" fmla="*/ 28660312 h 26"/>
                <a:gd name="T80" fmla="*/ 71799351 w 31"/>
                <a:gd name="T81" fmla="*/ 14332049 h 26"/>
                <a:gd name="T82" fmla="*/ 57440997 w 31"/>
                <a:gd name="T83" fmla="*/ 0 h 26"/>
                <a:gd name="T84" fmla="*/ 14358354 w 31"/>
                <a:gd name="T85" fmla="*/ 14332049 h 26"/>
                <a:gd name="T86" fmla="*/ 0 w 31"/>
                <a:gd name="T87" fmla="*/ 57320623 h 26"/>
                <a:gd name="T88" fmla="*/ 14358354 w 31"/>
                <a:gd name="T89" fmla="*/ 85980935 h 26"/>
                <a:gd name="T90" fmla="*/ 28720498 w 31"/>
                <a:gd name="T91" fmla="*/ 100312984 h 26"/>
                <a:gd name="T92" fmla="*/ 57440997 w 31"/>
                <a:gd name="T93" fmla="*/ 85980935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 h="26">
                  <a:moveTo>
                    <a:pt x="4" y="6"/>
                  </a:moveTo>
                  <a:cubicBezTo>
                    <a:pt x="5" y="4"/>
                    <a:pt x="5" y="4"/>
                    <a:pt x="5" y="4"/>
                  </a:cubicBezTo>
                  <a:cubicBezTo>
                    <a:pt x="5" y="4"/>
                    <a:pt x="5"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4" y="5"/>
                    <a:pt x="4" y="5"/>
                    <a:pt x="4" y="5"/>
                  </a:cubicBezTo>
                  <a:cubicBezTo>
                    <a:pt x="4" y="5"/>
                    <a:pt x="4" y="5"/>
                    <a:pt x="4" y="5"/>
                  </a:cubicBezTo>
                  <a:cubicBezTo>
                    <a:pt x="15" y="6"/>
                    <a:pt x="15" y="6"/>
                    <a:pt x="15" y="6"/>
                  </a:cubicBezTo>
                  <a:cubicBezTo>
                    <a:pt x="16" y="7"/>
                    <a:pt x="17" y="7"/>
                    <a:pt x="18" y="8"/>
                  </a:cubicBezTo>
                  <a:cubicBezTo>
                    <a:pt x="20" y="9"/>
                    <a:pt x="21" y="10"/>
                    <a:pt x="22" y="11"/>
                  </a:cubicBezTo>
                  <a:cubicBezTo>
                    <a:pt x="26" y="17"/>
                    <a:pt x="26" y="17"/>
                    <a:pt x="26" y="17"/>
                  </a:cubicBezTo>
                  <a:cubicBezTo>
                    <a:pt x="27" y="18"/>
                    <a:pt x="27" y="18"/>
                    <a:pt x="27" y="19"/>
                  </a:cubicBezTo>
                  <a:cubicBezTo>
                    <a:pt x="27" y="20"/>
                    <a:pt x="27" y="21"/>
                    <a:pt x="26" y="21"/>
                  </a:cubicBezTo>
                  <a:cubicBezTo>
                    <a:pt x="25" y="22"/>
                    <a:pt x="25" y="22"/>
                    <a:pt x="25" y="22"/>
                  </a:cubicBezTo>
                  <a:cubicBezTo>
                    <a:pt x="23" y="22"/>
                    <a:pt x="22" y="21"/>
                    <a:pt x="21" y="20"/>
                  </a:cubicBezTo>
                  <a:cubicBezTo>
                    <a:pt x="5" y="4"/>
                    <a:pt x="5" y="4"/>
                    <a:pt x="5" y="4"/>
                  </a:cubicBezTo>
                  <a:cubicBezTo>
                    <a:pt x="4" y="6"/>
                    <a:pt x="4" y="6"/>
                    <a:pt x="4" y="6"/>
                  </a:cubicBezTo>
                  <a:cubicBezTo>
                    <a:pt x="2" y="7"/>
                    <a:pt x="2" y="7"/>
                    <a:pt x="2" y="7"/>
                  </a:cubicBezTo>
                  <a:cubicBezTo>
                    <a:pt x="18" y="23"/>
                    <a:pt x="18" y="23"/>
                    <a:pt x="18" y="23"/>
                  </a:cubicBezTo>
                  <a:cubicBezTo>
                    <a:pt x="20" y="25"/>
                    <a:pt x="22" y="26"/>
                    <a:pt x="25" y="26"/>
                  </a:cubicBezTo>
                  <a:cubicBezTo>
                    <a:pt x="26" y="26"/>
                    <a:pt x="28" y="25"/>
                    <a:pt x="29" y="25"/>
                  </a:cubicBezTo>
                  <a:cubicBezTo>
                    <a:pt x="31" y="23"/>
                    <a:pt x="31" y="21"/>
                    <a:pt x="31" y="19"/>
                  </a:cubicBezTo>
                  <a:cubicBezTo>
                    <a:pt x="31" y="17"/>
                    <a:pt x="31" y="16"/>
                    <a:pt x="30" y="14"/>
                  </a:cubicBezTo>
                  <a:cubicBezTo>
                    <a:pt x="25" y="9"/>
                    <a:pt x="25" y="9"/>
                    <a:pt x="25" y="9"/>
                  </a:cubicBezTo>
                  <a:cubicBezTo>
                    <a:pt x="24" y="7"/>
                    <a:pt x="23" y="6"/>
                    <a:pt x="21" y="4"/>
                  </a:cubicBezTo>
                  <a:cubicBezTo>
                    <a:pt x="19" y="3"/>
                    <a:pt x="17" y="2"/>
                    <a:pt x="15" y="2"/>
                  </a:cubicBezTo>
                  <a:cubicBezTo>
                    <a:pt x="5" y="1"/>
                    <a:pt x="5" y="1"/>
                    <a:pt x="5" y="1"/>
                  </a:cubicBezTo>
                  <a:cubicBezTo>
                    <a:pt x="4" y="0"/>
                    <a:pt x="4" y="0"/>
                    <a:pt x="4" y="0"/>
                  </a:cubicBezTo>
                  <a:cubicBezTo>
                    <a:pt x="3" y="0"/>
                    <a:pt x="2" y="1"/>
                    <a:pt x="1" y="1"/>
                  </a:cubicBezTo>
                  <a:cubicBezTo>
                    <a:pt x="1" y="2"/>
                    <a:pt x="0" y="3"/>
                    <a:pt x="0" y="4"/>
                  </a:cubicBezTo>
                  <a:cubicBezTo>
                    <a:pt x="0" y="4"/>
                    <a:pt x="0" y="5"/>
                    <a:pt x="1" y="6"/>
                  </a:cubicBezTo>
                  <a:cubicBezTo>
                    <a:pt x="2" y="7"/>
                    <a:pt x="2" y="7"/>
                    <a:pt x="2" y="7"/>
                  </a:cubicBezTo>
                  <a:lnTo>
                    <a:pt x="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295"/>
            <p:cNvSpPr>
              <a:spLocks/>
            </p:cNvSpPr>
            <p:nvPr/>
          </p:nvSpPr>
          <p:spPr bwMode="auto">
            <a:xfrm>
              <a:off x="-4454527" y="2663825"/>
              <a:ext cx="95249" cy="57149"/>
            </a:xfrm>
            <a:custGeom>
              <a:avLst/>
              <a:gdLst>
                <a:gd name="T0" fmla="*/ 43547843 w 25"/>
                <a:gd name="T1" fmla="*/ 101610922 h 15"/>
                <a:gd name="T2" fmla="*/ 72579738 w 25"/>
                <a:gd name="T3" fmla="*/ 101610922 h 15"/>
                <a:gd name="T4" fmla="*/ 72579738 w 25"/>
                <a:gd name="T5" fmla="*/ 87095076 h 15"/>
                <a:gd name="T6" fmla="*/ 72579738 w 25"/>
                <a:gd name="T7" fmla="*/ 58063384 h 15"/>
                <a:gd name="T8" fmla="*/ 101611633 w 25"/>
                <a:gd name="T9" fmla="*/ 58063384 h 15"/>
                <a:gd name="T10" fmla="*/ 246767299 w 25"/>
                <a:gd name="T11" fmla="*/ 58063384 h 15"/>
                <a:gd name="T12" fmla="*/ 275799194 w 25"/>
                <a:gd name="T13" fmla="*/ 72579230 h 15"/>
                <a:gd name="T14" fmla="*/ 290315142 w 25"/>
                <a:gd name="T15" fmla="*/ 101610922 h 15"/>
                <a:gd name="T16" fmla="*/ 290315142 w 25"/>
                <a:gd name="T17" fmla="*/ 116122958 h 15"/>
                <a:gd name="T18" fmla="*/ 290315142 w 25"/>
                <a:gd name="T19" fmla="*/ 145154650 h 15"/>
                <a:gd name="T20" fmla="*/ 261283247 w 25"/>
                <a:gd name="T21" fmla="*/ 159670496 h 15"/>
                <a:gd name="T22" fmla="*/ 130643528 w 25"/>
                <a:gd name="T23" fmla="*/ 159670496 h 15"/>
                <a:gd name="T24" fmla="*/ 87095686 w 25"/>
                <a:gd name="T25" fmla="*/ 145154650 h 15"/>
                <a:gd name="T26" fmla="*/ 72579738 w 25"/>
                <a:gd name="T27" fmla="*/ 101610922 h 15"/>
                <a:gd name="T28" fmla="*/ 43547843 w 25"/>
                <a:gd name="T29" fmla="*/ 101610922 h 15"/>
                <a:gd name="T30" fmla="*/ 14515948 w 25"/>
                <a:gd name="T31" fmla="*/ 116122958 h 15"/>
                <a:gd name="T32" fmla="*/ 58063790 w 25"/>
                <a:gd name="T33" fmla="*/ 188702188 h 15"/>
                <a:gd name="T34" fmla="*/ 130643528 w 25"/>
                <a:gd name="T35" fmla="*/ 217733880 h 15"/>
                <a:gd name="T36" fmla="*/ 261283247 w 25"/>
                <a:gd name="T37" fmla="*/ 217733880 h 15"/>
                <a:gd name="T38" fmla="*/ 333862985 w 25"/>
                <a:gd name="T39" fmla="*/ 188702188 h 15"/>
                <a:gd name="T40" fmla="*/ 362894880 w 25"/>
                <a:gd name="T41" fmla="*/ 116122958 h 15"/>
                <a:gd name="T42" fmla="*/ 362894880 w 25"/>
                <a:gd name="T43" fmla="*/ 101610922 h 15"/>
                <a:gd name="T44" fmla="*/ 319347037 w 25"/>
                <a:gd name="T45" fmla="*/ 29031692 h 15"/>
                <a:gd name="T46" fmla="*/ 246767299 w 25"/>
                <a:gd name="T47" fmla="*/ 0 h 15"/>
                <a:gd name="T48" fmla="*/ 101611633 w 25"/>
                <a:gd name="T49" fmla="*/ 0 h 15"/>
                <a:gd name="T50" fmla="*/ 29031895 w 25"/>
                <a:gd name="T51" fmla="*/ 14515846 h 15"/>
                <a:gd name="T52" fmla="*/ 0 w 25"/>
                <a:gd name="T53" fmla="*/ 87095076 h 15"/>
                <a:gd name="T54" fmla="*/ 14515948 w 25"/>
                <a:gd name="T55" fmla="*/ 116122958 h 15"/>
                <a:gd name="T56" fmla="*/ 43547843 w 25"/>
                <a:gd name="T57" fmla="*/ 101610922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 h="15">
                  <a:moveTo>
                    <a:pt x="3" y="7"/>
                  </a:moveTo>
                  <a:cubicBezTo>
                    <a:pt x="5" y="7"/>
                    <a:pt x="5" y="7"/>
                    <a:pt x="5" y="7"/>
                  </a:cubicBezTo>
                  <a:cubicBezTo>
                    <a:pt x="5" y="6"/>
                    <a:pt x="5" y="6"/>
                    <a:pt x="5" y="6"/>
                  </a:cubicBezTo>
                  <a:cubicBezTo>
                    <a:pt x="5" y="5"/>
                    <a:pt x="5" y="5"/>
                    <a:pt x="5" y="4"/>
                  </a:cubicBezTo>
                  <a:cubicBezTo>
                    <a:pt x="6" y="4"/>
                    <a:pt x="6" y="4"/>
                    <a:pt x="7" y="4"/>
                  </a:cubicBezTo>
                  <a:cubicBezTo>
                    <a:pt x="17" y="4"/>
                    <a:pt x="17" y="4"/>
                    <a:pt x="17" y="4"/>
                  </a:cubicBezTo>
                  <a:cubicBezTo>
                    <a:pt x="18" y="4"/>
                    <a:pt x="18" y="4"/>
                    <a:pt x="19" y="5"/>
                  </a:cubicBezTo>
                  <a:cubicBezTo>
                    <a:pt x="20" y="6"/>
                    <a:pt x="20" y="6"/>
                    <a:pt x="20" y="7"/>
                  </a:cubicBezTo>
                  <a:cubicBezTo>
                    <a:pt x="20" y="8"/>
                    <a:pt x="20" y="8"/>
                    <a:pt x="20" y="8"/>
                  </a:cubicBezTo>
                  <a:cubicBezTo>
                    <a:pt x="20" y="9"/>
                    <a:pt x="20" y="9"/>
                    <a:pt x="20" y="10"/>
                  </a:cubicBezTo>
                  <a:cubicBezTo>
                    <a:pt x="19" y="10"/>
                    <a:pt x="19" y="11"/>
                    <a:pt x="18" y="11"/>
                  </a:cubicBezTo>
                  <a:cubicBezTo>
                    <a:pt x="9" y="11"/>
                    <a:pt x="9" y="11"/>
                    <a:pt x="9" y="11"/>
                  </a:cubicBezTo>
                  <a:cubicBezTo>
                    <a:pt x="8" y="11"/>
                    <a:pt x="7" y="10"/>
                    <a:pt x="6" y="10"/>
                  </a:cubicBezTo>
                  <a:cubicBezTo>
                    <a:pt x="6" y="9"/>
                    <a:pt x="5" y="8"/>
                    <a:pt x="5" y="7"/>
                  </a:cubicBezTo>
                  <a:cubicBezTo>
                    <a:pt x="3" y="7"/>
                    <a:pt x="3" y="7"/>
                    <a:pt x="3" y="7"/>
                  </a:cubicBezTo>
                  <a:cubicBezTo>
                    <a:pt x="1" y="8"/>
                    <a:pt x="1" y="8"/>
                    <a:pt x="1" y="8"/>
                  </a:cubicBezTo>
                  <a:cubicBezTo>
                    <a:pt x="1" y="10"/>
                    <a:pt x="2" y="11"/>
                    <a:pt x="4" y="13"/>
                  </a:cubicBezTo>
                  <a:cubicBezTo>
                    <a:pt x="5" y="14"/>
                    <a:pt x="7" y="15"/>
                    <a:pt x="9" y="15"/>
                  </a:cubicBezTo>
                  <a:cubicBezTo>
                    <a:pt x="18" y="15"/>
                    <a:pt x="18" y="15"/>
                    <a:pt x="18" y="15"/>
                  </a:cubicBezTo>
                  <a:cubicBezTo>
                    <a:pt x="20" y="15"/>
                    <a:pt x="22" y="14"/>
                    <a:pt x="23" y="13"/>
                  </a:cubicBezTo>
                  <a:cubicBezTo>
                    <a:pt x="24" y="12"/>
                    <a:pt x="25" y="10"/>
                    <a:pt x="25" y="8"/>
                  </a:cubicBezTo>
                  <a:cubicBezTo>
                    <a:pt x="25" y="7"/>
                    <a:pt x="25" y="7"/>
                    <a:pt x="25" y="7"/>
                  </a:cubicBezTo>
                  <a:cubicBezTo>
                    <a:pt x="24" y="5"/>
                    <a:pt x="24" y="3"/>
                    <a:pt x="22" y="2"/>
                  </a:cubicBezTo>
                  <a:cubicBezTo>
                    <a:pt x="21" y="0"/>
                    <a:pt x="19" y="0"/>
                    <a:pt x="17" y="0"/>
                  </a:cubicBezTo>
                  <a:cubicBezTo>
                    <a:pt x="7" y="0"/>
                    <a:pt x="7" y="0"/>
                    <a:pt x="7" y="0"/>
                  </a:cubicBezTo>
                  <a:cubicBezTo>
                    <a:pt x="5" y="0"/>
                    <a:pt x="3" y="0"/>
                    <a:pt x="2" y="1"/>
                  </a:cubicBezTo>
                  <a:cubicBezTo>
                    <a:pt x="1" y="3"/>
                    <a:pt x="0" y="4"/>
                    <a:pt x="0" y="6"/>
                  </a:cubicBezTo>
                  <a:cubicBezTo>
                    <a:pt x="0" y="7"/>
                    <a:pt x="0" y="7"/>
                    <a:pt x="1" y="8"/>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296"/>
            <p:cNvSpPr>
              <a:spLocks/>
            </p:cNvSpPr>
            <p:nvPr/>
          </p:nvSpPr>
          <p:spPr bwMode="auto">
            <a:xfrm>
              <a:off x="-3432178" y="2822575"/>
              <a:ext cx="87311" cy="165100"/>
            </a:xfrm>
            <a:custGeom>
              <a:avLst/>
              <a:gdLst>
                <a:gd name="T0" fmla="*/ 43230333 w 23"/>
                <a:gd name="T1" fmla="*/ 126714250 h 44"/>
                <a:gd name="T2" fmla="*/ 14410111 w 23"/>
                <a:gd name="T3" fmla="*/ 211192918 h 44"/>
                <a:gd name="T4" fmla="*/ 86464463 w 23"/>
                <a:gd name="T5" fmla="*/ 295671586 h 44"/>
                <a:gd name="T6" fmla="*/ 86464463 w 23"/>
                <a:gd name="T7" fmla="*/ 323828641 h 44"/>
                <a:gd name="T8" fmla="*/ 28820222 w 23"/>
                <a:gd name="T9" fmla="*/ 478703698 h 44"/>
                <a:gd name="T10" fmla="*/ 0 w 23"/>
                <a:gd name="T11" fmla="*/ 563182366 h 44"/>
                <a:gd name="T12" fmla="*/ 0 w 23"/>
                <a:gd name="T13" fmla="*/ 591339420 h 44"/>
                <a:gd name="T14" fmla="*/ 28820222 w 23"/>
                <a:gd name="T15" fmla="*/ 619500227 h 44"/>
                <a:gd name="T16" fmla="*/ 57644241 w 23"/>
                <a:gd name="T17" fmla="*/ 605421700 h 44"/>
                <a:gd name="T18" fmla="*/ 216159259 w 23"/>
                <a:gd name="T19" fmla="*/ 520943032 h 44"/>
                <a:gd name="T20" fmla="*/ 331443944 w 23"/>
                <a:gd name="T21" fmla="*/ 337910920 h 44"/>
                <a:gd name="T22" fmla="*/ 201749148 w 23"/>
                <a:gd name="T23" fmla="*/ 98557195 h 44"/>
                <a:gd name="T24" fmla="*/ 172928926 w 23"/>
                <a:gd name="T25" fmla="*/ 56317861 h 44"/>
                <a:gd name="T26" fmla="*/ 172928926 w 23"/>
                <a:gd name="T27" fmla="*/ 56317861 h 44"/>
                <a:gd name="T28" fmla="*/ 172928926 w 23"/>
                <a:gd name="T29" fmla="*/ 56317861 h 44"/>
                <a:gd name="T30" fmla="*/ 172928926 w 23"/>
                <a:gd name="T31" fmla="*/ 56317861 h 44"/>
                <a:gd name="T32" fmla="*/ 172928926 w 23"/>
                <a:gd name="T33" fmla="*/ 56317861 h 44"/>
                <a:gd name="T34" fmla="*/ 172928926 w 23"/>
                <a:gd name="T35" fmla="*/ 42239334 h 44"/>
                <a:gd name="T36" fmla="*/ 144104907 w 23"/>
                <a:gd name="T37" fmla="*/ 0 h 44"/>
                <a:gd name="T38" fmla="*/ 57644241 w 23"/>
                <a:gd name="T39" fmla="*/ 56317861 h 44"/>
                <a:gd name="T40" fmla="*/ 72054352 w 23"/>
                <a:gd name="T41" fmla="*/ 126714250 h 44"/>
                <a:gd name="T42" fmla="*/ 115284685 w 23"/>
                <a:gd name="T43" fmla="*/ 84478668 h 44"/>
                <a:gd name="T44" fmla="*/ 144104907 w 23"/>
                <a:gd name="T45" fmla="*/ 70396389 h 44"/>
                <a:gd name="T46" fmla="*/ 144104907 w 23"/>
                <a:gd name="T47" fmla="*/ 56317861 h 44"/>
                <a:gd name="T48" fmla="*/ 144104907 w 23"/>
                <a:gd name="T49" fmla="*/ 70396389 h 44"/>
                <a:gd name="T50" fmla="*/ 144104907 w 23"/>
                <a:gd name="T51" fmla="*/ 70396389 h 44"/>
                <a:gd name="T52" fmla="*/ 129694796 w 23"/>
                <a:gd name="T53" fmla="*/ 56317861 h 44"/>
                <a:gd name="T54" fmla="*/ 144104907 w 23"/>
                <a:gd name="T55" fmla="*/ 42239334 h 44"/>
                <a:gd name="T56" fmla="*/ 144104907 w 23"/>
                <a:gd name="T57" fmla="*/ 42239334 h 44"/>
                <a:gd name="T58" fmla="*/ 129694796 w 23"/>
                <a:gd name="T59" fmla="*/ 56317861 h 44"/>
                <a:gd name="T60" fmla="*/ 115284685 w 23"/>
                <a:gd name="T61" fmla="*/ 42239334 h 44"/>
                <a:gd name="T62" fmla="*/ 115284685 w 23"/>
                <a:gd name="T63" fmla="*/ 42239334 h 44"/>
                <a:gd name="T64" fmla="*/ 129694796 w 23"/>
                <a:gd name="T65" fmla="*/ 42239334 h 44"/>
                <a:gd name="T66" fmla="*/ 115284685 w 23"/>
                <a:gd name="T67" fmla="*/ 42239334 h 44"/>
                <a:gd name="T68" fmla="*/ 129694796 w 23"/>
                <a:gd name="T69" fmla="*/ 98557195 h 44"/>
                <a:gd name="T70" fmla="*/ 273799704 w 23"/>
                <a:gd name="T71" fmla="*/ 337910920 h 44"/>
                <a:gd name="T72" fmla="*/ 144104907 w 23"/>
                <a:gd name="T73" fmla="*/ 492785977 h 44"/>
                <a:gd name="T74" fmla="*/ 28820222 w 23"/>
                <a:gd name="T75" fmla="*/ 563182366 h 44"/>
                <a:gd name="T76" fmla="*/ 28820222 w 23"/>
                <a:gd name="T77" fmla="*/ 577260893 h 44"/>
                <a:gd name="T78" fmla="*/ 28820222 w 23"/>
                <a:gd name="T79" fmla="*/ 563182366 h 44"/>
                <a:gd name="T80" fmla="*/ 28820222 w 23"/>
                <a:gd name="T81" fmla="*/ 563182366 h 44"/>
                <a:gd name="T82" fmla="*/ 57644241 w 23"/>
                <a:gd name="T83" fmla="*/ 577260893 h 44"/>
                <a:gd name="T84" fmla="*/ 28820222 w 23"/>
                <a:gd name="T85" fmla="*/ 591339420 h 44"/>
                <a:gd name="T86" fmla="*/ 28820222 w 23"/>
                <a:gd name="T87" fmla="*/ 591339420 h 44"/>
                <a:gd name="T88" fmla="*/ 57644241 w 23"/>
                <a:gd name="T89" fmla="*/ 577260893 h 44"/>
                <a:gd name="T90" fmla="*/ 57644241 w 23"/>
                <a:gd name="T91" fmla="*/ 591339420 h 44"/>
                <a:gd name="T92" fmla="*/ 57644241 w 23"/>
                <a:gd name="T93" fmla="*/ 591339420 h 44"/>
                <a:gd name="T94" fmla="*/ 43230333 w 23"/>
                <a:gd name="T95" fmla="*/ 591339420 h 44"/>
                <a:gd name="T96" fmla="*/ 72054352 w 23"/>
                <a:gd name="T97" fmla="*/ 577260893 h 44"/>
                <a:gd name="T98" fmla="*/ 100874574 w 23"/>
                <a:gd name="T99" fmla="*/ 478703698 h 44"/>
                <a:gd name="T100" fmla="*/ 144104907 w 23"/>
                <a:gd name="T101" fmla="*/ 323828641 h 44"/>
                <a:gd name="T102" fmla="*/ 129694796 w 23"/>
                <a:gd name="T103" fmla="*/ 253432252 h 44"/>
                <a:gd name="T104" fmla="*/ 86464463 w 23"/>
                <a:gd name="T105" fmla="*/ 225271445 h 44"/>
                <a:gd name="T106" fmla="*/ 86464463 w 23"/>
                <a:gd name="T107" fmla="*/ 183035864 h 44"/>
                <a:gd name="T108" fmla="*/ 72054352 w 23"/>
                <a:gd name="T109" fmla="*/ 126714250 h 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 h="44">
                  <a:moveTo>
                    <a:pt x="5" y="9"/>
                  </a:moveTo>
                  <a:cubicBezTo>
                    <a:pt x="3" y="9"/>
                    <a:pt x="3" y="9"/>
                    <a:pt x="3" y="9"/>
                  </a:cubicBezTo>
                  <a:cubicBezTo>
                    <a:pt x="3" y="10"/>
                    <a:pt x="2" y="11"/>
                    <a:pt x="2" y="11"/>
                  </a:cubicBezTo>
                  <a:cubicBezTo>
                    <a:pt x="2" y="12"/>
                    <a:pt x="1" y="13"/>
                    <a:pt x="1" y="15"/>
                  </a:cubicBezTo>
                  <a:cubicBezTo>
                    <a:pt x="1" y="16"/>
                    <a:pt x="2" y="18"/>
                    <a:pt x="3" y="19"/>
                  </a:cubicBezTo>
                  <a:cubicBezTo>
                    <a:pt x="4" y="20"/>
                    <a:pt x="5" y="21"/>
                    <a:pt x="6" y="21"/>
                  </a:cubicBezTo>
                  <a:cubicBezTo>
                    <a:pt x="6" y="21"/>
                    <a:pt x="6" y="21"/>
                    <a:pt x="6" y="21"/>
                  </a:cubicBezTo>
                  <a:cubicBezTo>
                    <a:pt x="6" y="22"/>
                    <a:pt x="6" y="22"/>
                    <a:pt x="6" y="23"/>
                  </a:cubicBezTo>
                  <a:cubicBezTo>
                    <a:pt x="6" y="24"/>
                    <a:pt x="5" y="26"/>
                    <a:pt x="4" y="28"/>
                  </a:cubicBezTo>
                  <a:cubicBezTo>
                    <a:pt x="3" y="30"/>
                    <a:pt x="2" y="32"/>
                    <a:pt x="2" y="34"/>
                  </a:cubicBezTo>
                  <a:cubicBezTo>
                    <a:pt x="2" y="35"/>
                    <a:pt x="2" y="36"/>
                    <a:pt x="1" y="38"/>
                  </a:cubicBezTo>
                  <a:cubicBezTo>
                    <a:pt x="1" y="38"/>
                    <a:pt x="1" y="39"/>
                    <a:pt x="0" y="40"/>
                  </a:cubicBezTo>
                  <a:cubicBezTo>
                    <a:pt x="0" y="41"/>
                    <a:pt x="0" y="41"/>
                    <a:pt x="0" y="41"/>
                  </a:cubicBezTo>
                  <a:cubicBezTo>
                    <a:pt x="0" y="41"/>
                    <a:pt x="0" y="41"/>
                    <a:pt x="0" y="42"/>
                  </a:cubicBezTo>
                  <a:cubicBezTo>
                    <a:pt x="0" y="43"/>
                    <a:pt x="0" y="43"/>
                    <a:pt x="0" y="43"/>
                  </a:cubicBezTo>
                  <a:cubicBezTo>
                    <a:pt x="1" y="44"/>
                    <a:pt x="2" y="44"/>
                    <a:pt x="2" y="44"/>
                  </a:cubicBezTo>
                  <a:cubicBezTo>
                    <a:pt x="3" y="44"/>
                    <a:pt x="3" y="44"/>
                    <a:pt x="3" y="44"/>
                  </a:cubicBezTo>
                  <a:cubicBezTo>
                    <a:pt x="4" y="43"/>
                    <a:pt x="4" y="43"/>
                    <a:pt x="4" y="43"/>
                  </a:cubicBezTo>
                  <a:cubicBezTo>
                    <a:pt x="5" y="43"/>
                    <a:pt x="6" y="42"/>
                    <a:pt x="7" y="41"/>
                  </a:cubicBezTo>
                  <a:cubicBezTo>
                    <a:pt x="10" y="40"/>
                    <a:pt x="12" y="39"/>
                    <a:pt x="15" y="37"/>
                  </a:cubicBezTo>
                  <a:cubicBezTo>
                    <a:pt x="18" y="35"/>
                    <a:pt x="20" y="33"/>
                    <a:pt x="21" y="31"/>
                  </a:cubicBezTo>
                  <a:cubicBezTo>
                    <a:pt x="23" y="29"/>
                    <a:pt x="23" y="26"/>
                    <a:pt x="23" y="24"/>
                  </a:cubicBezTo>
                  <a:cubicBezTo>
                    <a:pt x="23" y="19"/>
                    <a:pt x="22" y="15"/>
                    <a:pt x="19" y="12"/>
                  </a:cubicBezTo>
                  <a:cubicBezTo>
                    <a:pt x="17" y="10"/>
                    <a:pt x="16" y="9"/>
                    <a:pt x="14" y="7"/>
                  </a:cubicBezTo>
                  <a:cubicBezTo>
                    <a:pt x="14" y="6"/>
                    <a:pt x="13" y="5"/>
                    <a:pt x="13" y="5"/>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3"/>
                    <a:pt x="12" y="3"/>
                    <a:pt x="12" y="3"/>
                  </a:cubicBezTo>
                  <a:cubicBezTo>
                    <a:pt x="12" y="2"/>
                    <a:pt x="12" y="2"/>
                    <a:pt x="12" y="1"/>
                  </a:cubicBezTo>
                  <a:cubicBezTo>
                    <a:pt x="11" y="1"/>
                    <a:pt x="10" y="0"/>
                    <a:pt x="10" y="0"/>
                  </a:cubicBezTo>
                  <a:cubicBezTo>
                    <a:pt x="9" y="1"/>
                    <a:pt x="8" y="1"/>
                    <a:pt x="7" y="1"/>
                  </a:cubicBezTo>
                  <a:cubicBezTo>
                    <a:pt x="6" y="2"/>
                    <a:pt x="5" y="3"/>
                    <a:pt x="4" y="4"/>
                  </a:cubicBezTo>
                  <a:cubicBezTo>
                    <a:pt x="3" y="6"/>
                    <a:pt x="3" y="7"/>
                    <a:pt x="3" y="9"/>
                  </a:cubicBezTo>
                  <a:cubicBezTo>
                    <a:pt x="5" y="9"/>
                    <a:pt x="5" y="9"/>
                    <a:pt x="5" y="9"/>
                  </a:cubicBezTo>
                  <a:cubicBezTo>
                    <a:pt x="7" y="9"/>
                    <a:pt x="7" y="9"/>
                    <a:pt x="7" y="9"/>
                  </a:cubicBezTo>
                  <a:cubicBezTo>
                    <a:pt x="7" y="8"/>
                    <a:pt x="8" y="7"/>
                    <a:pt x="8" y="6"/>
                  </a:cubicBezTo>
                  <a:cubicBezTo>
                    <a:pt x="9" y="6"/>
                    <a:pt x="9" y="5"/>
                    <a:pt x="10" y="5"/>
                  </a:cubicBezTo>
                  <a:cubicBezTo>
                    <a:pt x="10" y="5"/>
                    <a:pt x="10" y="5"/>
                    <a:pt x="10" y="5"/>
                  </a:cubicBezTo>
                  <a:cubicBezTo>
                    <a:pt x="10" y="5"/>
                    <a:pt x="10" y="5"/>
                    <a:pt x="10" y="5"/>
                  </a:cubicBezTo>
                  <a:cubicBezTo>
                    <a:pt x="10" y="4"/>
                    <a:pt x="10" y="4"/>
                    <a:pt x="10" y="4"/>
                  </a:cubicBezTo>
                  <a:cubicBezTo>
                    <a:pt x="10" y="5"/>
                    <a:pt x="10" y="5"/>
                    <a:pt x="10" y="5"/>
                  </a:cubicBezTo>
                  <a:cubicBezTo>
                    <a:pt x="10" y="5"/>
                    <a:pt x="10" y="5"/>
                    <a:pt x="10" y="5"/>
                  </a:cubicBezTo>
                  <a:cubicBezTo>
                    <a:pt x="10" y="4"/>
                    <a:pt x="10" y="4"/>
                    <a:pt x="10" y="4"/>
                  </a:cubicBezTo>
                  <a:cubicBezTo>
                    <a:pt x="10" y="5"/>
                    <a:pt x="10" y="5"/>
                    <a:pt x="10" y="5"/>
                  </a:cubicBezTo>
                  <a:cubicBezTo>
                    <a:pt x="10" y="3"/>
                    <a:pt x="10" y="3"/>
                    <a:pt x="10" y="3"/>
                  </a:cubicBezTo>
                  <a:cubicBezTo>
                    <a:pt x="9" y="4"/>
                    <a:pt x="9" y="4"/>
                    <a:pt x="9" y="4"/>
                  </a:cubicBezTo>
                  <a:cubicBezTo>
                    <a:pt x="9" y="5"/>
                    <a:pt x="10" y="5"/>
                    <a:pt x="10" y="5"/>
                  </a:cubicBezTo>
                  <a:cubicBezTo>
                    <a:pt x="10" y="3"/>
                    <a:pt x="10" y="3"/>
                    <a:pt x="10" y="3"/>
                  </a:cubicBezTo>
                  <a:cubicBezTo>
                    <a:pt x="9" y="4"/>
                    <a:pt x="9" y="4"/>
                    <a:pt x="9" y="4"/>
                  </a:cubicBezTo>
                  <a:cubicBezTo>
                    <a:pt x="10" y="3"/>
                    <a:pt x="10" y="3"/>
                    <a:pt x="10" y="3"/>
                  </a:cubicBezTo>
                  <a:cubicBezTo>
                    <a:pt x="8" y="3"/>
                    <a:pt x="8" y="3"/>
                    <a:pt x="8" y="3"/>
                  </a:cubicBezTo>
                  <a:cubicBezTo>
                    <a:pt x="8" y="3"/>
                    <a:pt x="8" y="4"/>
                    <a:pt x="9" y="4"/>
                  </a:cubicBezTo>
                  <a:cubicBezTo>
                    <a:pt x="10" y="3"/>
                    <a:pt x="10" y="3"/>
                    <a:pt x="10" y="3"/>
                  </a:cubicBezTo>
                  <a:cubicBezTo>
                    <a:pt x="8" y="3"/>
                    <a:pt x="8" y="3"/>
                    <a:pt x="8" y="3"/>
                  </a:cubicBezTo>
                  <a:cubicBezTo>
                    <a:pt x="9" y="3"/>
                    <a:pt x="9" y="3"/>
                    <a:pt x="9" y="3"/>
                  </a:cubicBezTo>
                  <a:cubicBezTo>
                    <a:pt x="8" y="3"/>
                    <a:pt x="8" y="3"/>
                    <a:pt x="8" y="3"/>
                  </a:cubicBezTo>
                  <a:cubicBezTo>
                    <a:pt x="8" y="3"/>
                    <a:pt x="8" y="3"/>
                    <a:pt x="8" y="3"/>
                  </a:cubicBezTo>
                  <a:cubicBezTo>
                    <a:pt x="9" y="3"/>
                    <a:pt x="9" y="3"/>
                    <a:pt x="9" y="3"/>
                  </a:cubicBezTo>
                  <a:cubicBezTo>
                    <a:pt x="8" y="3"/>
                    <a:pt x="8" y="3"/>
                    <a:pt x="8" y="3"/>
                  </a:cubicBezTo>
                  <a:cubicBezTo>
                    <a:pt x="8" y="3"/>
                    <a:pt x="8" y="3"/>
                    <a:pt x="8" y="3"/>
                  </a:cubicBezTo>
                  <a:cubicBezTo>
                    <a:pt x="8" y="4"/>
                    <a:pt x="8" y="4"/>
                    <a:pt x="8" y="4"/>
                  </a:cubicBezTo>
                  <a:cubicBezTo>
                    <a:pt x="8" y="5"/>
                    <a:pt x="8" y="6"/>
                    <a:pt x="9" y="7"/>
                  </a:cubicBezTo>
                  <a:cubicBezTo>
                    <a:pt x="10" y="9"/>
                    <a:pt x="13" y="12"/>
                    <a:pt x="16" y="15"/>
                  </a:cubicBezTo>
                  <a:cubicBezTo>
                    <a:pt x="18" y="17"/>
                    <a:pt x="19" y="20"/>
                    <a:pt x="19" y="24"/>
                  </a:cubicBezTo>
                  <a:cubicBezTo>
                    <a:pt x="19" y="26"/>
                    <a:pt x="19" y="27"/>
                    <a:pt x="18" y="29"/>
                  </a:cubicBezTo>
                  <a:cubicBezTo>
                    <a:pt x="17" y="30"/>
                    <a:pt x="13" y="33"/>
                    <a:pt x="10" y="35"/>
                  </a:cubicBezTo>
                  <a:cubicBezTo>
                    <a:pt x="9" y="36"/>
                    <a:pt x="7" y="37"/>
                    <a:pt x="5" y="38"/>
                  </a:cubicBezTo>
                  <a:cubicBezTo>
                    <a:pt x="4" y="39"/>
                    <a:pt x="3" y="39"/>
                    <a:pt x="2" y="40"/>
                  </a:cubicBezTo>
                  <a:cubicBezTo>
                    <a:pt x="2" y="40"/>
                    <a:pt x="2" y="40"/>
                    <a:pt x="2" y="40"/>
                  </a:cubicBezTo>
                  <a:cubicBezTo>
                    <a:pt x="2" y="41"/>
                    <a:pt x="2" y="41"/>
                    <a:pt x="2" y="41"/>
                  </a:cubicBezTo>
                  <a:cubicBezTo>
                    <a:pt x="2" y="40"/>
                    <a:pt x="2" y="40"/>
                    <a:pt x="2" y="40"/>
                  </a:cubicBezTo>
                  <a:cubicBezTo>
                    <a:pt x="2" y="40"/>
                    <a:pt x="2" y="40"/>
                    <a:pt x="2" y="40"/>
                  </a:cubicBezTo>
                  <a:cubicBezTo>
                    <a:pt x="2" y="41"/>
                    <a:pt x="2" y="41"/>
                    <a:pt x="2" y="41"/>
                  </a:cubicBezTo>
                  <a:cubicBezTo>
                    <a:pt x="2" y="40"/>
                    <a:pt x="2" y="40"/>
                    <a:pt x="2" y="40"/>
                  </a:cubicBezTo>
                  <a:cubicBezTo>
                    <a:pt x="2" y="42"/>
                    <a:pt x="2" y="42"/>
                    <a:pt x="2" y="42"/>
                  </a:cubicBezTo>
                  <a:cubicBezTo>
                    <a:pt x="4" y="41"/>
                    <a:pt x="4" y="41"/>
                    <a:pt x="4" y="41"/>
                  </a:cubicBezTo>
                  <a:cubicBezTo>
                    <a:pt x="3" y="40"/>
                    <a:pt x="3" y="40"/>
                    <a:pt x="2" y="40"/>
                  </a:cubicBezTo>
                  <a:cubicBezTo>
                    <a:pt x="2" y="42"/>
                    <a:pt x="2" y="42"/>
                    <a:pt x="2" y="42"/>
                  </a:cubicBezTo>
                  <a:cubicBezTo>
                    <a:pt x="4" y="41"/>
                    <a:pt x="4" y="41"/>
                    <a:pt x="4" y="41"/>
                  </a:cubicBezTo>
                  <a:cubicBezTo>
                    <a:pt x="2" y="42"/>
                    <a:pt x="2" y="42"/>
                    <a:pt x="2" y="42"/>
                  </a:cubicBezTo>
                  <a:cubicBezTo>
                    <a:pt x="4" y="42"/>
                    <a:pt x="4" y="42"/>
                    <a:pt x="4" y="42"/>
                  </a:cubicBezTo>
                  <a:cubicBezTo>
                    <a:pt x="4" y="41"/>
                    <a:pt x="4" y="41"/>
                    <a:pt x="4" y="41"/>
                  </a:cubicBezTo>
                  <a:cubicBezTo>
                    <a:pt x="2" y="42"/>
                    <a:pt x="2" y="42"/>
                    <a:pt x="2" y="42"/>
                  </a:cubicBezTo>
                  <a:cubicBezTo>
                    <a:pt x="4" y="42"/>
                    <a:pt x="4" y="42"/>
                    <a:pt x="4" y="42"/>
                  </a:cubicBezTo>
                  <a:cubicBezTo>
                    <a:pt x="3" y="42"/>
                    <a:pt x="3" y="42"/>
                    <a:pt x="3" y="42"/>
                  </a:cubicBezTo>
                  <a:cubicBezTo>
                    <a:pt x="4" y="42"/>
                    <a:pt x="4" y="42"/>
                    <a:pt x="4" y="42"/>
                  </a:cubicBezTo>
                  <a:cubicBezTo>
                    <a:pt x="4" y="42"/>
                    <a:pt x="4" y="42"/>
                    <a:pt x="4" y="42"/>
                  </a:cubicBezTo>
                  <a:cubicBezTo>
                    <a:pt x="3" y="42"/>
                    <a:pt x="3" y="42"/>
                    <a:pt x="3" y="42"/>
                  </a:cubicBezTo>
                  <a:cubicBezTo>
                    <a:pt x="4" y="42"/>
                    <a:pt x="4" y="42"/>
                    <a:pt x="4" y="42"/>
                  </a:cubicBezTo>
                  <a:cubicBezTo>
                    <a:pt x="4" y="42"/>
                    <a:pt x="4" y="42"/>
                    <a:pt x="5" y="41"/>
                  </a:cubicBezTo>
                  <a:cubicBezTo>
                    <a:pt x="5" y="40"/>
                    <a:pt x="5" y="39"/>
                    <a:pt x="6" y="38"/>
                  </a:cubicBezTo>
                  <a:cubicBezTo>
                    <a:pt x="6" y="37"/>
                    <a:pt x="7" y="36"/>
                    <a:pt x="7" y="34"/>
                  </a:cubicBezTo>
                  <a:cubicBezTo>
                    <a:pt x="7" y="33"/>
                    <a:pt x="7" y="32"/>
                    <a:pt x="8" y="30"/>
                  </a:cubicBezTo>
                  <a:cubicBezTo>
                    <a:pt x="9" y="28"/>
                    <a:pt x="10" y="26"/>
                    <a:pt x="10" y="23"/>
                  </a:cubicBezTo>
                  <a:cubicBezTo>
                    <a:pt x="10" y="22"/>
                    <a:pt x="10" y="21"/>
                    <a:pt x="10" y="20"/>
                  </a:cubicBezTo>
                  <a:cubicBezTo>
                    <a:pt x="10" y="20"/>
                    <a:pt x="9" y="19"/>
                    <a:pt x="9" y="18"/>
                  </a:cubicBezTo>
                  <a:cubicBezTo>
                    <a:pt x="8" y="18"/>
                    <a:pt x="8" y="17"/>
                    <a:pt x="7" y="17"/>
                  </a:cubicBezTo>
                  <a:cubicBezTo>
                    <a:pt x="6" y="16"/>
                    <a:pt x="6" y="16"/>
                    <a:pt x="6" y="16"/>
                  </a:cubicBezTo>
                  <a:cubicBezTo>
                    <a:pt x="5" y="15"/>
                    <a:pt x="5" y="15"/>
                    <a:pt x="5" y="15"/>
                  </a:cubicBezTo>
                  <a:cubicBezTo>
                    <a:pt x="5" y="15"/>
                    <a:pt x="5" y="14"/>
                    <a:pt x="6" y="13"/>
                  </a:cubicBezTo>
                  <a:cubicBezTo>
                    <a:pt x="6" y="12"/>
                    <a:pt x="7" y="11"/>
                    <a:pt x="7" y="9"/>
                  </a:cubicBezTo>
                  <a:lnTo>
                    <a:pt x="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297"/>
            <p:cNvSpPr>
              <a:spLocks/>
            </p:cNvSpPr>
            <p:nvPr/>
          </p:nvSpPr>
          <p:spPr bwMode="auto">
            <a:xfrm>
              <a:off x="-3487740" y="2889250"/>
              <a:ext cx="66674" cy="65087"/>
            </a:xfrm>
            <a:custGeom>
              <a:avLst/>
              <a:gdLst>
                <a:gd name="T0" fmla="*/ 137203980 w 18"/>
                <a:gd name="T1" fmla="*/ 29315951 h 17"/>
                <a:gd name="T2" fmla="*/ 137203980 w 18"/>
                <a:gd name="T3" fmla="*/ 58635730 h 17"/>
                <a:gd name="T4" fmla="*/ 178364062 w 18"/>
                <a:gd name="T5" fmla="*/ 73291791 h 17"/>
                <a:gd name="T6" fmla="*/ 192087794 w 18"/>
                <a:gd name="T7" fmla="*/ 87951680 h 17"/>
                <a:gd name="T8" fmla="*/ 192087794 w 18"/>
                <a:gd name="T9" fmla="*/ 87951680 h 17"/>
                <a:gd name="T10" fmla="*/ 192087794 w 18"/>
                <a:gd name="T11" fmla="*/ 87951680 h 17"/>
                <a:gd name="T12" fmla="*/ 192087794 w 18"/>
                <a:gd name="T13" fmla="*/ 87951680 h 17"/>
                <a:gd name="T14" fmla="*/ 192087794 w 18"/>
                <a:gd name="T15" fmla="*/ 87951680 h 17"/>
                <a:gd name="T16" fmla="*/ 192087794 w 18"/>
                <a:gd name="T17" fmla="*/ 87951680 h 17"/>
                <a:gd name="T18" fmla="*/ 192087794 w 18"/>
                <a:gd name="T19" fmla="*/ 87951680 h 17"/>
                <a:gd name="T20" fmla="*/ 192087794 w 18"/>
                <a:gd name="T21" fmla="*/ 87951680 h 17"/>
                <a:gd name="T22" fmla="*/ 164644035 w 18"/>
                <a:gd name="T23" fmla="*/ 146583581 h 17"/>
                <a:gd name="T24" fmla="*/ 150924007 w 18"/>
                <a:gd name="T25" fmla="*/ 161243471 h 17"/>
                <a:gd name="T26" fmla="*/ 137203980 w 18"/>
                <a:gd name="T27" fmla="*/ 175903360 h 17"/>
                <a:gd name="T28" fmla="*/ 82323869 w 18"/>
                <a:gd name="T29" fmla="*/ 175903360 h 17"/>
                <a:gd name="T30" fmla="*/ 54880110 w 18"/>
                <a:gd name="T31" fmla="*/ 175903360 h 17"/>
                <a:gd name="T32" fmla="*/ 54880110 w 18"/>
                <a:gd name="T33" fmla="*/ 175903360 h 17"/>
                <a:gd name="T34" fmla="*/ 54880110 w 18"/>
                <a:gd name="T35" fmla="*/ 161243471 h 17"/>
                <a:gd name="T36" fmla="*/ 96043897 w 18"/>
                <a:gd name="T37" fmla="*/ 87951680 h 17"/>
                <a:gd name="T38" fmla="*/ 137203980 w 18"/>
                <a:gd name="T39" fmla="*/ 58635730 h 17"/>
                <a:gd name="T40" fmla="*/ 137203980 w 18"/>
                <a:gd name="T41" fmla="*/ 29315951 h 17"/>
                <a:gd name="T42" fmla="*/ 137203980 w 18"/>
                <a:gd name="T43" fmla="*/ 0 h 17"/>
                <a:gd name="T44" fmla="*/ 54880110 w 18"/>
                <a:gd name="T45" fmla="*/ 43975840 h 17"/>
                <a:gd name="T46" fmla="*/ 0 w 18"/>
                <a:gd name="T47" fmla="*/ 146583581 h 17"/>
                <a:gd name="T48" fmla="*/ 0 w 18"/>
                <a:gd name="T49" fmla="*/ 175903360 h 17"/>
                <a:gd name="T50" fmla="*/ 27440055 w 18"/>
                <a:gd name="T51" fmla="*/ 234535262 h 17"/>
                <a:gd name="T52" fmla="*/ 82323869 w 18"/>
                <a:gd name="T53" fmla="*/ 249195151 h 17"/>
                <a:gd name="T54" fmla="*/ 150924007 w 18"/>
                <a:gd name="T55" fmla="*/ 234535262 h 17"/>
                <a:gd name="T56" fmla="*/ 192087794 w 18"/>
                <a:gd name="T57" fmla="*/ 205219311 h 17"/>
                <a:gd name="T58" fmla="*/ 219527849 w 18"/>
                <a:gd name="T59" fmla="*/ 161243471 h 17"/>
                <a:gd name="T60" fmla="*/ 246967904 w 18"/>
                <a:gd name="T61" fmla="*/ 117267631 h 17"/>
                <a:gd name="T62" fmla="*/ 246967904 w 18"/>
                <a:gd name="T63" fmla="*/ 87951680 h 17"/>
                <a:gd name="T64" fmla="*/ 233247877 w 18"/>
                <a:gd name="T65" fmla="*/ 43975840 h 17"/>
                <a:gd name="T66" fmla="*/ 178364062 w 18"/>
                <a:gd name="T67" fmla="*/ 14659890 h 17"/>
                <a:gd name="T68" fmla="*/ 137203980 w 18"/>
                <a:gd name="T69" fmla="*/ 0 h 17"/>
                <a:gd name="T70" fmla="*/ 137203980 w 18"/>
                <a:gd name="T71" fmla="*/ 2931595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 h="17">
                  <a:moveTo>
                    <a:pt x="10" y="2"/>
                  </a:moveTo>
                  <a:cubicBezTo>
                    <a:pt x="10" y="4"/>
                    <a:pt x="10" y="4"/>
                    <a:pt x="10" y="4"/>
                  </a:cubicBezTo>
                  <a:cubicBezTo>
                    <a:pt x="10" y="4"/>
                    <a:pt x="12" y="4"/>
                    <a:pt x="13" y="5"/>
                  </a:cubicBezTo>
                  <a:cubicBezTo>
                    <a:pt x="13" y="5"/>
                    <a:pt x="14" y="5"/>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3" y="8"/>
                    <a:pt x="12" y="9"/>
                    <a:pt x="12" y="10"/>
                  </a:cubicBezTo>
                  <a:cubicBezTo>
                    <a:pt x="12" y="10"/>
                    <a:pt x="12" y="11"/>
                    <a:pt x="11" y="11"/>
                  </a:cubicBezTo>
                  <a:cubicBezTo>
                    <a:pt x="11" y="11"/>
                    <a:pt x="11" y="11"/>
                    <a:pt x="10" y="12"/>
                  </a:cubicBezTo>
                  <a:cubicBezTo>
                    <a:pt x="8" y="12"/>
                    <a:pt x="7" y="12"/>
                    <a:pt x="6" y="12"/>
                  </a:cubicBezTo>
                  <a:cubicBezTo>
                    <a:pt x="5" y="12"/>
                    <a:pt x="4" y="12"/>
                    <a:pt x="4" y="12"/>
                  </a:cubicBezTo>
                  <a:cubicBezTo>
                    <a:pt x="4" y="12"/>
                    <a:pt x="4" y="12"/>
                    <a:pt x="4" y="12"/>
                  </a:cubicBezTo>
                  <a:cubicBezTo>
                    <a:pt x="4" y="11"/>
                    <a:pt x="4" y="11"/>
                    <a:pt x="4" y="11"/>
                  </a:cubicBezTo>
                  <a:cubicBezTo>
                    <a:pt x="5" y="9"/>
                    <a:pt x="6" y="7"/>
                    <a:pt x="7" y="6"/>
                  </a:cubicBezTo>
                  <a:cubicBezTo>
                    <a:pt x="8" y="5"/>
                    <a:pt x="9" y="4"/>
                    <a:pt x="10" y="4"/>
                  </a:cubicBezTo>
                  <a:cubicBezTo>
                    <a:pt x="10" y="2"/>
                    <a:pt x="10" y="2"/>
                    <a:pt x="10" y="2"/>
                  </a:cubicBezTo>
                  <a:cubicBezTo>
                    <a:pt x="10" y="0"/>
                    <a:pt x="10" y="0"/>
                    <a:pt x="10" y="0"/>
                  </a:cubicBezTo>
                  <a:cubicBezTo>
                    <a:pt x="8" y="0"/>
                    <a:pt x="6" y="1"/>
                    <a:pt x="4" y="3"/>
                  </a:cubicBezTo>
                  <a:cubicBezTo>
                    <a:pt x="2" y="4"/>
                    <a:pt x="1" y="7"/>
                    <a:pt x="0" y="10"/>
                  </a:cubicBezTo>
                  <a:cubicBezTo>
                    <a:pt x="0" y="10"/>
                    <a:pt x="0" y="11"/>
                    <a:pt x="0" y="12"/>
                  </a:cubicBezTo>
                  <a:cubicBezTo>
                    <a:pt x="0" y="13"/>
                    <a:pt x="1" y="15"/>
                    <a:pt x="2" y="16"/>
                  </a:cubicBezTo>
                  <a:cubicBezTo>
                    <a:pt x="3" y="17"/>
                    <a:pt x="5" y="17"/>
                    <a:pt x="6" y="17"/>
                  </a:cubicBezTo>
                  <a:cubicBezTo>
                    <a:pt x="8" y="17"/>
                    <a:pt x="9" y="16"/>
                    <a:pt x="11" y="16"/>
                  </a:cubicBezTo>
                  <a:cubicBezTo>
                    <a:pt x="12" y="15"/>
                    <a:pt x="13" y="15"/>
                    <a:pt x="14" y="14"/>
                  </a:cubicBezTo>
                  <a:cubicBezTo>
                    <a:pt x="15" y="13"/>
                    <a:pt x="16" y="12"/>
                    <a:pt x="16" y="11"/>
                  </a:cubicBezTo>
                  <a:cubicBezTo>
                    <a:pt x="17" y="10"/>
                    <a:pt x="17" y="9"/>
                    <a:pt x="18" y="8"/>
                  </a:cubicBezTo>
                  <a:cubicBezTo>
                    <a:pt x="18" y="7"/>
                    <a:pt x="18" y="7"/>
                    <a:pt x="18" y="6"/>
                  </a:cubicBezTo>
                  <a:cubicBezTo>
                    <a:pt x="18" y="5"/>
                    <a:pt x="18" y="3"/>
                    <a:pt x="17" y="3"/>
                  </a:cubicBezTo>
                  <a:cubicBezTo>
                    <a:pt x="16" y="2"/>
                    <a:pt x="15" y="1"/>
                    <a:pt x="13" y="1"/>
                  </a:cubicBezTo>
                  <a:cubicBezTo>
                    <a:pt x="12" y="0"/>
                    <a:pt x="11" y="0"/>
                    <a:pt x="10" y="0"/>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298"/>
            <p:cNvSpPr>
              <a:spLocks/>
            </p:cNvSpPr>
            <p:nvPr/>
          </p:nvSpPr>
          <p:spPr bwMode="auto">
            <a:xfrm>
              <a:off x="-5084765" y="2419351"/>
              <a:ext cx="7937" cy="1584325"/>
            </a:xfrm>
            <a:custGeom>
              <a:avLst/>
              <a:gdLst>
                <a:gd name="T0" fmla="*/ 31497985 w 2"/>
                <a:gd name="T1" fmla="*/ 2147483647 h 421"/>
                <a:gd name="T2" fmla="*/ 0 w 2"/>
                <a:gd name="T3" fmla="*/ 0 h 421"/>
                <a:gd name="T4" fmla="*/ 0 60000 65536"/>
                <a:gd name="T5" fmla="*/ 0 60000 65536"/>
              </a:gdLst>
              <a:ahLst/>
              <a:cxnLst>
                <a:cxn ang="T4">
                  <a:pos x="T0" y="T1"/>
                </a:cxn>
                <a:cxn ang="T5">
                  <a:pos x="T2" y="T3"/>
                </a:cxn>
              </a:cxnLst>
              <a:rect l="0" t="0" r="r" b="b"/>
              <a:pathLst>
                <a:path w="2" h="421">
                  <a:moveTo>
                    <a:pt x="2" y="421"/>
                  </a:moveTo>
                  <a:cubicBezTo>
                    <a:pt x="0" y="340"/>
                    <a:pt x="0" y="0"/>
                    <a:pt x="0"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99"/>
            <p:cNvSpPr>
              <a:spLocks/>
            </p:cNvSpPr>
            <p:nvPr/>
          </p:nvSpPr>
          <p:spPr bwMode="auto">
            <a:xfrm>
              <a:off x="-2901950" y="2419351"/>
              <a:ext cx="646113" cy="1647826"/>
            </a:xfrm>
            <a:custGeom>
              <a:avLst/>
              <a:gdLst>
                <a:gd name="T0" fmla="*/ 0 w 172"/>
                <a:gd name="T1" fmla="*/ 0 h 438"/>
                <a:gd name="T2" fmla="*/ 1919105869 w 172"/>
                <a:gd name="T3" fmla="*/ 2147483647 h 438"/>
                <a:gd name="T4" fmla="*/ 2147483647 w 172"/>
                <a:gd name="T5" fmla="*/ 2147483647 h 438"/>
                <a:gd name="T6" fmla="*/ 0 60000 65536"/>
                <a:gd name="T7" fmla="*/ 0 60000 65536"/>
                <a:gd name="T8" fmla="*/ 0 60000 65536"/>
              </a:gdLst>
              <a:ahLst/>
              <a:cxnLst>
                <a:cxn ang="T6">
                  <a:pos x="T0" y="T1"/>
                </a:cxn>
                <a:cxn ang="T7">
                  <a:pos x="T2" y="T3"/>
                </a:cxn>
                <a:cxn ang="T8">
                  <a:pos x="T4" y="T5"/>
                </a:cxn>
              </a:cxnLst>
              <a:rect l="0" t="0" r="r" b="b"/>
              <a:pathLst>
                <a:path w="172" h="438">
                  <a:moveTo>
                    <a:pt x="0" y="0"/>
                  </a:moveTo>
                  <a:cubicBezTo>
                    <a:pt x="73" y="63"/>
                    <a:pt x="120" y="122"/>
                    <a:pt x="136" y="198"/>
                  </a:cubicBezTo>
                  <a:cubicBezTo>
                    <a:pt x="152" y="274"/>
                    <a:pt x="172" y="418"/>
                    <a:pt x="170" y="438"/>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9" name="Group 298"/>
          <p:cNvGrpSpPr/>
          <p:nvPr userDrawn="1"/>
        </p:nvGrpSpPr>
        <p:grpSpPr>
          <a:xfrm>
            <a:off x="6099134" y="3832421"/>
            <a:ext cx="2025364" cy="1041908"/>
            <a:chOff x="6099134" y="3832421"/>
            <a:chExt cx="2025364" cy="1041908"/>
          </a:xfrm>
          <a:solidFill>
            <a:schemeClr val="accent6"/>
          </a:solidFill>
        </p:grpSpPr>
        <p:sp>
          <p:nvSpPr>
            <p:cNvPr id="300" name="Oval 22"/>
            <p:cNvSpPr/>
            <p:nvPr/>
          </p:nvSpPr>
          <p:spPr>
            <a:xfrm>
              <a:off x="7442159" y="481032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sp>
          <p:nvSpPr>
            <p:cNvPr id="301" name="Oval 22"/>
            <p:cNvSpPr/>
            <p:nvPr/>
          </p:nvSpPr>
          <p:spPr>
            <a:xfrm>
              <a:off x="6108659" y="406737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sp>
          <p:nvSpPr>
            <p:cNvPr id="302" name="Oval 22"/>
            <p:cNvSpPr/>
            <p:nvPr/>
          </p:nvSpPr>
          <p:spPr>
            <a:xfrm>
              <a:off x="6426159" y="399117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sp>
          <p:nvSpPr>
            <p:cNvPr id="303" name="Oval 22"/>
            <p:cNvSpPr/>
            <p:nvPr/>
          </p:nvSpPr>
          <p:spPr>
            <a:xfrm>
              <a:off x="6099134" y="385147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sp>
          <p:nvSpPr>
            <p:cNvPr id="304" name="Oval 22"/>
            <p:cNvSpPr/>
            <p:nvPr/>
          </p:nvSpPr>
          <p:spPr>
            <a:xfrm>
              <a:off x="7296109" y="383242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sp>
          <p:nvSpPr>
            <p:cNvPr id="305" name="Oval 22"/>
            <p:cNvSpPr/>
            <p:nvPr/>
          </p:nvSpPr>
          <p:spPr>
            <a:xfrm>
              <a:off x="7924759" y="427692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sp>
          <p:nvSpPr>
            <p:cNvPr id="306" name="Oval 22"/>
            <p:cNvSpPr/>
            <p:nvPr/>
          </p:nvSpPr>
          <p:spPr>
            <a:xfrm>
              <a:off x="8060490" y="39959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grpSp>
    </p:spTree>
    <p:extLst>
      <p:ext uri="{BB962C8B-B14F-4D97-AF65-F5344CB8AC3E}">
        <p14:creationId xmlns:p14="http://schemas.microsoft.com/office/powerpoint/2010/main" val="105396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541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251914-144D-408D-8B01-59ED2A839FE1}" type="slidenum">
              <a:rPr lang="en-US"/>
              <a:pPr>
                <a:defRPr/>
              </a:pPr>
              <a:t>‹#›</a:t>
            </a:fld>
            <a:endParaRPr lang="en-US"/>
          </a:p>
        </p:txBody>
      </p:sp>
    </p:spTree>
    <p:extLst>
      <p:ext uri="{BB962C8B-B14F-4D97-AF65-F5344CB8AC3E}">
        <p14:creationId xmlns:p14="http://schemas.microsoft.com/office/powerpoint/2010/main" val="130595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 name="Text Placeholder 5"/>
          <p:cNvSpPr>
            <a:spLocks noGrp="1"/>
          </p:cNvSpPr>
          <p:nvPr>
            <p:ph type="body" idx="1"/>
          </p:nvPr>
        </p:nvSpPr>
        <p:spPr>
          <a:xfrm>
            <a:off x="265176" y="3135316"/>
            <a:ext cx="8613648" cy="327553"/>
          </a:xfrm>
          <a:prstGeom prst="rect">
            <a:avLst/>
          </a:prstGeom>
          <a:ln>
            <a:noFill/>
          </a:ln>
        </p:spPr>
        <p:txBody>
          <a:bodyPr lIns="91440" tIns="91440" rIns="91440" bIns="91440" anchor="ctr"/>
          <a:lstStyle>
            <a:lvl1pPr>
              <a:buFontTx/>
              <a:buNone/>
              <a:defRPr sz="1600" u="none">
                <a:ln>
                  <a:noFill/>
                </a:ln>
                <a:solidFill>
                  <a:schemeClr val="tx1"/>
                </a:solidFill>
                <a:latin typeface="Arial" pitchFamily="34" charset="0"/>
                <a:cs typeface="Arial" pitchFamily="34" charset="0"/>
              </a:defRPr>
            </a:lvl1pPr>
          </a:lstStyle>
          <a:p>
            <a:pPr lvl="0"/>
            <a:r>
              <a:rPr lang="en-US" smtClean="0"/>
              <a:t>Click to edit Master text styles</a:t>
            </a:r>
          </a:p>
        </p:txBody>
      </p:sp>
      <p:sp>
        <p:nvSpPr>
          <p:cNvPr id="7"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1846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type="body" idx="10"/>
          </p:nvPr>
        </p:nvSpPr>
        <p:spPr>
          <a:xfrm>
            <a:off x="265176" y="4129578"/>
            <a:ext cx="2743200" cy="286809"/>
          </a:xfrm>
          <a:prstGeom prst="rect">
            <a:avLst/>
          </a:prstGeom>
          <a:solidFill>
            <a:schemeClr val="accent1"/>
          </a:solidFill>
        </p:spPr>
        <p:txBody>
          <a:bodyPr lIns="91440" tIns="91440" rIns="91440" bIns="91440" anchor="ctr"/>
          <a:lstStyle>
            <a:lvl1pPr marL="0" indent="0" algn="ctr">
              <a:spcBef>
                <a:spcPts val="0"/>
              </a:spcBef>
              <a:buNone/>
              <a:defRPr sz="1400" b="1">
                <a:solidFill>
                  <a:schemeClr val="bg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4"/>
          <p:cNvSpPr>
            <a:spLocks noGrp="1"/>
          </p:cNvSpPr>
          <p:nvPr>
            <p:ph type="body" sz="quarter" idx="3"/>
          </p:nvPr>
        </p:nvSpPr>
        <p:spPr>
          <a:xfrm>
            <a:off x="6135624" y="4129578"/>
            <a:ext cx="2743200" cy="286809"/>
          </a:xfrm>
          <a:prstGeom prst="rect">
            <a:avLst/>
          </a:prstGeom>
          <a:solidFill>
            <a:schemeClr val="accent1"/>
          </a:solidFill>
        </p:spPr>
        <p:txBody>
          <a:bodyPr lIns="91440" tIns="91440" rIns="91440" bIns="91440" anchor="ctr"/>
          <a:lstStyle>
            <a:lvl1pPr marL="0" indent="0" algn="ctr">
              <a:spcBef>
                <a:spcPts val="0"/>
              </a:spcBef>
              <a:buNone/>
              <a:defRPr sz="1400" b="1">
                <a:solidFill>
                  <a:schemeClr val="bg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p:cNvSpPr>
            <a:spLocks noGrp="1"/>
          </p:cNvSpPr>
          <p:nvPr>
            <p:ph type="body" sz="quarter" idx="11"/>
          </p:nvPr>
        </p:nvSpPr>
        <p:spPr>
          <a:xfrm>
            <a:off x="3200400" y="4129578"/>
            <a:ext cx="2743200" cy="286809"/>
          </a:xfrm>
          <a:prstGeom prst="rect">
            <a:avLst/>
          </a:prstGeom>
          <a:solidFill>
            <a:schemeClr val="accent1"/>
          </a:solidFill>
        </p:spPr>
        <p:txBody>
          <a:bodyPr lIns="91440" tIns="91440" rIns="91440" bIns="91440" anchor="ctr"/>
          <a:lstStyle>
            <a:lvl1pPr marL="0" indent="0" algn="ctr">
              <a:spcBef>
                <a:spcPts val="0"/>
              </a:spcBef>
              <a:buNone/>
              <a:defRPr sz="1400" b="1">
                <a:solidFill>
                  <a:schemeClr val="bg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7" name="Content Placeholder 26"/>
          <p:cNvSpPr>
            <a:spLocks noGrp="1"/>
          </p:cNvSpPr>
          <p:nvPr>
            <p:ph sz="quarter" idx="15"/>
          </p:nvPr>
        </p:nvSpPr>
        <p:spPr>
          <a:xfrm>
            <a:off x="265176" y="1073092"/>
            <a:ext cx="8613648" cy="1574800"/>
          </a:xfrm>
          <a:prstGeom prst="rect">
            <a:avLst/>
          </a:prstGeom>
        </p:spPr>
        <p:txBody>
          <a:bodyPr lIns="91440" tIns="91440" rIns="91440" bIns="91440"/>
          <a:lstStyle>
            <a:lvl1pPr algn="ctr">
              <a:buFontTx/>
              <a:buNone/>
              <a:defRPr sz="1200">
                <a:solidFill>
                  <a:schemeClr val="tx1"/>
                </a:solidFill>
                <a:latin typeface="Arial" pitchFamily="34" charset="0"/>
                <a:cs typeface="Arial" pitchFamily="34" charset="0"/>
              </a:defRPr>
            </a:lvl1pPr>
            <a:lvl2pPr algn="ctr">
              <a:buFontTx/>
              <a:buNone/>
              <a:defRPr sz="1100">
                <a:solidFill>
                  <a:srgbClr val="6D6E71"/>
                </a:solidFill>
                <a:latin typeface="Arial" pitchFamily="34" charset="0"/>
                <a:cs typeface="Arial" pitchFamily="34" charset="0"/>
              </a:defRPr>
            </a:lvl2pPr>
            <a:lvl3pPr algn="ctr">
              <a:buFontTx/>
              <a:buNone/>
              <a:defRPr sz="1100">
                <a:solidFill>
                  <a:srgbClr val="6D6E71"/>
                </a:solidFill>
                <a:latin typeface="Arial" pitchFamily="34" charset="0"/>
                <a:cs typeface="Arial" pitchFamily="34" charset="0"/>
              </a:defRPr>
            </a:lvl3pPr>
            <a:lvl4pPr algn="ctr">
              <a:buFontTx/>
              <a:buNone/>
              <a:defRPr sz="1100">
                <a:solidFill>
                  <a:srgbClr val="6D6E71"/>
                </a:solidFill>
                <a:latin typeface="Arial" pitchFamily="34" charset="0"/>
                <a:cs typeface="Arial" pitchFamily="34" charset="0"/>
              </a:defRPr>
            </a:lvl4pPr>
            <a:lvl5pPr algn="ctr">
              <a:buFontTx/>
              <a:buNone/>
              <a:defRPr sz="1100">
                <a:solidFill>
                  <a:srgbClr val="6D6E71"/>
                </a:solidFill>
                <a:latin typeface="Arial" pitchFamily="34" charset="0"/>
                <a:cs typeface="Arial" pitchFamily="34" charset="0"/>
              </a:defRPr>
            </a:lvl5pPr>
          </a:lstStyle>
          <a:p>
            <a:pPr lvl="0"/>
            <a:r>
              <a:rPr lang="en-US" smtClean="0"/>
              <a:t>Click to edit Master text styles</a:t>
            </a:r>
          </a:p>
        </p:txBody>
      </p:sp>
      <p:sp>
        <p:nvSpPr>
          <p:cNvPr id="17" name="Text Placeholder 2"/>
          <p:cNvSpPr>
            <a:spLocks noGrp="1"/>
          </p:cNvSpPr>
          <p:nvPr>
            <p:ph type="body" sz="quarter" idx="21"/>
          </p:nvPr>
        </p:nvSpPr>
        <p:spPr>
          <a:xfrm>
            <a:off x="268288" y="2810749"/>
            <a:ext cx="8599487" cy="1148855"/>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22"/>
          </p:nvPr>
        </p:nvSpPr>
        <p:spPr>
          <a:xfrm>
            <a:off x="268289" y="4513714"/>
            <a:ext cx="2743360" cy="1719306"/>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19" name="Text Placeholder 2"/>
          <p:cNvSpPr>
            <a:spLocks noGrp="1"/>
          </p:cNvSpPr>
          <p:nvPr>
            <p:ph type="body" sz="quarter" idx="23"/>
          </p:nvPr>
        </p:nvSpPr>
        <p:spPr>
          <a:xfrm>
            <a:off x="3204436" y="4513714"/>
            <a:ext cx="2743360" cy="1719306"/>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20" name="Text Placeholder 2"/>
          <p:cNvSpPr>
            <a:spLocks noGrp="1"/>
          </p:cNvSpPr>
          <p:nvPr>
            <p:ph type="body" sz="quarter" idx="24"/>
          </p:nvPr>
        </p:nvSpPr>
        <p:spPr>
          <a:xfrm>
            <a:off x="6132194" y="4513714"/>
            <a:ext cx="2743360" cy="1719306"/>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12"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976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65174" y="4154745"/>
            <a:ext cx="4114800" cy="286809"/>
          </a:xfrm>
          <a:prstGeom prst="rect">
            <a:avLst/>
          </a:prstGeom>
          <a:solidFill>
            <a:schemeClr val="accent1"/>
          </a:solidFill>
        </p:spPr>
        <p:txBody>
          <a:bodyPr lIns="91440" tIns="91440" rIns="91440" bIns="91440" anchor="ctr"/>
          <a:lstStyle>
            <a:lvl1pPr marL="0" indent="0" algn="ctr">
              <a:spcBef>
                <a:spcPts val="0"/>
              </a:spcBef>
              <a:buNone/>
              <a:defRPr sz="1400" b="1">
                <a:solidFill>
                  <a:schemeClr val="bg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ext Placeholder 4"/>
          <p:cNvSpPr>
            <a:spLocks noGrp="1"/>
          </p:cNvSpPr>
          <p:nvPr>
            <p:ph type="body" sz="quarter" idx="3"/>
          </p:nvPr>
        </p:nvSpPr>
        <p:spPr>
          <a:xfrm>
            <a:off x="4764024" y="4154745"/>
            <a:ext cx="4114800" cy="286809"/>
          </a:xfrm>
          <a:prstGeom prst="rect">
            <a:avLst/>
          </a:prstGeom>
          <a:solidFill>
            <a:schemeClr val="accent1"/>
          </a:solidFill>
        </p:spPr>
        <p:txBody>
          <a:bodyPr lIns="91440" tIns="91440" rIns="91440" bIns="91440" anchor="ctr"/>
          <a:lstStyle>
            <a:lvl1pPr marL="0" indent="0" algn="ctr">
              <a:spcBef>
                <a:spcPts val="0"/>
              </a:spcBef>
              <a:buNone/>
              <a:defRPr sz="1400" b="1">
                <a:solidFill>
                  <a:schemeClr val="bg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6"/>
          <p:cNvSpPr>
            <a:spLocks noGrp="1"/>
          </p:cNvSpPr>
          <p:nvPr>
            <p:ph sz="quarter" idx="15"/>
          </p:nvPr>
        </p:nvSpPr>
        <p:spPr>
          <a:xfrm>
            <a:off x="265176" y="1098259"/>
            <a:ext cx="8613648" cy="1574800"/>
          </a:xfrm>
          <a:prstGeom prst="rect">
            <a:avLst/>
          </a:prstGeom>
        </p:spPr>
        <p:txBody>
          <a:bodyPr lIns="91440" tIns="91440" rIns="91440" bIns="91440"/>
          <a:lstStyle>
            <a:lvl1pPr algn="ctr">
              <a:buFontTx/>
              <a:buNone/>
              <a:defRPr sz="1200">
                <a:solidFill>
                  <a:schemeClr val="tx1"/>
                </a:solidFill>
                <a:latin typeface="Arial" pitchFamily="34" charset="0"/>
                <a:cs typeface="Arial" pitchFamily="34" charset="0"/>
              </a:defRPr>
            </a:lvl1pPr>
            <a:lvl2pPr algn="ctr">
              <a:buFontTx/>
              <a:buNone/>
              <a:defRPr sz="1100">
                <a:solidFill>
                  <a:srgbClr val="6D6E71"/>
                </a:solidFill>
                <a:latin typeface="Arial" pitchFamily="34" charset="0"/>
                <a:cs typeface="Arial" pitchFamily="34" charset="0"/>
              </a:defRPr>
            </a:lvl2pPr>
            <a:lvl3pPr algn="ctr">
              <a:buFontTx/>
              <a:buNone/>
              <a:defRPr sz="1100">
                <a:solidFill>
                  <a:srgbClr val="6D6E71"/>
                </a:solidFill>
                <a:latin typeface="Arial" pitchFamily="34" charset="0"/>
                <a:cs typeface="Arial" pitchFamily="34" charset="0"/>
              </a:defRPr>
            </a:lvl3pPr>
            <a:lvl4pPr algn="ctr">
              <a:buFontTx/>
              <a:buNone/>
              <a:defRPr sz="1100">
                <a:solidFill>
                  <a:srgbClr val="6D6E71"/>
                </a:solidFill>
                <a:latin typeface="Arial" pitchFamily="34" charset="0"/>
                <a:cs typeface="Arial" pitchFamily="34" charset="0"/>
              </a:defRPr>
            </a:lvl4pPr>
            <a:lvl5pPr algn="ctr">
              <a:buFontTx/>
              <a:buNone/>
              <a:defRPr sz="1100">
                <a:solidFill>
                  <a:srgbClr val="6D6E71"/>
                </a:solidFill>
                <a:latin typeface="Arial" pitchFamily="34" charset="0"/>
                <a:cs typeface="Arial" pitchFamily="34" charset="0"/>
              </a:defRPr>
            </a:lvl5pPr>
          </a:lstStyle>
          <a:p>
            <a:pPr lvl="0"/>
            <a:r>
              <a:rPr lang="en-US" smtClean="0"/>
              <a:t>Click to edit Master text styles</a:t>
            </a:r>
          </a:p>
        </p:txBody>
      </p:sp>
      <p:sp>
        <p:nvSpPr>
          <p:cNvPr id="13" name="Text Placeholder 2"/>
          <p:cNvSpPr>
            <a:spLocks noGrp="1"/>
          </p:cNvSpPr>
          <p:nvPr>
            <p:ph type="body" sz="quarter" idx="26"/>
          </p:nvPr>
        </p:nvSpPr>
        <p:spPr>
          <a:xfrm>
            <a:off x="268288" y="2852694"/>
            <a:ext cx="4119153" cy="1182411"/>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15" name="Text Placeholder 2"/>
          <p:cNvSpPr>
            <a:spLocks noGrp="1"/>
          </p:cNvSpPr>
          <p:nvPr>
            <p:ph type="body" sz="quarter" idx="27"/>
          </p:nvPr>
        </p:nvSpPr>
        <p:spPr>
          <a:xfrm>
            <a:off x="4764787" y="2592635"/>
            <a:ext cx="4119153" cy="1182411"/>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22" name="Text Placeholder 2"/>
          <p:cNvSpPr>
            <a:spLocks noGrp="1"/>
          </p:cNvSpPr>
          <p:nvPr>
            <p:ph type="body" sz="quarter" idx="28"/>
          </p:nvPr>
        </p:nvSpPr>
        <p:spPr>
          <a:xfrm>
            <a:off x="268288" y="4270433"/>
            <a:ext cx="4119153" cy="1769640"/>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23" name="Text Placeholder 2"/>
          <p:cNvSpPr>
            <a:spLocks noGrp="1"/>
          </p:cNvSpPr>
          <p:nvPr>
            <p:ph type="body" sz="quarter" idx="29"/>
          </p:nvPr>
        </p:nvSpPr>
        <p:spPr>
          <a:xfrm>
            <a:off x="4764787" y="4530492"/>
            <a:ext cx="4119153" cy="1769640"/>
          </a:xfrm>
          <a:prstGeom prst="rect">
            <a:avLst/>
          </a:prstGeom>
        </p:spPr>
        <p:txBody>
          <a:bodyPr/>
          <a:lstStyle>
            <a:lvl1pPr marL="168275" indent="-168275">
              <a:buClr>
                <a:schemeClr val="accent1"/>
              </a:buClr>
              <a:buSzPct val="80000"/>
              <a:buFont typeface="Wingdings" panose="05000000000000000000" pitchFamily="2" charset="2"/>
              <a:buChar char="§"/>
              <a:defRPr sz="1200">
                <a:solidFill>
                  <a:schemeClr val="tx1"/>
                </a:solidFill>
                <a:latin typeface="+mj-lt"/>
              </a:defRPr>
            </a:lvl1pPr>
            <a:lvl2pPr marL="344488" indent="-176213">
              <a:buSzPct val="80000"/>
              <a:buFont typeface="Arial" panose="020B0604020202020204" pitchFamily="34" charset="0"/>
              <a:buChar char="•"/>
              <a:defRPr sz="1000">
                <a:solidFill>
                  <a:schemeClr val="tx1"/>
                </a:solidFill>
                <a:latin typeface="+mj-lt"/>
              </a:defRPr>
            </a:lvl2pPr>
            <a:lvl3pPr marL="687388" indent="-225425">
              <a:buSzPct val="60000"/>
              <a:buFont typeface="Courier New" panose="02070309020205020404" pitchFamily="49" charset="0"/>
              <a:buChar char="o"/>
              <a:defRPr sz="1600">
                <a:solidFill>
                  <a:schemeClr val="tx1"/>
                </a:solidFill>
                <a:latin typeface="+mj-lt"/>
              </a:defRPr>
            </a:lvl3pPr>
            <a:lvl4pPr marL="914400" indent="-227013">
              <a:buSzPct val="80000"/>
              <a:defRPr sz="1400">
                <a:solidFill>
                  <a:schemeClr val="tx1"/>
                </a:solidFill>
                <a:latin typeface="+mj-lt"/>
              </a:defRPr>
            </a:lvl4pPr>
            <a:lvl5pPr marL="1141413" indent="-227013">
              <a:buSzPct val="80000"/>
              <a:defRPr sz="1200">
                <a:solidFill>
                  <a:schemeClr val="tx1"/>
                </a:solidFill>
                <a:latin typeface="+mj-lt"/>
              </a:defRPr>
            </a:lvl5pPr>
          </a:lstStyle>
          <a:p>
            <a:pPr lvl="0"/>
            <a:r>
              <a:rPr lang="en-US" smtClean="0"/>
              <a:t>Click to edit Master text styles</a:t>
            </a:r>
          </a:p>
          <a:p>
            <a:pPr lvl="1"/>
            <a:r>
              <a:rPr lang="en-US" smtClean="0"/>
              <a:t>Second level</a:t>
            </a:r>
          </a:p>
        </p:txBody>
      </p:sp>
      <p:sp>
        <p:nvSpPr>
          <p:cNvPr id="12"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0269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5"/>
          <p:cNvSpPr>
            <a:spLocks noGrp="1"/>
          </p:cNvSpPr>
          <p:nvPr>
            <p:ph type="body" idx="1"/>
          </p:nvPr>
        </p:nvSpPr>
        <p:spPr>
          <a:xfrm>
            <a:off x="265176" y="1563861"/>
            <a:ext cx="4106335" cy="2157984"/>
          </a:xfrm>
          <a:prstGeom prst="rect">
            <a:avLst/>
          </a:prstGeom>
          <a:solidFill>
            <a:schemeClr val="bg2"/>
          </a:solidFill>
        </p:spPr>
        <p:txBody>
          <a:bodyPr lIns="91440" tIns="91440" rIns="91440" bIns="91440" anchor="t"/>
          <a:lstStyle>
            <a:lvl1pPr algn="ctr">
              <a:buFontTx/>
              <a:buNone/>
              <a:defRPr sz="10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13" name="Text Placeholder 5"/>
          <p:cNvSpPr>
            <a:spLocks noGrp="1"/>
          </p:cNvSpPr>
          <p:nvPr>
            <p:ph type="body" idx="10"/>
          </p:nvPr>
        </p:nvSpPr>
        <p:spPr>
          <a:xfrm>
            <a:off x="265176" y="1124119"/>
            <a:ext cx="4106335" cy="327553"/>
          </a:xfrm>
          <a:prstGeom prst="rect">
            <a:avLst/>
          </a:prstGeom>
          <a:solidFill>
            <a:schemeClr val="accent1"/>
          </a:solidFill>
        </p:spPr>
        <p:txBody>
          <a:bodyPr lIns="91440" tIns="91440" rIns="91440" bIns="91440" anchor="ctr"/>
          <a:lstStyle>
            <a:lvl1pPr algn="ctr">
              <a:buFontTx/>
              <a:buNone/>
              <a:defRPr sz="11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4" name="Text Placeholder 5"/>
          <p:cNvSpPr>
            <a:spLocks noGrp="1"/>
          </p:cNvSpPr>
          <p:nvPr>
            <p:ph type="body" idx="11"/>
          </p:nvPr>
        </p:nvSpPr>
        <p:spPr>
          <a:xfrm>
            <a:off x="265176" y="4232377"/>
            <a:ext cx="2743200" cy="327553"/>
          </a:xfrm>
          <a:prstGeom prst="rect">
            <a:avLst/>
          </a:prstGeom>
          <a:solidFill>
            <a:schemeClr val="accent1"/>
          </a:solidFill>
        </p:spPr>
        <p:txBody>
          <a:bodyPr lIns="91440" tIns="91440" rIns="91440" bIns="91440" anchor="ctr"/>
          <a:lstStyle>
            <a:lvl1pPr algn="ctr">
              <a:buFontTx/>
              <a:buNone/>
              <a:defRPr sz="11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5" name="Text Placeholder 5"/>
          <p:cNvSpPr>
            <a:spLocks noGrp="1"/>
          </p:cNvSpPr>
          <p:nvPr>
            <p:ph type="body" idx="12"/>
          </p:nvPr>
        </p:nvSpPr>
        <p:spPr>
          <a:xfrm>
            <a:off x="6135624" y="4232377"/>
            <a:ext cx="2743200" cy="327553"/>
          </a:xfrm>
          <a:prstGeom prst="rect">
            <a:avLst/>
          </a:prstGeom>
          <a:solidFill>
            <a:schemeClr val="accent1"/>
          </a:solidFill>
        </p:spPr>
        <p:txBody>
          <a:bodyPr lIns="91440" tIns="91440" rIns="91440" bIns="91440" anchor="ctr"/>
          <a:lstStyle>
            <a:lvl1pPr algn="ctr">
              <a:buFontTx/>
              <a:buNone/>
              <a:defRPr sz="11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5"/>
          <p:cNvSpPr>
            <a:spLocks noGrp="1"/>
          </p:cNvSpPr>
          <p:nvPr>
            <p:ph type="body" idx="13"/>
          </p:nvPr>
        </p:nvSpPr>
        <p:spPr>
          <a:xfrm>
            <a:off x="3200400" y="4232377"/>
            <a:ext cx="2743200" cy="327553"/>
          </a:xfrm>
          <a:prstGeom prst="rect">
            <a:avLst/>
          </a:prstGeom>
          <a:solidFill>
            <a:schemeClr val="accent1"/>
          </a:solidFill>
        </p:spPr>
        <p:txBody>
          <a:bodyPr lIns="91440" tIns="91440" rIns="91440" bIns="91440" anchor="ctr"/>
          <a:lstStyle>
            <a:lvl1pPr algn="ctr">
              <a:buFontTx/>
              <a:buNone/>
              <a:defRPr sz="11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7" name="Text Placeholder 5"/>
          <p:cNvSpPr>
            <a:spLocks noGrp="1"/>
          </p:cNvSpPr>
          <p:nvPr>
            <p:ph type="body" idx="14"/>
          </p:nvPr>
        </p:nvSpPr>
        <p:spPr>
          <a:xfrm>
            <a:off x="265176" y="3845568"/>
            <a:ext cx="8613648" cy="327553"/>
          </a:xfrm>
          <a:prstGeom prst="rect">
            <a:avLst/>
          </a:prstGeom>
          <a:noFill/>
        </p:spPr>
        <p:txBody>
          <a:bodyPr lIns="91440" tIns="91440" rIns="91440" bIns="91440" anchor="ctr"/>
          <a:lstStyle>
            <a:lvl1pPr algn="ct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18" name="Text Placeholder 5"/>
          <p:cNvSpPr>
            <a:spLocks noGrp="1"/>
          </p:cNvSpPr>
          <p:nvPr>
            <p:ph type="body" idx="15"/>
          </p:nvPr>
        </p:nvSpPr>
        <p:spPr>
          <a:xfrm>
            <a:off x="4690532" y="1124119"/>
            <a:ext cx="4188291" cy="327553"/>
          </a:xfrm>
          <a:prstGeom prst="rect">
            <a:avLst/>
          </a:prstGeom>
          <a:noFill/>
        </p:spPr>
        <p:txBody>
          <a:bodyPr lIns="91440" tIns="91440" rIns="91440" bIns="91440" anchor="ctr"/>
          <a:lstStyle>
            <a:lvl1pPr algn="ct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20" name="Picture Placeholder 19"/>
          <p:cNvSpPr>
            <a:spLocks noGrp="1"/>
          </p:cNvSpPr>
          <p:nvPr>
            <p:ph type="pic" sz="quarter" idx="16"/>
          </p:nvPr>
        </p:nvSpPr>
        <p:spPr>
          <a:xfrm>
            <a:off x="4699000" y="1563862"/>
            <a:ext cx="4173538" cy="2159529"/>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21" name="Picture Placeholder 19"/>
          <p:cNvSpPr>
            <a:spLocks noGrp="1"/>
          </p:cNvSpPr>
          <p:nvPr>
            <p:ph type="pic" sz="quarter" idx="17"/>
          </p:nvPr>
        </p:nvSpPr>
        <p:spPr>
          <a:xfrm>
            <a:off x="265176" y="4629806"/>
            <a:ext cx="2743200" cy="1549929"/>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22" name="Picture Placeholder 19"/>
          <p:cNvSpPr>
            <a:spLocks noGrp="1"/>
          </p:cNvSpPr>
          <p:nvPr>
            <p:ph type="pic" sz="quarter" idx="18"/>
          </p:nvPr>
        </p:nvSpPr>
        <p:spPr>
          <a:xfrm>
            <a:off x="3200400" y="4629806"/>
            <a:ext cx="2743200" cy="1549929"/>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23" name="Picture Placeholder 19"/>
          <p:cNvSpPr>
            <a:spLocks noGrp="1"/>
          </p:cNvSpPr>
          <p:nvPr>
            <p:ph type="pic" sz="quarter" idx="19"/>
          </p:nvPr>
        </p:nvSpPr>
        <p:spPr>
          <a:xfrm>
            <a:off x="6135624" y="4629806"/>
            <a:ext cx="2743200" cy="1549929"/>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2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8047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65174" y="1140219"/>
            <a:ext cx="1783080" cy="1280160"/>
          </a:xfrm>
          <a:prstGeom prst="rect">
            <a:avLst/>
          </a:prstGeom>
          <a:solidFill>
            <a:schemeClr val="accent1"/>
          </a:solidFill>
          <a:ln>
            <a:solidFill>
              <a:schemeClr val="accent1"/>
            </a:solidFill>
          </a:ln>
        </p:spPr>
        <p:txBody>
          <a:bodyPr lIns="91440" tIns="91440" rIns="91440" bIns="91440" anchor="ctr"/>
          <a:lstStyle>
            <a:lvl1pPr algn="ctr">
              <a:buFontTx/>
              <a:buNone/>
              <a:defRPr sz="1100" b="1">
                <a:solidFill>
                  <a:schemeClr val="bg1"/>
                </a:solidFill>
                <a:latin typeface="Arial" pitchFamily="34" charset="0"/>
                <a:cs typeface="Arial" pitchFamily="34" charset="0"/>
              </a:defRPr>
            </a:lvl1pPr>
          </a:lstStyle>
          <a:p>
            <a:pPr lvl="0"/>
            <a:r>
              <a:rPr lang="en-US" noProof="0" smtClean="0"/>
              <a:t>Click icon to add picture</a:t>
            </a:r>
            <a:endParaRPr lang="en-US" noProof="0" dirty="0"/>
          </a:p>
        </p:txBody>
      </p:sp>
      <p:sp>
        <p:nvSpPr>
          <p:cNvPr id="7" name="Text Placeholder 5"/>
          <p:cNvSpPr>
            <a:spLocks noGrp="1"/>
          </p:cNvSpPr>
          <p:nvPr>
            <p:ph type="body" idx="16"/>
          </p:nvPr>
        </p:nvSpPr>
        <p:spPr>
          <a:xfrm>
            <a:off x="2209800" y="1140219"/>
            <a:ext cx="6669023" cy="1280160"/>
          </a:xfrm>
          <a:prstGeom prst="rect">
            <a:avLst/>
          </a:prstGeom>
          <a:noFill/>
          <a:ln w="12700">
            <a:solidFill>
              <a:schemeClr val="accent1"/>
            </a:solidFill>
          </a:ln>
        </p:spPr>
        <p:txBody>
          <a:bodyPr lIns="91440" tIns="91440" rIns="91440" bIns="91440" anchor="t"/>
          <a:lstStyle>
            <a:lvl1pPr marL="119063" indent="-119063" algn="l">
              <a:buClr>
                <a:schemeClr val="accent1"/>
              </a:buClr>
              <a:buSzPct val="80000"/>
              <a:buFont typeface="Wingdings" pitchFamily="2" charset="2"/>
              <a:buChar char="§"/>
              <a:defRPr sz="1200" b="0" u="none">
                <a:solidFill>
                  <a:schemeClr val="tx1"/>
                </a:solidFill>
                <a:latin typeface="Arial" pitchFamily="34" charset="0"/>
                <a:cs typeface="Arial" pitchFamily="34" charset="0"/>
              </a:defRPr>
            </a:lvl1pPr>
            <a:lvl2pPr marL="227013" indent="-109538">
              <a:buFont typeface="Arial" panose="020B0604020202020204" pitchFamily="34" charset="0"/>
              <a:buChar char="•"/>
              <a:defRPr sz="1000"/>
            </a:lvl2pPr>
          </a:lstStyle>
          <a:p>
            <a:pPr lvl="0"/>
            <a:r>
              <a:rPr lang="en-US" smtClean="0"/>
              <a:t>Click to edit Master text styles</a:t>
            </a:r>
          </a:p>
          <a:p>
            <a:pPr lvl="1"/>
            <a:r>
              <a:rPr lang="en-US" smtClean="0"/>
              <a:t>Second level</a:t>
            </a:r>
          </a:p>
        </p:txBody>
      </p:sp>
      <p:sp>
        <p:nvSpPr>
          <p:cNvPr id="8" name="Picture Placeholder 4"/>
          <p:cNvSpPr>
            <a:spLocks noGrp="1"/>
          </p:cNvSpPr>
          <p:nvPr>
            <p:ph type="pic" sz="quarter" idx="17"/>
          </p:nvPr>
        </p:nvSpPr>
        <p:spPr>
          <a:xfrm>
            <a:off x="265174" y="2605481"/>
            <a:ext cx="1783080" cy="1280160"/>
          </a:xfrm>
          <a:prstGeom prst="rect">
            <a:avLst/>
          </a:prstGeom>
          <a:solidFill>
            <a:schemeClr val="accent1"/>
          </a:solidFill>
          <a:ln>
            <a:solidFill>
              <a:schemeClr val="accent1"/>
            </a:solidFill>
          </a:ln>
        </p:spPr>
        <p:txBody>
          <a:bodyPr lIns="91440" tIns="91440" rIns="91440" bIns="91440" anchor="ctr"/>
          <a:lstStyle>
            <a:lvl1pPr algn="ctr">
              <a:buFontTx/>
              <a:buNone/>
              <a:defRPr sz="1100" b="1">
                <a:solidFill>
                  <a:schemeClr val="bg1"/>
                </a:solidFill>
                <a:latin typeface="Arial" pitchFamily="34" charset="0"/>
                <a:cs typeface="Arial" pitchFamily="34" charset="0"/>
              </a:defRPr>
            </a:lvl1pPr>
          </a:lstStyle>
          <a:p>
            <a:pPr lvl="0"/>
            <a:r>
              <a:rPr lang="en-US" noProof="0" smtClean="0"/>
              <a:t>Click icon to add picture</a:t>
            </a:r>
            <a:endParaRPr lang="en-US" noProof="0" dirty="0"/>
          </a:p>
        </p:txBody>
      </p:sp>
      <p:sp>
        <p:nvSpPr>
          <p:cNvPr id="10" name="Picture Placeholder 4"/>
          <p:cNvSpPr>
            <a:spLocks noGrp="1"/>
          </p:cNvSpPr>
          <p:nvPr>
            <p:ph type="pic" sz="quarter" idx="19"/>
          </p:nvPr>
        </p:nvSpPr>
        <p:spPr>
          <a:xfrm>
            <a:off x="265174" y="4053281"/>
            <a:ext cx="1783080" cy="1280160"/>
          </a:xfrm>
          <a:prstGeom prst="rect">
            <a:avLst/>
          </a:prstGeom>
          <a:solidFill>
            <a:schemeClr val="accent1"/>
          </a:solidFill>
          <a:ln>
            <a:solidFill>
              <a:schemeClr val="accent1"/>
            </a:solidFill>
          </a:ln>
        </p:spPr>
        <p:txBody>
          <a:bodyPr lIns="91440" tIns="91440" rIns="91440" bIns="91440" anchor="ctr"/>
          <a:lstStyle>
            <a:lvl1pPr algn="ctr">
              <a:buFontTx/>
              <a:buNone/>
              <a:defRPr sz="1100" b="1">
                <a:solidFill>
                  <a:schemeClr val="bg1"/>
                </a:solidFill>
                <a:latin typeface="Arial" pitchFamily="34" charset="0"/>
                <a:cs typeface="Arial" pitchFamily="34" charset="0"/>
              </a:defRPr>
            </a:lvl1pPr>
          </a:lstStyle>
          <a:p>
            <a:pPr lvl="0"/>
            <a:r>
              <a:rPr lang="en-US" noProof="0" smtClean="0"/>
              <a:t>Click icon to add picture</a:t>
            </a:r>
            <a:endParaRPr lang="en-US" noProof="0"/>
          </a:p>
        </p:txBody>
      </p:sp>
      <p:sp>
        <p:nvSpPr>
          <p:cNvPr id="13" name="Text Placeholder 5"/>
          <p:cNvSpPr>
            <a:spLocks noGrp="1"/>
          </p:cNvSpPr>
          <p:nvPr>
            <p:ph type="body" idx="1"/>
          </p:nvPr>
        </p:nvSpPr>
        <p:spPr>
          <a:xfrm>
            <a:off x="265174" y="3472273"/>
            <a:ext cx="1783080" cy="327553"/>
          </a:xfrm>
          <a:prstGeom prst="rect">
            <a:avLst/>
          </a:prstGeom>
          <a:ln>
            <a:noFill/>
          </a:ln>
        </p:spPr>
        <p:txBody>
          <a:bodyPr lIns="91440" tIns="91440" rIns="91440" bIns="91440" anchor="ctr"/>
          <a:lstStyle>
            <a:lvl1pPr algn="ctr">
              <a:buFontTx/>
              <a:buNone/>
              <a:defRPr sz="1400" b="1" u="none">
                <a:ln>
                  <a:noFill/>
                </a:ln>
                <a:solidFill>
                  <a:schemeClr val="bg1"/>
                </a:solidFill>
                <a:latin typeface="Arial" pitchFamily="34" charset="0"/>
                <a:cs typeface="Arial" pitchFamily="34" charset="0"/>
              </a:defRPr>
            </a:lvl1pPr>
          </a:lstStyle>
          <a:p>
            <a:pPr lvl="0"/>
            <a:r>
              <a:rPr lang="en-US" smtClean="0"/>
              <a:t>Click to edit Master text styles</a:t>
            </a:r>
          </a:p>
        </p:txBody>
      </p:sp>
      <p:sp>
        <p:nvSpPr>
          <p:cNvPr id="14" name="Text Placeholder 5"/>
          <p:cNvSpPr>
            <a:spLocks noGrp="1"/>
          </p:cNvSpPr>
          <p:nvPr>
            <p:ph type="body" idx="22"/>
          </p:nvPr>
        </p:nvSpPr>
        <p:spPr>
          <a:xfrm>
            <a:off x="265174" y="2030292"/>
            <a:ext cx="1783080" cy="327553"/>
          </a:xfrm>
          <a:prstGeom prst="rect">
            <a:avLst/>
          </a:prstGeom>
          <a:ln>
            <a:noFill/>
          </a:ln>
        </p:spPr>
        <p:txBody>
          <a:bodyPr lIns="91440" tIns="91440" rIns="91440" bIns="91440" anchor="ctr"/>
          <a:lstStyle>
            <a:lvl1pPr algn="ctr">
              <a:buFontTx/>
              <a:buNone/>
              <a:defRPr sz="1400" b="1" u="none">
                <a:ln>
                  <a:noFill/>
                </a:ln>
                <a:solidFill>
                  <a:schemeClr val="bg1"/>
                </a:solidFill>
                <a:latin typeface="Arial" pitchFamily="34" charset="0"/>
                <a:cs typeface="Arial" pitchFamily="34" charset="0"/>
              </a:defRPr>
            </a:lvl1pPr>
          </a:lstStyle>
          <a:p>
            <a:pPr lvl="0"/>
            <a:r>
              <a:rPr lang="en-US" smtClean="0"/>
              <a:t>Click to edit Master text styles</a:t>
            </a:r>
          </a:p>
        </p:txBody>
      </p:sp>
      <p:sp>
        <p:nvSpPr>
          <p:cNvPr id="15" name="Text Placeholder 5"/>
          <p:cNvSpPr>
            <a:spLocks noGrp="1"/>
          </p:cNvSpPr>
          <p:nvPr>
            <p:ph type="body" idx="23"/>
          </p:nvPr>
        </p:nvSpPr>
        <p:spPr>
          <a:xfrm>
            <a:off x="265174" y="4934359"/>
            <a:ext cx="1783080" cy="327553"/>
          </a:xfrm>
          <a:prstGeom prst="rect">
            <a:avLst/>
          </a:prstGeom>
          <a:ln>
            <a:noFill/>
          </a:ln>
        </p:spPr>
        <p:txBody>
          <a:bodyPr lIns="91440" tIns="91440" rIns="91440" bIns="91440" anchor="ctr"/>
          <a:lstStyle>
            <a:lvl1pPr algn="ctr">
              <a:buFontTx/>
              <a:buNone/>
              <a:defRPr sz="1400" b="1" u="none">
                <a:ln>
                  <a:noFill/>
                </a:ln>
                <a:solidFill>
                  <a:schemeClr val="bg1"/>
                </a:solidFill>
                <a:latin typeface="Arial" pitchFamily="34" charset="0"/>
                <a:cs typeface="Arial" pitchFamily="34" charset="0"/>
              </a:defRPr>
            </a:lvl1pPr>
          </a:lstStyle>
          <a:p>
            <a:pPr lvl="0"/>
            <a:r>
              <a:rPr lang="en-US" smtClean="0"/>
              <a:t>Click to edit Master text styles</a:t>
            </a:r>
          </a:p>
        </p:txBody>
      </p:sp>
      <p:sp>
        <p:nvSpPr>
          <p:cNvPr id="18" name="Text Placeholder 5"/>
          <p:cNvSpPr>
            <a:spLocks noGrp="1"/>
          </p:cNvSpPr>
          <p:nvPr>
            <p:ph type="body" idx="25"/>
          </p:nvPr>
        </p:nvSpPr>
        <p:spPr>
          <a:xfrm>
            <a:off x="2209800" y="2605481"/>
            <a:ext cx="6669023" cy="1280160"/>
          </a:xfrm>
          <a:prstGeom prst="rect">
            <a:avLst/>
          </a:prstGeom>
          <a:noFill/>
          <a:ln w="12700">
            <a:solidFill>
              <a:schemeClr val="accent1"/>
            </a:solidFill>
          </a:ln>
        </p:spPr>
        <p:txBody>
          <a:bodyPr lIns="91440" tIns="91440" rIns="91440" bIns="91440" anchor="t"/>
          <a:lstStyle>
            <a:lvl1pPr marL="119063" indent="-119063" algn="l">
              <a:buClr>
                <a:schemeClr val="accent1"/>
              </a:buClr>
              <a:buSzPct val="80000"/>
              <a:buFont typeface="Wingdings" pitchFamily="2" charset="2"/>
              <a:buChar char="§"/>
              <a:defRPr sz="1200" b="0" u="none">
                <a:solidFill>
                  <a:schemeClr val="tx1"/>
                </a:solidFill>
                <a:latin typeface="Arial" pitchFamily="34" charset="0"/>
                <a:cs typeface="Arial" pitchFamily="34" charset="0"/>
              </a:defRPr>
            </a:lvl1pPr>
            <a:lvl2pPr marL="227013" indent="-109538">
              <a:buFont typeface="Arial" panose="020B0604020202020204" pitchFamily="34" charset="0"/>
              <a:buChar char="•"/>
              <a:defRPr sz="1000"/>
            </a:lvl2pPr>
          </a:lstStyle>
          <a:p>
            <a:pPr lvl="0"/>
            <a:r>
              <a:rPr lang="en-US" smtClean="0"/>
              <a:t>Click to edit Master text styles</a:t>
            </a:r>
          </a:p>
          <a:p>
            <a:pPr lvl="1"/>
            <a:r>
              <a:rPr lang="en-US" smtClean="0"/>
              <a:t>Second level</a:t>
            </a:r>
          </a:p>
        </p:txBody>
      </p:sp>
      <p:sp>
        <p:nvSpPr>
          <p:cNvPr id="19" name="Text Placeholder 5"/>
          <p:cNvSpPr>
            <a:spLocks noGrp="1"/>
          </p:cNvSpPr>
          <p:nvPr>
            <p:ph type="body" idx="26"/>
          </p:nvPr>
        </p:nvSpPr>
        <p:spPr>
          <a:xfrm>
            <a:off x="2209800" y="4053281"/>
            <a:ext cx="6669023" cy="1280160"/>
          </a:xfrm>
          <a:prstGeom prst="rect">
            <a:avLst/>
          </a:prstGeom>
          <a:noFill/>
          <a:ln w="12700">
            <a:solidFill>
              <a:schemeClr val="accent1"/>
            </a:solidFill>
          </a:ln>
        </p:spPr>
        <p:txBody>
          <a:bodyPr lIns="91440" tIns="91440" rIns="91440" bIns="91440" anchor="t"/>
          <a:lstStyle>
            <a:lvl1pPr marL="119063" indent="-119063" algn="l">
              <a:buClr>
                <a:schemeClr val="accent1"/>
              </a:buClr>
              <a:buSzPct val="80000"/>
              <a:buFont typeface="Wingdings" pitchFamily="2" charset="2"/>
              <a:buChar char="§"/>
              <a:defRPr sz="1200" b="0" u="none">
                <a:solidFill>
                  <a:schemeClr val="tx1"/>
                </a:solidFill>
                <a:latin typeface="Arial" pitchFamily="34" charset="0"/>
                <a:cs typeface="Arial" pitchFamily="34" charset="0"/>
              </a:defRPr>
            </a:lvl1pPr>
            <a:lvl2pPr marL="227013" indent="-109538">
              <a:buFont typeface="Arial" panose="020B0604020202020204" pitchFamily="34" charset="0"/>
              <a:buChar char="•"/>
              <a:defRPr sz="1000"/>
            </a:lvl2pPr>
          </a:lstStyle>
          <a:p>
            <a:pPr lvl="0"/>
            <a:r>
              <a:rPr lang="en-US" smtClean="0"/>
              <a:t>Click to edit Master text styles</a:t>
            </a:r>
          </a:p>
          <a:p>
            <a:pPr lvl="1"/>
            <a:r>
              <a:rPr lang="en-US" smtClean="0"/>
              <a:t>Second level</a:t>
            </a:r>
          </a:p>
        </p:txBody>
      </p:sp>
      <p:sp>
        <p:nvSpPr>
          <p:cNvPr id="17"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26636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4.pn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3.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image" Target="../media/image6.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PrimeFocusIndia" TargetMode="External"/><Relationship Id="rId7" Type="http://schemas.openxmlformats.org/officeDocument/2006/relationships/hyperlink" Target="http://www.youtube.com/PrimeFocusIndia" TargetMode="External"/><Relationship Id="rId2" Type="http://schemas.openxmlformats.org/officeDocument/2006/relationships/theme" Target="../theme/theme5.xml"/><Relationship Id="rId1" Type="http://schemas.openxmlformats.org/officeDocument/2006/relationships/slideLayout" Target="../slideLayouts/slideLayout28.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hyperlink" Target="https://www.facebook.com/Prime.Focus.India" TargetMode="External"/><Relationship Id="rId10" Type="http://schemas.openxmlformats.org/officeDocument/2006/relationships/hyperlink" Target="https://plus.google.com/u/0/117253741817636286809/posts" TargetMode="External"/><Relationship Id="rId4" Type="http://schemas.openxmlformats.org/officeDocument/2006/relationships/image" Target="../media/image7.png"/><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3173E"/>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556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105400"/>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3173E"/>
        </a:solidFill>
        <a:effectLst/>
      </p:bgPr>
    </p:bg>
    <p:spTree>
      <p:nvGrpSpPr>
        <p:cNvPr id="1" name=""/>
        <p:cNvGrpSpPr/>
        <p:nvPr/>
      </p:nvGrpSpPr>
      <p:grpSpPr>
        <a:xfrm>
          <a:off x="0" y="0"/>
          <a:ext cx="0" cy="0"/>
          <a:chOff x="0" y="0"/>
          <a:chExt cx="0" cy="0"/>
        </a:xfrm>
      </p:grpSpPr>
      <p:pic>
        <p:nvPicPr>
          <p:cNvPr id="205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105400"/>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8"/>
          <p:cNvSpPr txBox="1">
            <a:spLocks noChangeArrowheads="1"/>
          </p:cNvSpPr>
          <p:nvPr/>
        </p:nvSpPr>
        <p:spPr bwMode="gray">
          <a:xfrm>
            <a:off x="4394200" y="6534427"/>
            <a:ext cx="355600"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50000"/>
              </a:spcAft>
              <a:defRPr sz="1200">
                <a:solidFill>
                  <a:schemeClr val="tx1"/>
                </a:solidFill>
                <a:latin typeface="Arial" charset="0"/>
              </a:defRPr>
            </a:lvl6pPr>
            <a:lvl7pPr marL="2971800" indent="-228600" algn="ctr" eaLnBrk="0" fontAlgn="base" hangingPunct="0">
              <a:spcBef>
                <a:spcPct val="0"/>
              </a:spcBef>
              <a:spcAft>
                <a:spcPct val="50000"/>
              </a:spcAft>
              <a:defRPr sz="1200">
                <a:solidFill>
                  <a:schemeClr val="tx1"/>
                </a:solidFill>
                <a:latin typeface="Arial" charset="0"/>
              </a:defRPr>
            </a:lvl7pPr>
            <a:lvl8pPr marL="3429000" indent="-228600" algn="ctr" eaLnBrk="0" fontAlgn="base" hangingPunct="0">
              <a:spcBef>
                <a:spcPct val="0"/>
              </a:spcBef>
              <a:spcAft>
                <a:spcPct val="50000"/>
              </a:spcAft>
              <a:defRPr sz="1200">
                <a:solidFill>
                  <a:schemeClr val="tx1"/>
                </a:solidFill>
                <a:latin typeface="Arial" charset="0"/>
              </a:defRPr>
            </a:lvl8pPr>
            <a:lvl9pPr marL="3886200" indent="-228600" algn="ctr" eaLnBrk="0" fontAlgn="base" hangingPunct="0">
              <a:spcBef>
                <a:spcPct val="0"/>
              </a:spcBef>
              <a:spcAft>
                <a:spcPct val="50000"/>
              </a:spcAft>
              <a:defRPr sz="1200">
                <a:solidFill>
                  <a:schemeClr val="tx1"/>
                </a:solidFill>
                <a:latin typeface="Arial" charset="0"/>
              </a:defRPr>
            </a:lvl9pPr>
          </a:lstStyle>
          <a:p>
            <a:pPr fontAlgn="auto">
              <a:lnSpc>
                <a:spcPct val="85000"/>
              </a:lnSpc>
              <a:spcBef>
                <a:spcPts val="0"/>
              </a:spcBef>
              <a:defRPr/>
            </a:pPr>
            <a:fld id="{F72F0F1D-A211-4386-80A4-6705277282E3}" type="slidenum">
              <a:rPr lang="en-US" sz="800" smtClean="0">
                <a:latin typeface="Arial" pitchFamily="34" charset="0"/>
                <a:cs typeface="Arial" pitchFamily="34" charset="0"/>
              </a:rPr>
              <a:pPr fontAlgn="auto">
                <a:lnSpc>
                  <a:spcPct val="85000"/>
                </a:lnSpc>
                <a:spcBef>
                  <a:spcPts val="0"/>
                </a:spcBef>
                <a:defRPr/>
              </a:pPr>
              <a:t>‹#›</a:t>
            </a:fld>
            <a:endParaRPr lang="en-US" sz="800" dirty="0" smtClean="0">
              <a:latin typeface="Arial" pitchFamily="34" charset="0"/>
              <a:cs typeface="Arial" pitchFamily="34" charset="0"/>
            </a:endParaRPr>
          </a:p>
        </p:txBody>
      </p:sp>
      <p:pic>
        <p:nvPicPr>
          <p:cNvPr id="3075" name="Picture 8" descr="PFT Logo (White).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658225" y="6289675"/>
            <a:ext cx="4048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257675" y="6378575"/>
            <a:ext cx="628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57698" y="58674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52400" y="0"/>
            <a:ext cx="8556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1082675" y="885825"/>
            <a:ext cx="806132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318264" y="6418452"/>
            <a:ext cx="1132041" cy="261610"/>
          </a:xfrm>
          <a:prstGeom prst="rect">
            <a:avLst/>
          </a:prstGeom>
          <a:noFill/>
        </p:spPr>
        <p:txBody>
          <a:bodyPr wrap="none" rtlCol="0">
            <a:spAutoFit/>
          </a:bodyPr>
          <a:lstStyle/>
          <a:p>
            <a:r>
              <a:rPr lang="en-US" sz="1100" dirty="0" smtClean="0">
                <a:solidFill>
                  <a:schemeClr val="accent1"/>
                </a:solidFill>
                <a:latin typeface="Apex New Book" pitchFamily="50" charset="0"/>
                <a:ea typeface="Apex New Book" pitchFamily="50" charset="0"/>
                <a:cs typeface="Aparajita" panose="020B0604020202020204" pitchFamily="34" charset="0"/>
              </a:rPr>
              <a:t>primefocus.com</a:t>
            </a:r>
            <a:endParaRPr lang="en-US" sz="1100" dirty="0">
              <a:solidFill>
                <a:schemeClr val="accent1"/>
              </a:solidFill>
              <a:latin typeface="Apex New Book" pitchFamily="50" charset="0"/>
              <a:ea typeface="Apex New Book" pitchFamily="50" charset="0"/>
              <a:cs typeface="Aparajita"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8"/>
          <p:cNvSpPr txBox="1">
            <a:spLocks noChangeArrowheads="1"/>
          </p:cNvSpPr>
          <p:nvPr/>
        </p:nvSpPr>
        <p:spPr bwMode="gray">
          <a:xfrm>
            <a:off x="8788400" y="5973763"/>
            <a:ext cx="355600"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50000"/>
              </a:spcAft>
              <a:defRPr sz="1200">
                <a:solidFill>
                  <a:schemeClr val="tx1"/>
                </a:solidFill>
                <a:latin typeface="Arial" charset="0"/>
              </a:defRPr>
            </a:lvl6pPr>
            <a:lvl7pPr marL="2971800" indent="-228600" algn="ctr" eaLnBrk="0" fontAlgn="base" hangingPunct="0">
              <a:spcBef>
                <a:spcPct val="0"/>
              </a:spcBef>
              <a:spcAft>
                <a:spcPct val="50000"/>
              </a:spcAft>
              <a:defRPr sz="1200">
                <a:solidFill>
                  <a:schemeClr val="tx1"/>
                </a:solidFill>
                <a:latin typeface="Arial" charset="0"/>
              </a:defRPr>
            </a:lvl7pPr>
            <a:lvl8pPr marL="3429000" indent="-228600" algn="ctr" eaLnBrk="0" fontAlgn="base" hangingPunct="0">
              <a:spcBef>
                <a:spcPct val="0"/>
              </a:spcBef>
              <a:spcAft>
                <a:spcPct val="50000"/>
              </a:spcAft>
              <a:defRPr sz="1200">
                <a:solidFill>
                  <a:schemeClr val="tx1"/>
                </a:solidFill>
                <a:latin typeface="Arial" charset="0"/>
              </a:defRPr>
            </a:lvl8pPr>
            <a:lvl9pPr marL="3886200" indent="-228600" algn="ctr" eaLnBrk="0" fontAlgn="base" hangingPunct="0">
              <a:spcBef>
                <a:spcPct val="0"/>
              </a:spcBef>
              <a:spcAft>
                <a:spcPct val="50000"/>
              </a:spcAft>
              <a:defRPr sz="1200">
                <a:solidFill>
                  <a:schemeClr val="tx1"/>
                </a:solidFill>
                <a:latin typeface="Arial" charset="0"/>
              </a:defRPr>
            </a:lvl9pPr>
          </a:lstStyle>
          <a:p>
            <a:pPr fontAlgn="auto">
              <a:lnSpc>
                <a:spcPct val="85000"/>
              </a:lnSpc>
              <a:spcBef>
                <a:spcPts val="0"/>
              </a:spcBef>
              <a:defRPr/>
            </a:pPr>
            <a:fld id="{22AADFEA-1EFD-4BEB-B8EC-60CDAFEC96CF}" type="slidenum">
              <a:rPr lang="en-US" sz="800" smtClean="0">
                <a:latin typeface="Arial" pitchFamily="34" charset="0"/>
                <a:cs typeface="Arial" pitchFamily="34" charset="0"/>
              </a:rPr>
              <a:pPr fontAlgn="auto">
                <a:lnSpc>
                  <a:spcPct val="85000"/>
                </a:lnSpc>
                <a:spcBef>
                  <a:spcPts val="0"/>
                </a:spcBef>
                <a:defRPr/>
              </a:pPr>
              <a:t>‹#›</a:t>
            </a:fld>
            <a:endParaRPr lang="en-US" sz="800" dirty="0" smtClean="0">
              <a:latin typeface="Arial" pitchFamily="34" charset="0"/>
              <a:cs typeface="Arial" pitchFamily="34" charset="0"/>
            </a:endParaRPr>
          </a:p>
        </p:txBody>
      </p:sp>
      <p:pic>
        <p:nvPicPr>
          <p:cNvPr id="4099" name="Picture 10" descr="PFT Logo (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8225" y="6289675"/>
            <a:ext cx="4048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7675" y="6378575"/>
            <a:ext cx="628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875338"/>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8556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1082675" y="885825"/>
            <a:ext cx="806132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5"/>
          <p:cNvSpPr txBox="1">
            <a:spLocks/>
          </p:cNvSpPr>
          <p:nvPr/>
        </p:nvSpPr>
        <p:spPr>
          <a:xfrm>
            <a:off x="265113" y="6443663"/>
            <a:ext cx="3857625" cy="228600"/>
          </a:xfrm>
          <a:prstGeom prst="rect">
            <a:avLst/>
          </a:prstGeom>
        </p:spPr>
        <p:txBody>
          <a:bodyPr tIns="91440" bIns="91440" anchor="ctr"/>
          <a:lstStyle>
            <a:lvl1pPr marL="342900" indent="-342900" algn="l" defTabSz="914400" rtl="0" eaLnBrk="1" latinLnBrk="0" hangingPunct="1">
              <a:spcBef>
                <a:spcPct val="20000"/>
              </a:spcBef>
              <a:buFontTx/>
              <a:buNone/>
              <a:defRPr sz="1000" b="1" u="none" kern="1200">
                <a:solidFill>
                  <a:srgbClr val="E3173E"/>
                </a:solidFill>
                <a:latin typeface="Apex New Book" pitchFamily="50" charset="0"/>
                <a:ea typeface="Apex New Book" pitchFamily="50" charset="0"/>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dirty="0" smtClean="0"/>
              <a:t>Click Here to Add</a:t>
            </a:r>
            <a:endParaRPr lang="en-US" dirty="0"/>
          </a:p>
        </p:txBody>
      </p:sp>
    </p:spTree>
  </p:cSld>
  <p:clrMap bg1="lt1" tx1="dk1" bg2="lt2" tx2="dk2" accent1="accent1" accent2="accent2" accent3="accent3" accent4="accent4" accent5="accent5" accent6="accent6" hlink="hlink" folHlink="folHlink"/>
  <p:sldLayoutIdLst>
    <p:sldLayoutId id="2147483766"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0" y="2852738"/>
            <a:ext cx="9144000" cy="40052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900" dirty="0">
              <a:cs typeface="Arial" pitchFamily="34" charset="0"/>
            </a:endParaRPr>
          </a:p>
        </p:txBody>
      </p:sp>
      <p:sp>
        <p:nvSpPr>
          <p:cNvPr id="6147" name="Rectangle 7"/>
          <p:cNvSpPr>
            <a:spLocks noChangeArrowheads="1"/>
          </p:cNvSpPr>
          <p:nvPr/>
        </p:nvSpPr>
        <p:spPr bwMode="auto">
          <a:xfrm>
            <a:off x="6734175" y="6403975"/>
            <a:ext cx="2087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1000"/>
              </a:spcBef>
              <a:defRPr/>
            </a:pPr>
            <a:r>
              <a:rPr lang="en-US" altLang="en-US" sz="700" dirty="0" smtClean="0">
                <a:solidFill>
                  <a:schemeClr val="bg1"/>
                </a:solidFill>
              </a:rPr>
              <a:t>© </a:t>
            </a:r>
            <a:r>
              <a:rPr lang="en-US" altLang="en-US" sz="700" dirty="0" smtClean="0">
                <a:solidFill>
                  <a:schemeClr val="bg1"/>
                </a:solidFill>
              </a:rPr>
              <a:t>2015 </a:t>
            </a:r>
            <a:r>
              <a:rPr lang="en-US" altLang="en-US" sz="700" dirty="0" smtClean="0">
                <a:solidFill>
                  <a:schemeClr val="bg1"/>
                </a:solidFill>
              </a:rPr>
              <a:t>Prime Focus Limited. All Rights Reserved.</a:t>
            </a:r>
          </a:p>
        </p:txBody>
      </p:sp>
      <p:pic>
        <p:nvPicPr>
          <p:cNvPr id="6148" name="Picture 17" descr="Twitter.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7688" y="6092825"/>
            <a:ext cx="2365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9" descr="Facebook.png">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53450" y="6088063"/>
            <a:ext cx="2428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0" descr="YouTube2.png">
            <a:hlinkClick r:id="rId7"/>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94625" y="6072188"/>
            <a:ext cx="233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PFT Logo1.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075" y="347663"/>
            <a:ext cx="863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vinay.saroya\Desktop\google-icon.png">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395930" y="6085791"/>
            <a:ext cx="279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21" Type="http://schemas.openxmlformats.org/officeDocument/2006/relationships/image" Target="../media/image39.png"/><Relationship Id="rId34" Type="http://schemas.openxmlformats.org/officeDocument/2006/relationships/image" Target="../media/image52.jpe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2" Type="http://schemas.openxmlformats.org/officeDocument/2006/relationships/image" Target="../media/image20.png"/><Relationship Id="rId16" Type="http://schemas.openxmlformats.org/officeDocument/2006/relationships/image" Target="../media/image34.jpeg"/><Relationship Id="rId20" Type="http://schemas.openxmlformats.org/officeDocument/2006/relationships/image" Target="../media/image38.png"/><Relationship Id="rId29" Type="http://schemas.openxmlformats.org/officeDocument/2006/relationships/image" Target="../media/image47.tiff"/><Relationship Id="rId1" Type="http://schemas.openxmlformats.org/officeDocument/2006/relationships/slideLayout" Target="../slideLayouts/slideLayout8.xml"/><Relationship Id="rId6" Type="http://schemas.openxmlformats.org/officeDocument/2006/relationships/image" Target="../media/image24.jpeg"/><Relationship Id="rId11" Type="http://schemas.openxmlformats.org/officeDocument/2006/relationships/image" Target="../media/image29.wmf"/><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jpe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jpeg"/><Relationship Id="rId8" Type="http://schemas.openxmlformats.org/officeDocument/2006/relationships/image" Target="../media/image26.jpeg"/><Relationship Id="rId3"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1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8.xml"/><Relationship Id="rId5" Type="http://schemas.openxmlformats.org/officeDocument/2006/relationships/image" Target="../media/image77.jpeg"/><Relationship Id="rId4" Type="http://schemas.openxmlformats.org/officeDocument/2006/relationships/image" Target="../media/image76.jpe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image" Target="../media/image78.jpeg"/><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17.xml"/><Relationship Id="rId5" Type="http://schemas.openxmlformats.org/officeDocument/2006/relationships/image" Target="../media/image90.png"/><Relationship Id="rId4" Type="http://schemas.openxmlformats.org/officeDocument/2006/relationships/image" Target="../media/image89.jpeg"/></Relationships>
</file>

<file path=ppt/slides/_rels/slide1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8.xml"/><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26" Type="http://schemas.openxmlformats.org/officeDocument/2006/relationships/image" Target="../media/image122.jpeg"/><Relationship Id="rId3" Type="http://schemas.openxmlformats.org/officeDocument/2006/relationships/image" Target="../media/image99.png"/><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1.png"/><Relationship Id="rId2" Type="http://schemas.openxmlformats.org/officeDocument/2006/relationships/image" Target="../media/image98.jpeg"/><Relationship Id="rId16" Type="http://schemas.openxmlformats.org/officeDocument/2006/relationships/image" Target="../media/image112.png"/><Relationship Id="rId20" Type="http://schemas.openxmlformats.org/officeDocument/2006/relationships/image" Target="../media/image116.png"/><Relationship Id="rId29" Type="http://schemas.openxmlformats.org/officeDocument/2006/relationships/image" Target="../media/image125.png"/><Relationship Id="rId1" Type="http://schemas.openxmlformats.org/officeDocument/2006/relationships/slideLayout" Target="../slideLayouts/slideLayout16.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1.png"/><Relationship Id="rId15" Type="http://schemas.openxmlformats.org/officeDocument/2006/relationships/image" Target="../media/image111.png"/><Relationship Id="rId23" Type="http://schemas.openxmlformats.org/officeDocument/2006/relationships/image" Target="../media/image119.jpeg"/><Relationship Id="rId28" Type="http://schemas.openxmlformats.org/officeDocument/2006/relationships/image" Target="../media/image124.jpeg"/><Relationship Id="rId10" Type="http://schemas.openxmlformats.org/officeDocument/2006/relationships/image" Target="../media/image106.jpeg"/><Relationship Id="rId19" Type="http://schemas.openxmlformats.org/officeDocument/2006/relationships/image" Target="../media/image115.png"/><Relationship Id="rId31" Type="http://schemas.openxmlformats.org/officeDocument/2006/relationships/image" Target="../media/image127.png"/><Relationship Id="rId4" Type="http://schemas.openxmlformats.org/officeDocument/2006/relationships/image" Target="../media/image100.png"/><Relationship Id="rId9" Type="http://schemas.openxmlformats.org/officeDocument/2006/relationships/image" Target="../media/image105.jpeg"/><Relationship Id="rId14" Type="http://schemas.openxmlformats.org/officeDocument/2006/relationships/image" Target="../media/image110.png"/><Relationship Id="rId22" Type="http://schemas.openxmlformats.org/officeDocument/2006/relationships/image" Target="../media/image118.png"/><Relationship Id="rId27" Type="http://schemas.openxmlformats.org/officeDocument/2006/relationships/image" Target="../media/image123.jpeg"/><Relationship Id="rId30" Type="http://schemas.openxmlformats.org/officeDocument/2006/relationships/image" Target="../media/image126.png"/></Relationships>
</file>

<file path=ppt/slides/_rels/slide23.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140.jpeg"/><Relationship Id="rId2" Type="http://schemas.openxmlformats.org/officeDocument/2006/relationships/image" Target="../media/image135.png"/><Relationship Id="rId1" Type="http://schemas.openxmlformats.org/officeDocument/2006/relationships/slideLayout" Target="../slideLayouts/slideLayout19.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s>
</file>

<file path=ppt/slides/_rels/slide27.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34.jpeg"/><Relationship Id="rId7" Type="http://schemas.openxmlformats.org/officeDocument/2006/relationships/image" Target="../media/image20.png"/><Relationship Id="rId2" Type="http://schemas.openxmlformats.org/officeDocument/2006/relationships/image" Target="../media/image141.jpg"/><Relationship Id="rId1" Type="http://schemas.openxmlformats.org/officeDocument/2006/relationships/slideLayout" Target="../slideLayouts/slideLayout7.xml"/><Relationship Id="rId6" Type="http://schemas.openxmlformats.org/officeDocument/2006/relationships/image" Target="../media/image144.jpeg"/><Relationship Id="rId5" Type="http://schemas.openxmlformats.org/officeDocument/2006/relationships/image" Target="../media/image143.jpeg"/><Relationship Id="rId4" Type="http://schemas.openxmlformats.org/officeDocument/2006/relationships/image" Target="../media/image142.png"/><Relationship Id="rId9" Type="http://schemas.openxmlformats.org/officeDocument/2006/relationships/image" Target="../media/image146.jpeg"/></Relationships>
</file>

<file path=ppt/slides/_rels/slide2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wmf"/><Relationship Id="rId12" Type="http://schemas.openxmlformats.org/officeDocument/2006/relationships/image" Target="../media/image157.jpeg"/><Relationship Id="rId2" Type="http://schemas.openxmlformats.org/officeDocument/2006/relationships/hyperlink" Target="http://www.moving-picture.com/" TargetMode="External"/><Relationship Id="rId1" Type="http://schemas.openxmlformats.org/officeDocument/2006/relationships/slideLayout" Target="../slideLayouts/slideLayout19.xml"/><Relationship Id="rId6" Type="http://schemas.openxmlformats.org/officeDocument/2006/relationships/image" Target="../media/image151.jpeg"/><Relationship Id="rId11" Type="http://schemas.openxmlformats.org/officeDocument/2006/relationships/image" Target="../media/image156.png"/><Relationship Id="rId5" Type="http://schemas.openxmlformats.org/officeDocument/2006/relationships/image" Target="../media/image150.wmf"/><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9.jpeg"/><Relationship Id="rId7" Type="http://schemas.openxmlformats.org/officeDocument/2006/relationships/image" Target="../media/image163.jpeg"/><Relationship Id="rId2" Type="http://schemas.openxmlformats.org/officeDocument/2006/relationships/image" Target="../media/image141.jpg"/><Relationship Id="rId1" Type="http://schemas.openxmlformats.org/officeDocument/2006/relationships/slideLayout" Target="../slideLayouts/slideLayout7.xml"/><Relationship Id="rId6" Type="http://schemas.openxmlformats.org/officeDocument/2006/relationships/image" Target="../media/image162.jpeg"/><Relationship Id="rId5" Type="http://schemas.openxmlformats.org/officeDocument/2006/relationships/image" Target="../media/image161.jpeg"/><Relationship Id="rId10" Type="http://schemas.openxmlformats.org/officeDocument/2006/relationships/image" Target="../media/image166.png"/><Relationship Id="rId4" Type="http://schemas.openxmlformats.org/officeDocument/2006/relationships/image" Target="../media/image160.jpeg"/><Relationship Id="rId9" Type="http://schemas.openxmlformats.org/officeDocument/2006/relationships/image" Target="../media/image165.png"/></Relationships>
</file>

<file path=ppt/slides/_rels/slide31.xml.rels><?xml version="1.0" encoding="UTF-8" standalone="yes"?>
<Relationships xmlns="http://schemas.openxmlformats.org/package/2006/relationships"><Relationship Id="rId8" Type="http://schemas.openxmlformats.org/officeDocument/2006/relationships/image" Target="../media/image173.jpeg"/><Relationship Id="rId3" Type="http://schemas.openxmlformats.org/officeDocument/2006/relationships/image" Target="../media/image168.png"/><Relationship Id="rId7" Type="http://schemas.openxmlformats.org/officeDocument/2006/relationships/image" Target="../media/image172.jpeg"/><Relationship Id="rId12" Type="http://schemas.openxmlformats.org/officeDocument/2006/relationships/image" Target="../media/image176.jpeg"/><Relationship Id="rId2" Type="http://schemas.openxmlformats.org/officeDocument/2006/relationships/image" Target="../media/image167.png"/><Relationship Id="rId1" Type="http://schemas.openxmlformats.org/officeDocument/2006/relationships/slideLayout" Target="../slideLayouts/slideLayout19.xml"/><Relationship Id="rId6" Type="http://schemas.openxmlformats.org/officeDocument/2006/relationships/image" Target="../media/image171.png"/><Relationship Id="rId11" Type="http://schemas.openxmlformats.org/officeDocument/2006/relationships/image" Target="../media/image87.png"/><Relationship Id="rId5" Type="http://schemas.openxmlformats.org/officeDocument/2006/relationships/image" Target="../media/image170.jpeg"/><Relationship Id="rId10" Type="http://schemas.openxmlformats.org/officeDocument/2006/relationships/image" Target="../media/image175.png"/><Relationship Id="rId4" Type="http://schemas.openxmlformats.org/officeDocument/2006/relationships/image" Target="../media/image169.png"/><Relationship Id="rId9" Type="http://schemas.openxmlformats.org/officeDocument/2006/relationships/image" Target="../media/image17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0.xml"/><Relationship Id="rId6" Type="http://schemas.openxmlformats.org/officeDocument/2006/relationships/image" Target="../media/image178.jpeg"/><Relationship Id="rId5" Type="http://schemas.openxmlformats.org/officeDocument/2006/relationships/image" Target="../media/image177.jpeg"/><Relationship Id="rId4" Type="http://schemas.openxmlformats.org/officeDocument/2006/relationships/chart" Target="../charts/chart5.xml"/></Relationships>
</file>

<file path=ppt/slides/_rels/slide34.xml.rels><?xml version="1.0" encoding="UTF-8" standalone="yes"?>
<Relationships xmlns="http://schemas.openxmlformats.org/package/2006/relationships"><Relationship Id="rId8" Type="http://schemas.openxmlformats.org/officeDocument/2006/relationships/image" Target="../media/image181.jpeg"/><Relationship Id="rId3" Type="http://schemas.openxmlformats.org/officeDocument/2006/relationships/image" Target="../media/image56.png"/><Relationship Id="rId7" Type="http://schemas.openxmlformats.org/officeDocument/2006/relationships/image" Target="../media/image180.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183.png"/><Relationship Id="rId5" Type="http://schemas.openxmlformats.org/officeDocument/2006/relationships/image" Target="../media/image179.jpe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18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90.jpeg"/><Relationship Id="rId3" Type="http://schemas.openxmlformats.org/officeDocument/2006/relationships/image" Target="../media/image185.png"/><Relationship Id="rId7" Type="http://schemas.openxmlformats.org/officeDocument/2006/relationships/image" Target="../media/image189.jpeg"/><Relationship Id="rId2" Type="http://schemas.openxmlformats.org/officeDocument/2006/relationships/image" Target="../media/image184.jpeg"/><Relationship Id="rId1" Type="http://schemas.openxmlformats.org/officeDocument/2006/relationships/slideLayout" Target="../slideLayouts/slideLayout22.xml"/><Relationship Id="rId6" Type="http://schemas.openxmlformats.org/officeDocument/2006/relationships/image" Target="../media/image188.jpeg"/><Relationship Id="rId5" Type="http://schemas.openxmlformats.org/officeDocument/2006/relationships/image" Target="../media/image187.jpeg"/><Relationship Id="rId4" Type="http://schemas.openxmlformats.org/officeDocument/2006/relationships/image" Target="../media/image186.jpeg"/></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2.xml"/><Relationship Id="rId4" Type="http://schemas.openxmlformats.org/officeDocument/2006/relationships/image" Target="../media/image191.jpeg"/></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2.xml"/><Relationship Id="rId5" Type="http://schemas.openxmlformats.org/officeDocument/2006/relationships/chart" Target="../charts/chart15.xml"/><Relationship Id="rId4" Type="http://schemas.openxmlformats.org/officeDocument/2006/relationships/chart" Target="../charts/char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2.xml"/><Relationship Id="rId5" Type="http://schemas.openxmlformats.org/officeDocument/2006/relationships/chart" Target="../charts/chart19.xml"/><Relationship Id="rId4" Type="http://schemas.openxmlformats.org/officeDocument/2006/relationships/chart" Target="../charts/chart18.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2.xml"/><Relationship Id="rId4" Type="http://schemas.openxmlformats.org/officeDocument/2006/relationships/chart" Target="../charts/char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2.xml"/><Relationship Id="rId4" Type="http://schemas.openxmlformats.org/officeDocument/2006/relationships/comments" Target="../comments/commen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image" Target="../media/image193.jpeg"/><Relationship Id="rId1" Type="http://schemas.openxmlformats.org/officeDocument/2006/relationships/slideLayout" Target="../slideLayouts/slideLayout22.xml"/><Relationship Id="rId5" Type="http://schemas.openxmlformats.org/officeDocument/2006/relationships/image" Target="../media/image16.jpe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image" Target="../media/image195.jpeg"/><Relationship Id="rId1" Type="http://schemas.openxmlformats.org/officeDocument/2006/relationships/slideLayout" Target="../slideLayouts/slideLayout22.xml"/><Relationship Id="rId4" Type="http://schemas.openxmlformats.org/officeDocument/2006/relationships/image" Target="../media/image19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smtClean="0">
                <a:solidFill>
                  <a:schemeClr val="bg1"/>
                </a:solidFill>
              </a:rPr>
              <a:t>Prime Focus Limited</a:t>
            </a:r>
            <a:endParaRPr lang="en-US" altLang="en-US" sz="3200" dirty="0">
              <a:solidFill>
                <a:schemeClr val="bg1"/>
              </a:solidFill>
            </a:endParaRPr>
          </a:p>
        </p:txBody>
      </p:sp>
      <p:sp>
        <p:nvSpPr>
          <p:cNvPr id="9" name="Subtitle 2"/>
          <p:cNvSpPr txBox="1">
            <a:spLocks/>
          </p:cNvSpPr>
          <p:nvPr/>
        </p:nvSpPr>
        <p:spPr bwMode="auto">
          <a:xfrm>
            <a:off x="1371600" y="28654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n-US" altLang="en-US" sz="2400" dirty="0" smtClean="0">
                <a:solidFill>
                  <a:schemeClr val="bg1"/>
                </a:solidFill>
              </a:rPr>
              <a:t>Corporate Presentation</a:t>
            </a:r>
          </a:p>
          <a:p>
            <a:pPr algn="ctr" eaLnBrk="1" hangingPunct="1">
              <a:spcBef>
                <a:spcPct val="20000"/>
              </a:spcBef>
              <a:buFont typeface="Arial" charset="0"/>
              <a:buNone/>
            </a:pPr>
            <a:r>
              <a:rPr lang="en-US" altLang="en-US" sz="2400" dirty="0" smtClean="0">
                <a:solidFill>
                  <a:schemeClr val="bg1"/>
                </a:solidFill>
              </a:rPr>
              <a:t>January 2015</a:t>
            </a:r>
            <a:endParaRPr lang="en-US" alt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a:xfrm>
            <a:off x="712240" y="1085765"/>
            <a:ext cx="3319272" cy="327553"/>
          </a:xfrm>
        </p:spPr>
        <p:txBody>
          <a:bodyPr/>
          <a:lstStyle/>
          <a:p>
            <a:r>
              <a:rPr lang="en-US" sz="1400" dirty="0"/>
              <a:t>Creative </a:t>
            </a:r>
            <a:r>
              <a:rPr lang="en-US" sz="1400" dirty="0" smtClean="0"/>
              <a:t>services</a:t>
            </a:r>
            <a:endParaRPr lang="en-US" sz="1400" dirty="0"/>
          </a:p>
        </p:txBody>
      </p:sp>
      <p:sp>
        <p:nvSpPr>
          <p:cNvPr id="13" name="Title 12"/>
          <p:cNvSpPr>
            <a:spLocks noGrp="1"/>
          </p:cNvSpPr>
          <p:nvPr>
            <p:ph type="title"/>
          </p:nvPr>
        </p:nvSpPr>
        <p:spPr/>
        <p:txBody>
          <a:bodyPr/>
          <a:lstStyle/>
          <a:p>
            <a:r>
              <a:rPr lang="en-US" dirty="0"/>
              <a:t>Fuelling success with marquee clients across the globe</a:t>
            </a:r>
          </a:p>
        </p:txBody>
      </p:sp>
      <p:sp>
        <p:nvSpPr>
          <p:cNvPr id="16" name="TextBox 15"/>
          <p:cNvSpPr txBox="1"/>
          <p:nvPr/>
        </p:nvSpPr>
        <p:spPr>
          <a:xfrm>
            <a:off x="707040" y="1416421"/>
            <a:ext cx="3319272" cy="430887"/>
          </a:xfrm>
          <a:prstGeom prst="rect">
            <a:avLst/>
          </a:prstGeom>
          <a:noFill/>
          <a:ln>
            <a:solidFill>
              <a:schemeClr val="accent1"/>
            </a:solidFill>
          </a:ln>
        </p:spPr>
        <p:txBody>
          <a:bodyPr wrap="square" rtlCol="0">
            <a:spAutoFit/>
          </a:bodyPr>
          <a:lstStyle/>
          <a:p>
            <a:r>
              <a:rPr lang="en-US" sz="1100" dirty="0"/>
              <a:t>Leading Hollywood and Bollywood studios</a:t>
            </a:r>
            <a:endParaRPr lang="en-US" sz="1100" dirty="0" smtClean="0"/>
          </a:p>
        </p:txBody>
      </p:sp>
      <p:sp>
        <p:nvSpPr>
          <p:cNvPr id="17" name="Text Placeholder 3"/>
          <p:cNvSpPr>
            <a:spLocks noGrp="1"/>
          </p:cNvSpPr>
          <p:nvPr>
            <p:ph type="body" idx="11"/>
          </p:nvPr>
        </p:nvSpPr>
        <p:spPr>
          <a:xfrm>
            <a:off x="5104952" y="1085765"/>
            <a:ext cx="3319272" cy="327553"/>
          </a:xfrm>
        </p:spPr>
        <p:txBody>
          <a:bodyPr/>
          <a:lstStyle/>
          <a:p>
            <a:r>
              <a:rPr lang="en-US" sz="1400" dirty="0"/>
              <a:t>Technology services </a:t>
            </a:r>
          </a:p>
        </p:txBody>
      </p:sp>
      <p:sp>
        <p:nvSpPr>
          <p:cNvPr id="18" name="TextBox 17"/>
          <p:cNvSpPr txBox="1"/>
          <p:nvPr/>
        </p:nvSpPr>
        <p:spPr>
          <a:xfrm>
            <a:off x="5099752" y="1416421"/>
            <a:ext cx="3319272" cy="430887"/>
          </a:xfrm>
          <a:prstGeom prst="rect">
            <a:avLst/>
          </a:prstGeom>
          <a:noFill/>
          <a:ln>
            <a:solidFill>
              <a:schemeClr val="accent1"/>
            </a:solidFill>
          </a:ln>
        </p:spPr>
        <p:txBody>
          <a:bodyPr wrap="square" rtlCol="0">
            <a:spAutoFit/>
          </a:bodyPr>
          <a:lstStyle/>
          <a:p>
            <a:r>
              <a:rPr lang="en-US" sz="1100" dirty="0"/>
              <a:t>Leading broadcasters, studios, brands, sports and digital businesses</a:t>
            </a:r>
          </a:p>
        </p:txBody>
      </p:sp>
      <p:cxnSp>
        <p:nvCxnSpPr>
          <p:cNvPr id="19" name="Straight Connector 18"/>
          <p:cNvCxnSpPr/>
          <p:nvPr/>
        </p:nvCxnSpPr>
        <p:spPr>
          <a:xfrm>
            <a:off x="4545908" y="1087506"/>
            <a:ext cx="0" cy="5098988"/>
          </a:xfrm>
          <a:prstGeom prst="line">
            <a:avLst/>
          </a:prstGeom>
          <a:ln w="952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412435" y="1977731"/>
            <a:ext cx="3796942" cy="3923326"/>
            <a:chOff x="394505" y="1816360"/>
            <a:chExt cx="4031420" cy="4165609"/>
          </a:xfrm>
        </p:grpSpPr>
        <p:pic>
          <p:nvPicPr>
            <p:cNvPr id="20" name="Picture 19"/>
            <p:cNvPicPr>
              <a:picLocks noChangeAspect="1"/>
            </p:cNvPicPr>
            <p:nvPr/>
          </p:nvPicPr>
          <p:blipFill>
            <a:blip r:embed="rId2" cstate="print"/>
            <a:stretch>
              <a:fillRect/>
            </a:stretch>
          </p:blipFill>
          <p:spPr>
            <a:xfrm>
              <a:off x="2044335" y="3506876"/>
              <a:ext cx="930565" cy="817903"/>
            </a:xfrm>
            <a:prstGeom prst="rect">
              <a:avLst/>
            </a:prstGeom>
          </p:spPr>
        </p:pic>
        <p:pic>
          <p:nvPicPr>
            <p:cNvPr id="21" name="Picture 48" descr="20th Century Fox_Nov09.wmf"/>
            <p:cNvPicPr>
              <a:picLocks noChangeAspect="1"/>
            </p:cNvPicPr>
            <p:nvPr/>
          </p:nvPicPr>
          <p:blipFill>
            <a:blip r:embed="rId3" cstate="screen">
              <a:extLst>
                <a:ext uri="{28A0092B-C50C-407E-A947-70E740481C1C}">
                  <a14:useLocalDpi xmlns:a14="http://schemas.microsoft.com/office/drawing/2010/main"/>
                </a:ext>
              </a:extLst>
            </a:blip>
            <a:srcRect b="14024"/>
            <a:stretch>
              <a:fillRect/>
            </a:stretch>
          </p:blipFill>
          <p:spPr bwMode="auto">
            <a:xfrm>
              <a:off x="2045083" y="2708588"/>
              <a:ext cx="844062" cy="664094"/>
            </a:xfrm>
            <a:prstGeom prst="rect">
              <a:avLst/>
            </a:prstGeom>
            <a:noFill/>
            <a:ln w="9525">
              <a:noFill/>
              <a:miter lim="800000"/>
              <a:headEnd/>
              <a:tailEnd/>
            </a:ln>
          </p:spPr>
        </p:pic>
        <p:pic>
          <p:nvPicPr>
            <p:cNvPr id="22" name="Picture 2" descr="http://0.tqn.com/d/horror/1/0/d/s/0/-/relativity-log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01381" y="2833144"/>
              <a:ext cx="1324544" cy="561729"/>
            </a:xfrm>
            <a:prstGeom prst="rect">
              <a:avLst/>
            </a:prstGeom>
            <a:noFill/>
            <a:ln w="9525">
              <a:noFill/>
              <a:miter lim="800000"/>
              <a:headEnd/>
              <a:tailEnd/>
            </a:ln>
          </p:spPr>
        </p:pic>
        <p:pic>
          <p:nvPicPr>
            <p:cNvPr id="23" name="Picture 10" descr="http://www.seeklogo.com/images/L/Lucasfilm-logo-9A0980A43A-seeklogo.com.gif"/>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20534" y="5442683"/>
              <a:ext cx="1043430" cy="436603"/>
            </a:xfrm>
            <a:prstGeom prst="rect">
              <a:avLst/>
            </a:prstGeom>
            <a:noFill/>
            <a:ln w="9525">
              <a:noFill/>
              <a:miter lim="800000"/>
              <a:headEnd/>
              <a:tailEnd/>
            </a:ln>
          </p:spPr>
        </p:pic>
        <p:pic>
          <p:nvPicPr>
            <p:cNvPr id="24" name="Picture 24" descr="http://www.acmhyd.org/events/acm-india-2011/dwa_logo.tif"/>
            <p:cNvPicPr>
              <a:picLocks noChangeAspect="1" noChangeArrowheads="1"/>
            </p:cNvPicPr>
            <p:nvPr/>
          </p:nvPicPr>
          <p:blipFill>
            <a:blip r:embed="rId6" cstate="screen">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394505" y="3635585"/>
              <a:ext cx="1476653" cy="470184"/>
            </a:xfrm>
            <a:prstGeom prst="rect">
              <a:avLst/>
            </a:prstGeom>
            <a:noFill/>
            <a:ln w="9525">
              <a:noFill/>
              <a:miter lim="800000"/>
              <a:headEnd/>
              <a:tailEnd/>
            </a:ln>
          </p:spPr>
        </p:pic>
        <p:pic>
          <p:nvPicPr>
            <p:cNvPr id="25" name="Picture 2" descr="http://t0.gstatic.com/images?q=tbn:ANd9GcTzwSh6TfqH26X-icnuZNyQhTwkNaVW3FhiGsIcqI8HZsoEtDOJ"/>
            <p:cNvPicPr>
              <a:picLocks noChangeAspect="1" noChangeArrowheads="1"/>
            </p:cNvPicPr>
            <p:nvPr/>
          </p:nvPicPr>
          <p:blipFill>
            <a:blip r:embed="rId7" cstate="screen"/>
            <a:srcRect/>
            <a:stretch>
              <a:fillRect/>
            </a:stretch>
          </p:blipFill>
          <p:spPr bwMode="auto">
            <a:xfrm>
              <a:off x="2319579" y="4544811"/>
              <a:ext cx="915320" cy="595745"/>
            </a:xfrm>
            <a:prstGeom prst="rect">
              <a:avLst/>
            </a:prstGeom>
            <a:noFill/>
          </p:spPr>
        </p:pic>
        <p:pic>
          <p:nvPicPr>
            <p:cNvPr id="26" name="Picture 2" descr="http://dogponyshow.com/wp-content/uploads/2011/09/Lionsgate-Logo.jpg"/>
            <p:cNvPicPr>
              <a:picLocks noChangeAspect="1" noChangeArrowheads="1"/>
            </p:cNvPicPr>
            <p:nvPr/>
          </p:nvPicPr>
          <p:blipFill>
            <a:blip r:embed="rId8" cstate="screen"/>
            <a:srcRect/>
            <a:stretch>
              <a:fillRect/>
            </a:stretch>
          </p:blipFill>
          <p:spPr bwMode="auto">
            <a:xfrm>
              <a:off x="3116493" y="3719473"/>
              <a:ext cx="1271927" cy="392707"/>
            </a:xfrm>
            <a:prstGeom prst="rect">
              <a:avLst/>
            </a:prstGeom>
            <a:noFill/>
          </p:spPr>
        </p:pic>
        <p:pic>
          <p:nvPicPr>
            <p:cNvPr id="27" name="Picture 26"/>
            <p:cNvPicPr>
              <a:picLocks noChangeAspect="1"/>
            </p:cNvPicPr>
            <p:nvPr/>
          </p:nvPicPr>
          <p:blipFill>
            <a:blip r:embed="rId9" cstate="print"/>
            <a:stretch>
              <a:fillRect/>
            </a:stretch>
          </p:blipFill>
          <p:spPr>
            <a:xfrm>
              <a:off x="522230" y="1870438"/>
              <a:ext cx="1348928" cy="648072"/>
            </a:xfrm>
            <a:prstGeom prst="rect">
              <a:avLst/>
            </a:prstGeom>
          </p:spPr>
        </p:pic>
        <p:pic>
          <p:nvPicPr>
            <p:cNvPr id="28" name="Picture 27"/>
            <p:cNvPicPr>
              <a:picLocks noChangeAspect="1"/>
            </p:cNvPicPr>
            <p:nvPr/>
          </p:nvPicPr>
          <p:blipFill>
            <a:blip r:embed="rId10" cstate="print"/>
            <a:stretch>
              <a:fillRect/>
            </a:stretch>
          </p:blipFill>
          <p:spPr>
            <a:xfrm>
              <a:off x="2051015" y="1816360"/>
              <a:ext cx="864096" cy="745062"/>
            </a:xfrm>
            <a:prstGeom prst="rect">
              <a:avLst/>
            </a:prstGeom>
          </p:spPr>
        </p:pic>
        <p:pic>
          <p:nvPicPr>
            <p:cNvPr id="29" name="Picture 33" descr="Sony Pictures Entertainment Inc_centered_Apr06.wmf"/>
            <p:cNvPicPr>
              <a:picLocks noChangeAspect="1"/>
            </p:cNvPicPr>
            <p:nvPr/>
          </p:nvPicPr>
          <p:blipFill>
            <a:blip r:embed="rId11" cstate="screen">
              <a:extLst>
                <a:ext uri="{28A0092B-C50C-407E-A947-70E740481C1C}">
                  <a14:useLocalDpi xmlns:a14="http://schemas.microsoft.com/office/drawing/2010/main"/>
                </a:ext>
              </a:extLst>
            </a:blip>
            <a:srcRect b="8681"/>
            <a:stretch>
              <a:fillRect/>
            </a:stretch>
          </p:blipFill>
          <p:spPr bwMode="auto">
            <a:xfrm>
              <a:off x="1617046" y="4427146"/>
              <a:ext cx="398814" cy="728562"/>
            </a:xfrm>
            <a:prstGeom prst="rect">
              <a:avLst/>
            </a:prstGeom>
            <a:noFill/>
            <a:ln w="9525">
              <a:noFill/>
              <a:miter lim="800000"/>
              <a:headEnd/>
              <a:tailEnd/>
            </a:ln>
          </p:spPr>
        </p:pic>
        <p:pic>
          <p:nvPicPr>
            <p:cNvPr id="30" name="Picture 29"/>
            <p:cNvPicPr>
              <a:picLocks noChangeAspect="1"/>
            </p:cNvPicPr>
            <p:nvPr/>
          </p:nvPicPr>
          <p:blipFill>
            <a:blip r:embed="rId12" cstate="print"/>
            <a:stretch>
              <a:fillRect/>
            </a:stretch>
          </p:blipFill>
          <p:spPr>
            <a:xfrm>
              <a:off x="588699" y="2781574"/>
              <a:ext cx="1129972" cy="607960"/>
            </a:xfrm>
            <a:prstGeom prst="rect">
              <a:avLst/>
            </a:prstGeom>
          </p:spPr>
        </p:pic>
        <p:pic>
          <p:nvPicPr>
            <p:cNvPr id="31" name="Picture 30"/>
            <p:cNvPicPr>
              <a:picLocks noChangeAspect="1"/>
            </p:cNvPicPr>
            <p:nvPr/>
          </p:nvPicPr>
          <p:blipFill>
            <a:blip r:embed="rId13" cstate="print"/>
            <a:stretch>
              <a:fillRect/>
            </a:stretch>
          </p:blipFill>
          <p:spPr>
            <a:xfrm>
              <a:off x="573363" y="4310548"/>
              <a:ext cx="797627" cy="940661"/>
            </a:xfrm>
            <a:prstGeom prst="rect">
              <a:avLst/>
            </a:prstGeom>
          </p:spPr>
        </p:pic>
        <p:pic>
          <p:nvPicPr>
            <p:cNvPr id="32" name="Picture 31"/>
            <p:cNvPicPr>
              <a:picLocks noChangeAspect="1"/>
            </p:cNvPicPr>
            <p:nvPr/>
          </p:nvPicPr>
          <p:blipFill>
            <a:blip r:embed="rId14" cstate="screen"/>
            <a:stretch>
              <a:fillRect/>
            </a:stretch>
          </p:blipFill>
          <p:spPr>
            <a:xfrm>
              <a:off x="3718828" y="5228230"/>
              <a:ext cx="598206" cy="753739"/>
            </a:xfrm>
            <a:prstGeom prst="rect">
              <a:avLst/>
            </a:prstGeom>
          </p:spPr>
        </p:pic>
        <p:pic>
          <p:nvPicPr>
            <p:cNvPr id="33" name="Picture 32"/>
            <p:cNvPicPr>
              <a:picLocks noChangeAspect="1"/>
            </p:cNvPicPr>
            <p:nvPr/>
          </p:nvPicPr>
          <p:blipFill>
            <a:blip r:embed="rId15" cstate="screen"/>
            <a:stretch>
              <a:fillRect/>
            </a:stretch>
          </p:blipFill>
          <p:spPr>
            <a:xfrm>
              <a:off x="2779904" y="5385271"/>
              <a:ext cx="804125" cy="568132"/>
            </a:xfrm>
            <a:prstGeom prst="rect">
              <a:avLst/>
            </a:prstGeom>
          </p:spPr>
        </p:pic>
        <p:pic>
          <p:nvPicPr>
            <p:cNvPr id="34" name="Picture 2" descr="https://encrypted-tbn1.gstatic.com/images?q=tbn:ANd9GcSkhVb0tLyeDHXKabU-sbNUnNT4wvXsHWp_x-eK96g81j1_-wXp1sa5xSo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27319" y="1974665"/>
              <a:ext cx="1261101" cy="4351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7" cstate="print"/>
            <a:stretch>
              <a:fillRect/>
            </a:stretch>
          </p:blipFill>
          <p:spPr>
            <a:xfrm>
              <a:off x="483713" y="5473631"/>
              <a:ext cx="1009650" cy="342900"/>
            </a:xfrm>
            <a:prstGeom prst="rect">
              <a:avLst/>
            </a:prstGeom>
          </p:spPr>
        </p:pic>
        <p:pic>
          <p:nvPicPr>
            <p:cNvPr id="36" name="Picture 35"/>
            <p:cNvPicPr>
              <a:picLocks noChangeAspect="1"/>
            </p:cNvPicPr>
            <p:nvPr/>
          </p:nvPicPr>
          <p:blipFill>
            <a:blip r:embed="rId18" cstate="print"/>
            <a:stretch>
              <a:fillRect/>
            </a:stretch>
          </p:blipFill>
          <p:spPr>
            <a:xfrm>
              <a:off x="3510055" y="4659131"/>
              <a:ext cx="902164" cy="384255"/>
            </a:xfrm>
            <a:prstGeom prst="rect">
              <a:avLst/>
            </a:prstGeom>
          </p:spPr>
        </p:pic>
      </p:grpSp>
      <p:grpSp>
        <p:nvGrpSpPr>
          <p:cNvPr id="57" name="Group 56"/>
          <p:cNvGrpSpPr/>
          <p:nvPr/>
        </p:nvGrpSpPr>
        <p:grpSpPr>
          <a:xfrm>
            <a:off x="4760132" y="2022684"/>
            <a:ext cx="4013653" cy="3923198"/>
            <a:chOff x="5020117" y="1816489"/>
            <a:chExt cx="4013653" cy="3923198"/>
          </a:xfrm>
        </p:grpSpPr>
        <p:pic>
          <p:nvPicPr>
            <p:cNvPr id="37" name="Picture 3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159621" y="2596727"/>
              <a:ext cx="598220" cy="660849"/>
            </a:xfrm>
            <a:prstGeom prst="rect">
              <a:avLst/>
            </a:prstGeom>
          </p:spPr>
        </p:pic>
        <p:pic>
          <p:nvPicPr>
            <p:cNvPr id="38" name="Picture 37"/>
            <p:cNvPicPr>
              <a:picLocks noChangeAspect="1"/>
            </p:cNvPicPr>
            <p:nvPr/>
          </p:nvPicPr>
          <p:blipFill>
            <a:blip r:embed="rId20" cstate="print"/>
            <a:stretch>
              <a:fillRect/>
            </a:stretch>
          </p:blipFill>
          <p:spPr>
            <a:xfrm>
              <a:off x="8073317" y="3575308"/>
              <a:ext cx="898368" cy="321915"/>
            </a:xfrm>
            <a:prstGeom prst="rect">
              <a:avLst/>
            </a:prstGeom>
          </p:spPr>
        </p:pic>
        <p:pic>
          <p:nvPicPr>
            <p:cNvPr id="39" name="Picture 38"/>
            <p:cNvPicPr>
              <a:picLocks noChangeAspect="1"/>
            </p:cNvPicPr>
            <p:nvPr/>
          </p:nvPicPr>
          <p:blipFill>
            <a:blip r:embed="rId21" cstate="print"/>
            <a:stretch>
              <a:fillRect/>
            </a:stretch>
          </p:blipFill>
          <p:spPr>
            <a:xfrm>
              <a:off x="5901891" y="2679985"/>
              <a:ext cx="1015652" cy="494333"/>
            </a:xfrm>
            <a:prstGeom prst="rect">
              <a:avLst/>
            </a:prstGeom>
          </p:spPr>
        </p:pic>
        <p:pic>
          <p:nvPicPr>
            <p:cNvPr id="40" name="Picture 39"/>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129962" y="1841416"/>
              <a:ext cx="639187" cy="631197"/>
            </a:xfrm>
            <a:prstGeom prst="rect">
              <a:avLst/>
            </a:prstGeom>
          </p:spPr>
        </p:pic>
        <p:pic>
          <p:nvPicPr>
            <p:cNvPr id="41" name="Picture 40"/>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121988" y="1964740"/>
              <a:ext cx="801026" cy="384548"/>
            </a:xfrm>
            <a:prstGeom prst="rect">
              <a:avLst/>
            </a:prstGeom>
          </p:spPr>
        </p:pic>
        <p:pic>
          <p:nvPicPr>
            <p:cNvPr id="42" name="Picture 41"/>
            <p:cNvPicPr>
              <a:picLocks noChangeAspect="1"/>
            </p:cNvPicPr>
            <p:nvPr/>
          </p:nvPicPr>
          <p:blipFill>
            <a:blip r:embed="rId24" cstate="print"/>
            <a:stretch>
              <a:fillRect/>
            </a:stretch>
          </p:blipFill>
          <p:spPr>
            <a:xfrm>
              <a:off x="7117211" y="2675510"/>
              <a:ext cx="664689" cy="503282"/>
            </a:xfrm>
            <a:prstGeom prst="rect">
              <a:avLst/>
            </a:prstGeom>
          </p:spPr>
        </p:pic>
        <p:pic>
          <p:nvPicPr>
            <p:cNvPr id="43" name="Picture 42"/>
            <p:cNvPicPr>
              <a:picLocks noChangeAspect="1"/>
            </p:cNvPicPr>
            <p:nvPr/>
          </p:nvPicPr>
          <p:blipFill>
            <a:blip r:embed="rId25" cstate="print"/>
            <a:stretch>
              <a:fillRect/>
            </a:stretch>
          </p:blipFill>
          <p:spPr>
            <a:xfrm>
              <a:off x="7139076" y="3376225"/>
              <a:ext cx="620959" cy="720080"/>
            </a:xfrm>
            <a:prstGeom prst="rect">
              <a:avLst/>
            </a:prstGeom>
          </p:spPr>
        </p:pic>
        <p:pic>
          <p:nvPicPr>
            <p:cNvPr id="44" name="Picture 43"/>
            <p:cNvPicPr>
              <a:picLocks noChangeAspect="1"/>
            </p:cNvPicPr>
            <p:nvPr/>
          </p:nvPicPr>
          <p:blipFill>
            <a:blip r:embed="rId26" cstate="print"/>
            <a:stretch>
              <a:fillRect/>
            </a:stretch>
          </p:blipFill>
          <p:spPr>
            <a:xfrm>
              <a:off x="8022711" y="4377452"/>
              <a:ext cx="999581" cy="414935"/>
            </a:xfrm>
            <a:prstGeom prst="rect">
              <a:avLst/>
            </a:prstGeom>
          </p:spPr>
        </p:pic>
        <p:pic>
          <p:nvPicPr>
            <p:cNvPr id="45" name="Picture 44"/>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109467" y="3317355"/>
              <a:ext cx="600501" cy="837821"/>
            </a:xfrm>
            <a:prstGeom prst="rect">
              <a:avLst/>
            </a:prstGeom>
          </p:spPr>
        </p:pic>
        <p:pic>
          <p:nvPicPr>
            <p:cNvPr id="46" name="Picture 45"/>
            <p:cNvPicPr>
              <a:picLocks noChangeAspect="1"/>
            </p:cNvPicPr>
            <p:nvPr/>
          </p:nvPicPr>
          <p:blipFill>
            <a:blip r:embed="rId28" cstate="screen"/>
            <a:stretch>
              <a:fillRect/>
            </a:stretch>
          </p:blipFill>
          <p:spPr>
            <a:xfrm>
              <a:off x="5186062" y="3443109"/>
              <a:ext cx="563269" cy="586312"/>
            </a:xfrm>
            <a:prstGeom prst="rect">
              <a:avLst/>
            </a:prstGeom>
          </p:spPr>
        </p:pic>
        <p:pic>
          <p:nvPicPr>
            <p:cNvPr id="47" name="Picture 46"/>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5149277" y="1866035"/>
              <a:ext cx="618908" cy="581958"/>
            </a:xfrm>
            <a:prstGeom prst="rect">
              <a:avLst/>
            </a:prstGeom>
          </p:spPr>
        </p:pic>
        <p:pic>
          <p:nvPicPr>
            <p:cNvPr id="48" name="Picture 4" descr="http://www-deadline-com.vimg.net/wp-content/uploads/2013/09/aenetworks__130129004027__130903174510.png"/>
            <p:cNvPicPr>
              <a:picLocks noChangeAspect="1" noChangeArrowheads="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69379" y="1816489"/>
              <a:ext cx="1080676" cy="68105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t="29035" b="28736"/>
            <a:stretch/>
          </p:blipFill>
          <p:spPr bwMode="auto">
            <a:xfrm>
              <a:off x="8011233" y="2711246"/>
              <a:ext cx="1022537" cy="43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8" descr="http://www.daxcloud.com/sites/default/files/styles/clients_thumb/public/32-CBSfilms.png?itok=8v9wUjOF"/>
            <p:cNvPicPr>
              <a:picLocks noChangeAspect="1" noChangeArrowheads="1"/>
            </p:cNvPicPr>
            <p:nvPr/>
          </p:nvPicPr>
          <p:blipFill rotWithShape="1">
            <a:blip r:embed="rId32" cstate="print"/>
            <a:srcRect l="16848" t="35814" r="13616" b="32093"/>
            <a:stretch/>
          </p:blipFill>
          <p:spPr bwMode="auto">
            <a:xfrm>
              <a:off x="7632150" y="5085761"/>
              <a:ext cx="1395331" cy="393339"/>
            </a:xfrm>
            <a:prstGeom prst="rect">
              <a:avLst/>
            </a:prstGeom>
            <a:noFill/>
          </p:spPr>
        </p:pic>
        <p:pic>
          <p:nvPicPr>
            <p:cNvPr id="51" name="Picture 34" descr="http://www.daxcloud.com/sites/default/files/styles/clients_thumb/public/2-20th.png?itok=11wDbFC9"/>
            <p:cNvPicPr>
              <a:picLocks noChangeAspect="1" noChangeArrowheads="1"/>
            </p:cNvPicPr>
            <p:nvPr/>
          </p:nvPicPr>
          <p:blipFill>
            <a:blip r:embed="rId33" cstate="print"/>
            <a:srcRect/>
            <a:stretch>
              <a:fillRect/>
            </a:stretch>
          </p:blipFill>
          <p:spPr bwMode="auto">
            <a:xfrm>
              <a:off x="6185784" y="4789991"/>
              <a:ext cx="1315563" cy="949696"/>
            </a:xfrm>
            <a:prstGeom prst="rect">
              <a:avLst/>
            </a:prstGeom>
            <a:noFill/>
          </p:spPr>
        </p:pic>
        <p:pic>
          <p:nvPicPr>
            <p:cNvPr id="52" name="Picture 10" descr="http://img3.wikia.nocookie.net/__cb20130823192257/newdcmovieuniverse/images/b/ba/40a5d3c6c5c1481cb5df52c34ad94dbc.jpg"/>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6997254" y="4313442"/>
              <a:ext cx="916624" cy="529241"/>
            </a:xfrm>
            <a:prstGeom prst="rect">
              <a:avLst/>
            </a:prstGeom>
            <a:noFill/>
          </p:spPr>
        </p:pic>
        <p:pic>
          <p:nvPicPr>
            <p:cNvPr id="54" name="Picture 14" descr="http://images.bwwstatic.com/tvnetworklogos/12D53F96-0BB3-E806-9A319BCB78E18EBD.jpg"/>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5020117" y="4423818"/>
              <a:ext cx="931018" cy="322203"/>
            </a:xfrm>
            <a:prstGeom prst="rect">
              <a:avLst/>
            </a:prstGeom>
            <a:noFill/>
          </p:spPr>
        </p:pic>
        <p:pic>
          <p:nvPicPr>
            <p:cNvPr id="55" name="Picture 16" descr="http://images.bwwstatic.com/columnpic6/2E8DF2FF-B28F-E8E5-221AD4DCD0E26333.jpg"/>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5961908" y="4318579"/>
              <a:ext cx="1010254" cy="532680"/>
            </a:xfrm>
            <a:prstGeom prst="rect">
              <a:avLst/>
            </a:prstGeom>
            <a:noFill/>
          </p:spPr>
        </p:pic>
        <p:pic>
          <p:nvPicPr>
            <p:cNvPr id="56" name="Picture 20" descr="http://collider.com/wp-content/uploads/relativity-media-logo.jpg"/>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r="-2297" b="-15549"/>
            <a:stretch/>
          </p:blipFill>
          <p:spPr bwMode="auto">
            <a:xfrm>
              <a:off x="5053330" y="5040937"/>
              <a:ext cx="1175777" cy="601311"/>
            </a:xfrm>
            <a:prstGeom prst="rect">
              <a:avLst/>
            </a:prstGeom>
            <a:noFill/>
          </p:spPr>
        </p:pic>
      </p:grpSp>
      <p:pic>
        <p:nvPicPr>
          <p:cNvPr id="61" name="Picture 22" descr="http://www.daxcloud.com/sites/default/files/styles/clients_thumb/public/1-Lionsgate.png?itok=81_6qUn8"/>
          <p:cNvPicPr>
            <a:picLocks noChangeAspect="1" noChangeArrowheads="1"/>
          </p:cNvPicPr>
          <p:nvPr/>
        </p:nvPicPr>
        <p:blipFill>
          <a:blip r:embed="rId38" cstate="print"/>
          <a:srcRect/>
          <a:stretch>
            <a:fillRect/>
          </a:stretch>
        </p:blipFill>
        <p:spPr bwMode="auto">
          <a:xfrm>
            <a:off x="4589188" y="5569927"/>
            <a:ext cx="1494439" cy="1078825"/>
          </a:xfrm>
          <a:prstGeom prst="rect">
            <a:avLst/>
          </a:prstGeom>
          <a:noFill/>
        </p:spPr>
      </p:pic>
      <p:pic>
        <p:nvPicPr>
          <p:cNvPr id="62" name="Picture 26" descr="http://www.daxcloud.com/sites/default/files/styles/clients_thumb/public/4-WB.png?itok=-FtbfOvs"/>
          <p:cNvPicPr>
            <a:picLocks noChangeAspect="1" noChangeArrowheads="1"/>
          </p:cNvPicPr>
          <p:nvPr/>
        </p:nvPicPr>
        <p:blipFill>
          <a:blip r:embed="rId39" cstate="print"/>
          <a:srcRect/>
          <a:stretch>
            <a:fillRect/>
          </a:stretch>
        </p:blipFill>
        <p:spPr bwMode="auto">
          <a:xfrm>
            <a:off x="5787198" y="5578614"/>
            <a:ext cx="1573201" cy="1135683"/>
          </a:xfrm>
          <a:prstGeom prst="rect">
            <a:avLst/>
          </a:prstGeom>
          <a:noFill/>
        </p:spPr>
      </p:pic>
    </p:spTree>
    <p:extLst>
      <p:ext uri="{BB962C8B-B14F-4D97-AF65-F5344CB8AC3E}">
        <p14:creationId xmlns:p14="http://schemas.microsoft.com/office/powerpoint/2010/main" val="4081003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641" y="186270"/>
            <a:ext cx="7961029" cy="448729"/>
          </a:xfrm>
        </p:spPr>
        <p:txBody>
          <a:bodyPr/>
          <a:lstStyle/>
          <a:p>
            <a:r>
              <a:rPr lang="en-US" dirty="0"/>
              <a:t>Partnering award winning Hollywood studios for top grossers</a:t>
            </a:r>
          </a:p>
        </p:txBody>
      </p:sp>
      <p:sp>
        <p:nvSpPr>
          <p:cNvPr id="3" name="Rectangle 2"/>
          <p:cNvSpPr/>
          <p:nvPr/>
        </p:nvSpPr>
        <p:spPr>
          <a:xfrm>
            <a:off x="4294051" y="1111414"/>
            <a:ext cx="1440159" cy="938719"/>
          </a:xfrm>
          <a:prstGeom prst="rect">
            <a:avLst/>
          </a:prstGeom>
        </p:spPr>
        <p:txBody>
          <a:bodyPr wrap="square">
            <a:spAutoFit/>
          </a:bodyPr>
          <a:lstStyle/>
          <a:p>
            <a:pPr marL="0" lvl="1"/>
            <a:r>
              <a:rPr lang="en-US" sz="1100" b="1" dirty="0" smtClean="0"/>
              <a:t>The Da Vinci Code</a:t>
            </a:r>
            <a:endParaRPr lang="de-DE" sz="1100" b="1" dirty="0">
              <a:latin typeface="+mj-lt"/>
            </a:endParaRPr>
          </a:p>
          <a:p>
            <a:pPr marL="0" lvl="1"/>
            <a:r>
              <a:rPr lang="de-DE" sz="1100" b="1" dirty="0" smtClean="0">
                <a:latin typeface="+mj-lt"/>
              </a:rPr>
              <a:t>VFX-DNEG;</a:t>
            </a:r>
            <a:endParaRPr lang="de-DE" sz="1100" b="1" dirty="0">
              <a:latin typeface="+mj-lt"/>
            </a:endParaRPr>
          </a:p>
          <a:p>
            <a:pPr marL="0" lvl="1"/>
            <a:r>
              <a:rPr lang="de-DE" sz="1100" dirty="0">
                <a:latin typeface="+mj-lt"/>
              </a:rPr>
              <a:t>Over </a:t>
            </a:r>
            <a:r>
              <a:rPr lang="de-DE" sz="1100" dirty="0" smtClean="0">
                <a:latin typeface="+mj-lt"/>
              </a:rPr>
              <a:t>$750mn </a:t>
            </a:r>
          </a:p>
          <a:p>
            <a:pPr marL="0" lvl="1"/>
            <a:r>
              <a:rPr lang="de-DE" sz="1100" dirty="0" smtClean="0">
                <a:latin typeface="+mj-lt"/>
              </a:rPr>
              <a:t>box </a:t>
            </a:r>
            <a:r>
              <a:rPr lang="de-DE" sz="1100" dirty="0">
                <a:latin typeface="+mj-lt"/>
              </a:rPr>
              <a:t>office collections</a:t>
            </a:r>
          </a:p>
        </p:txBody>
      </p:sp>
      <p:sp>
        <p:nvSpPr>
          <p:cNvPr id="4" name="Rectangle 3"/>
          <p:cNvSpPr/>
          <p:nvPr/>
        </p:nvSpPr>
        <p:spPr>
          <a:xfrm>
            <a:off x="3285602" y="1092057"/>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29" y="1186857"/>
            <a:ext cx="866241" cy="1280159"/>
          </a:xfrm>
          <a:prstGeom prst="rect">
            <a:avLst/>
          </a:prstGeom>
          <a:ln>
            <a:solidFill>
              <a:schemeClr val="tx1"/>
            </a:solidFill>
          </a:ln>
        </p:spPr>
      </p:pic>
      <p:sp>
        <p:nvSpPr>
          <p:cNvPr id="6" name="Rectangle 5"/>
          <p:cNvSpPr/>
          <p:nvPr/>
        </p:nvSpPr>
        <p:spPr>
          <a:xfrm>
            <a:off x="1400660" y="1113710"/>
            <a:ext cx="1618825" cy="1373336"/>
          </a:xfrm>
          <a:prstGeom prst="rect">
            <a:avLst/>
          </a:prstGeom>
        </p:spPr>
        <p:txBody>
          <a:bodyPr wrap="square">
            <a:spAutoFit/>
          </a:bodyPr>
          <a:lstStyle/>
          <a:p>
            <a:pPr marL="0" lvl="1"/>
            <a:r>
              <a:rPr lang="en-US" sz="1100" b="1" dirty="0" smtClean="0"/>
              <a:t>Gravity</a:t>
            </a:r>
            <a:endParaRPr lang="de-DE" sz="1100" b="1" dirty="0" smtClean="0">
              <a:latin typeface="+mj-lt"/>
            </a:endParaRPr>
          </a:p>
          <a:p>
            <a:pPr marL="0" lvl="1">
              <a:spcBef>
                <a:spcPts val="500"/>
              </a:spcBef>
            </a:pPr>
            <a:r>
              <a:rPr lang="de-DE" sz="1100" b="1" dirty="0" smtClean="0">
                <a:latin typeface="+mj-lt"/>
              </a:rPr>
              <a:t>Exclusive </a:t>
            </a:r>
            <a:r>
              <a:rPr lang="de-DE" sz="1100" b="1" dirty="0">
                <a:latin typeface="+mj-lt"/>
              </a:rPr>
              <a:t>3D Conversion Partner</a:t>
            </a:r>
          </a:p>
          <a:p>
            <a:pPr marL="0" lvl="1"/>
            <a:r>
              <a:rPr lang="de-DE" sz="1100" dirty="0">
                <a:latin typeface="+mj-lt"/>
              </a:rPr>
              <a:t>Over $600mn box office collections; 12 Academy Award nominations 2014</a:t>
            </a:r>
          </a:p>
        </p:txBody>
      </p:sp>
      <p:sp>
        <p:nvSpPr>
          <p:cNvPr id="7" name="Rectangle 6"/>
          <p:cNvSpPr/>
          <p:nvPr/>
        </p:nvSpPr>
        <p:spPr>
          <a:xfrm>
            <a:off x="395997" y="1080281"/>
            <a:ext cx="2624667"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7715" y="1202494"/>
            <a:ext cx="866241" cy="1280160"/>
          </a:xfrm>
          <a:prstGeom prst="rect">
            <a:avLst/>
          </a:prstGeom>
          <a:ln>
            <a:solidFill>
              <a:schemeClr val="tx1"/>
            </a:solidFill>
          </a:ln>
        </p:spPr>
      </p:pic>
      <p:sp>
        <p:nvSpPr>
          <p:cNvPr id="9" name="Rectangle 8"/>
          <p:cNvSpPr/>
          <p:nvPr/>
        </p:nvSpPr>
        <p:spPr>
          <a:xfrm>
            <a:off x="7148973" y="1138309"/>
            <a:ext cx="1565994" cy="1341393"/>
          </a:xfrm>
          <a:prstGeom prst="rect">
            <a:avLst/>
          </a:prstGeom>
        </p:spPr>
        <p:txBody>
          <a:bodyPr wrap="square">
            <a:spAutoFit/>
          </a:bodyPr>
          <a:lstStyle/>
          <a:p>
            <a:pPr marL="0" lvl="1"/>
            <a:r>
              <a:rPr lang="en-US" sz="1100" b="1" dirty="0" smtClean="0"/>
              <a:t>Avatar</a:t>
            </a:r>
            <a:endParaRPr lang="en-US" sz="1100" b="1" dirty="0" smtClean="0">
              <a:latin typeface="+mj-lt"/>
            </a:endParaRPr>
          </a:p>
          <a:p>
            <a:pPr marL="0" lvl="1">
              <a:spcBef>
                <a:spcPts val="500"/>
              </a:spcBef>
            </a:pPr>
            <a:r>
              <a:rPr lang="en-US" sz="1100" b="1" dirty="0" smtClean="0">
                <a:latin typeface="+mj-lt"/>
              </a:rPr>
              <a:t>VFX</a:t>
            </a:r>
            <a:r>
              <a:rPr lang="en-US" sz="1100" b="1" dirty="0">
                <a:latin typeface="+mj-lt"/>
              </a:rPr>
              <a:t>; Additional 3D Conversion </a:t>
            </a:r>
          </a:p>
          <a:p>
            <a:pPr marL="0" lvl="1"/>
            <a:r>
              <a:rPr lang="en-US" sz="1100" dirty="0">
                <a:latin typeface="+mj-lt"/>
              </a:rPr>
              <a:t>Highest all time grossing movie; won 3 Academy Awards including for best VFX</a:t>
            </a:r>
          </a:p>
        </p:txBody>
      </p:sp>
      <p:sp>
        <p:nvSpPr>
          <p:cNvPr id="10" name="Rectangle 9"/>
          <p:cNvSpPr/>
          <p:nvPr/>
        </p:nvSpPr>
        <p:spPr>
          <a:xfrm>
            <a:off x="6149094" y="1092057"/>
            <a:ext cx="2624667"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402235" y="4471123"/>
            <a:ext cx="1584175" cy="1277273"/>
          </a:xfrm>
          <a:prstGeom prst="rect">
            <a:avLst/>
          </a:prstGeom>
        </p:spPr>
        <p:txBody>
          <a:bodyPr wrap="square">
            <a:spAutoFit/>
          </a:bodyPr>
          <a:lstStyle/>
          <a:p>
            <a:pPr marL="0" lvl="1"/>
            <a:r>
              <a:rPr lang="de-DE" sz="1100" b="1" dirty="0" smtClean="0">
                <a:latin typeface="+mj-lt"/>
              </a:rPr>
              <a:t>The Amazing Spider-Man 2 </a:t>
            </a:r>
          </a:p>
          <a:p>
            <a:pPr marL="0" lvl="1"/>
            <a:r>
              <a:rPr lang="de-DE" sz="1100" b="1" dirty="0" smtClean="0"/>
              <a:t>3D </a:t>
            </a:r>
            <a:r>
              <a:rPr lang="de-DE" sz="1100" b="1" dirty="0"/>
              <a:t>Conversion Partner</a:t>
            </a:r>
          </a:p>
          <a:p>
            <a:pPr marL="0" lvl="1"/>
            <a:r>
              <a:rPr lang="de-DE" sz="1100" dirty="0" smtClean="0">
                <a:latin typeface="+mj-lt"/>
              </a:rPr>
              <a:t>Over $708 mn</a:t>
            </a:r>
            <a:br>
              <a:rPr lang="de-DE" sz="1100" dirty="0" smtClean="0">
                <a:latin typeface="+mj-lt"/>
              </a:rPr>
            </a:br>
            <a:r>
              <a:rPr lang="de-DE" sz="1100" dirty="0" smtClean="0">
                <a:latin typeface="+mj-lt"/>
              </a:rPr>
              <a:t>box office collections</a:t>
            </a:r>
            <a:endParaRPr lang="de-DE" sz="1100" dirty="0">
              <a:latin typeface="+mj-lt"/>
            </a:endParaRPr>
          </a:p>
        </p:txBody>
      </p:sp>
      <p:sp>
        <p:nvSpPr>
          <p:cNvPr id="12" name="Rectangle 11"/>
          <p:cNvSpPr/>
          <p:nvPr/>
        </p:nvSpPr>
        <p:spPr>
          <a:xfrm>
            <a:off x="1402235" y="2825903"/>
            <a:ext cx="1584175" cy="1172116"/>
          </a:xfrm>
          <a:prstGeom prst="rect">
            <a:avLst/>
          </a:prstGeom>
        </p:spPr>
        <p:txBody>
          <a:bodyPr wrap="square">
            <a:spAutoFit/>
          </a:bodyPr>
          <a:lstStyle/>
          <a:p>
            <a:pPr marL="0" lvl="1"/>
            <a:r>
              <a:rPr lang="en-US" sz="1100" b="1" dirty="0" smtClean="0"/>
              <a:t>Inception</a:t>
            </a:r>
            <a:endParaRPr lang="en-US" sz="1100" b="1" dirty="0" smtClean="0">
              <a:latin typeface="+mj-lt"/>
            </a:endParaRPr>
          </a:p>
          <a:p>
            <a:pPr marL="0" lvl="1">
              <a:spcBef>
                <a:spcPts val="500"/>
              </a:spcBef>
            </a:pPr>
            <a:r>
              <a:rPr lang="en-US" sz="1100" b="1" dirty="0" smtClean="0">
                <a:latin typeface="+mj-lt"/>
              </a:rPr>
              <a:t>VFX-DNEG;</a:t>
            </a:r>
            <a:endParaRPr lang="en-US" sz="1100" b="1" dirty="0">
              <a:latin typeface="+mj-lt"/>
            </a:endParaRPr>
          </a:p>
          <a:p>
            <a:pPr marL="0" lvl="1"/>
            <a:r>
              <a:rPr lang="en-US" sz="1100" dirty="0">
                <a:latin typeface="+mj-lt"/>
              </a:rPr>
              <a:t>Over </a:t>
            </a:r>
            <a:r>
              <a:rPr lang="en-US" sz="1100" dirty="0" smtClean="0">
                <a:latin typeface="+mj-lt"/>
              </a:rPr>
              <a:t>$825mn </a:t>
            </a:r>
            <a:r>
              <a:rPr lang="en-US" sz="1100" dirty="0">
                <a:latin typeface="+mj-lt"/>
              </a:rPr>
              <a:t>box office </a:t>
            </a:r>
            <a:r>
              <a:rPr lang="en-US" sz="1100" dirty="0" smtClean="0">
                <a:latin typeface="+mj-lt"/>
              </a:rPr>
              <a:t>collections</a:t>
            </a:r>
          </a:p>
          <a:p>
            <a:pPr marL="0" lvl="1"/>
            <a:r>
              <a:rPr lang="de-DE" sz="1100" dirty="0" smtClean="0"/>
              <a:t>Won Academy Award for VFX</a:t>
            </a:r>
            <a:endParaRPr lang="en-US" sz="1100" dirty="0">
              <a:latin typeface="+mj-lt"/>
            </a:endParaRPr>
          </a:p>
        </p:txBody>
      </p:sp>
      <p:sp>
        <p:nvSpPr>
          <p:cNvPr id="13" name="Rectangle 12"/>
          <p:cNvSpPr/>
          <p:nvPr/>
        </p:nvSpPr>
        <p:spPr>
          <a:xfrm>
            <a:off x="7148973" y="2825903"/>
            <a:ext cx="1676061" cy="938719"/>
          </a:xfrm>
          <a:prstGeom prst="rect">
            <a:avLst/>
          </a:prstGeom>
        </p:spPr>
        <p:txBody>
          <a:bodyPr wrap="square">
            <a:spAutoFit/>
          </a:bodyPr>
          <a:lstStyle/>
          <a:p>
            <a:pPr marL="0" lvl="1"/>
            <a:r>
              <a:rPr lang="en-IN" sz="1100" dirty="0"/>
              <a:t>Harry Potter and the Deathly Hallows Part 2</a:t>
            </a:r>
          </a:p>
          <a:p>
            <a:pPr marL="0" lvl="1"/>
            <a:r>
              <a:rPr lang="de-DE" sz="1100" b="1" dirty="0"/>
              <a:t>VFX-DNEG;</a:t>
            </a:r>
          </a:p>
          <a:p>
            <a:pPr marL="0" lvl="1"/>
            <a:r>
              <a:rPr lang="de-DE" sz="1100" dirty="0"/>
              <a:t>Over $1300mn</a:t>
            </a:r>
            <a:br>
              <a:rPr lang="de-DE" sz="1100" dirty="0"/>
            </a:br>
            <a:r>
              <a:rPr lang="de-DE" sz="1100" dirty="0"/>
              <a:t>box office collections</a:t>
            </a:r>
          </a:p>
        </p:txBody>
      </p:sp>
      <p:sp>
        <p:nvSpPr>
          <p:cNvPr id="15" name="Rectangle 14"/>
          <p:cNvSpPr/>
          <p:nvPr/>
        </p:nvSpPr>
        <p:spPr>
          <a:xfrm>
            <a:off x="3285602" y="2767899"/>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p:cNvSpPr/>
          <p:nvPr/>
        </p:nvSpPr>
        <p:spPr>
          <a:xfrm>
            <a:off x="395997" y="2767899"/>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ectangle 16"/>
          <p:cNvSpPr/>
          <p:nvPr/>
        </p:nvSpPr>
        <p:spPr>
          <a:xfrm>
            <a:off x="6149095" y="2767899"/>
            <a:ext cx="2624667"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8" name="Picture 2" descr="Inception (2010) Pos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129" y="2889804"/>
            <a:ext cx="889524" cy="1268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boxofficemojo.com/images/batman3_pos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2867" y="2847098"/>
            <a:ext cx="911888" cy="12872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http://www.boxofficemojo.com/images/harrypotter72_post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7715" y="2878134"/>
            <a:ext cx="885091" cy="12802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http://www.boxofficemojo.com/images/davincicode_post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2867" y="1176818"/>
            <a:ext cx="885091" cy="128011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95997" y="4453031"/>
            <a:ext cx="8383097" cy="1473190"/>
            <a:chOff x="368482" y="4876800"/>
            <a:chExt cx="8383097" cy="1473190"/>
          </a:xfrm>
        </p:grpSpPr>
        <p:sp>
          <p:nvSpPr>
            <p:cNvPr id="23" name="Rectangle 22"/>
            <p:cNvSpPr/>
            <p:nvPr/>
          </p:nvSpPr>
          <p:spPr>
            <a:xfrm>
              <a:off x="3186367" y="4876800"/>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Rectangle 23"/>
            <p:cNvSpPr/>
            <p:nvPr/>
          </p:nvSpPr>
          <p:spPr>
            <a:xfrm>
              <a:off x="368482" y="4876800"/>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Rectangle 24"/>
            <p:cNvSpPr/>
            <p:nvPr/>
          </p:nvSpPr>
          <p:spPr>
            <a:xfrm>
              <a:off x="6127251" y="4876800"/>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6" name="Picture 7" descr="http://www.boxofficemojo.com/images/amazingspiderman2_post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129" y="4545027"/>
            <a:ext cx="889524" cy="130120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294051" y="2790043"/>
            <a:ext cx="1440159" cy="1107996"/>
          </a:xfrm>
          <a:prstGeom prst="rect">
            <a:avLst/>
          </a:prstGeom>
        </p:spPr>
        <p:txBody>
          <a:bodyPr wrap="square">
            <a:spAutoFit/>
          </a:bodyPr>
          <a:lstStyle/>
          <a:p>
            <a:pPr marL="0" lvl="1"/>
            <a:r>
              <a:rPr lang="de-DE" sz="1100" b="1" dirty="0" smtClean="0">
                <a:latin typeface="+mj-lt"/>
              </a:rPr>
              <a:t>The Dark Knight Rises</a:t>
            </a:r>
            <a:endParaRPr lang="de-DE" sz="1100" b="1" dirty="0">
              <a:latin typeface="+mj-lt"/>
            </a:endParaRPr>
          </a:p>
          <a:p>
            <a:pPr marL="0" lvl="1"/>
            <a:r>
              <a:rPr lang="de-DE" sz="1100" b="1" dirty="0" smtClean="0">
                <a:latin typeface="+mj-lt"/>
              </a:rPr>
              <a:t>VFX-DNEG;</a:t>
            </a:r>
            <a:endParaRPr lang="de-DE" sz="1100" b="1" dirty="0">
              <a:latin typeface="+mj-lt"/>
            </a:endParaRPr>
          </a:p>
          <a:p>
            <a:pPr marL="0" lvl="1"/>
            <a:r>
              <a:rPr lang="de-DE" sz="1100" dirty="0">
                <a:latin typeface="+mj-lt"/>
              </a:rPr>
              <a:t>Over </a:t>
            </a:r>
            <a:r>
              <a:rPr lang="de-DE" sz="1100" dirty="0" smtClean="0">
                <a:latin typeface="+mj-lt"/>
              </a:rPr>
              <a:t>$1000mn</a:t>
            </a:r>
            <a:br>
              <a:rPr lang="de-DE" sz="1100" dirty="0" smtClean="0">
                <a:latin typeface="+mj-lt"/>
              </a:rPr>
            </a:br>
            <a:r>
              <a:rPr lang="de-DE" sz="1100" dirty="0" smtClean="0">
                <a:latin typeface="+mj-lt"/>
              </a:rPr>
              <a:t>box office collections</a:t>
            </a:r>
            <a:endParaRPr lang="de-DE" sz="1100" dirty="0">
              <a:latin typeface="+mj-lt"/>
            </a:endParaRPr>
          </a:p>
        </p:txBody>
      </p:sp>
      <p:pic>
        <p:nvPicPr>
          <p:cNvPr id="28" name="Picture 9" descr="http://www.boxofficemojo.com/images/maleficient_post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7715" y="4539776"/>
            <a:ext cx="893167" cy="13004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7148973" y="4473305"/>
            <a:ext cx="1440159" cy="1107996"/>
          </a:xfrm>
          <a:prstGeom prst="rect">
            <a:avLst/>
          </a:prstGeom>
        </p:spPr>
        <p:txBody>
          <a:bodyPr wrap="square">
            <a:spAutoFit/>
          </a:bodyPr>
          <a:lstStyle/>
          <a:p>
            <a:pPr marL="0" lvl="1"/>
            <a:r>
              <a:rPr lang="de-DE" sz="1100" b="1" dirty="0" smtClean="0">
                <a:latin typeface="+mj-lt"/>
              </a:rPr>
              <a:t>Maleficent</a:t>
            </a:r>
          </a:p>
          <a:p>
            <a:pPr marL="0" lvl="1"/>
            <a:r>
              <a:rPr lang="de-DE" sz="1100" b="1" dirty="0" smtClean="0"/>
              <a:t>3D </a:t>
            </a:r>
            <a:r>
              <a:rPr lang="de-DE" sz="1100" b="1" dirty="0"/>
              <a:t>Conversion Partner</a:t>
            </a:r>
          </a:p>
          <a:p>
            <a:pPr marL="0" lvl="1"/>
            <a:r>
              <a:rPr lang="de-DE" sz="1100" dirty="0" smtClean="0">
                <a:latin typeface="+mj-lt"/>
              </a:rPr>
              <a:t>Over $720 mn</a:t>
            </a:r>
            <a:br>
              <a:rPr lang="de-DE" sz="1100" dirty="0" smtClean="0">
                <a:latin typeface="+mj-lt"/>
              </a:rPr>
            </a:br>
            <a:r>
              <a:rPr lang="de-DE" sz="1100" dirty="0" smtClean="0">
                <a:latin typeface="+mj-lt"/>
              </a:rPr>
              <a:t>box office collections</a:t>
            </a:r>
            <a:endParaRPr lang="de-DE" sz="1100" dirty="0">
              <a:latin typeface="+mj-lt"/>
            </a:endParaRPr>
          </a:p>
        </p:txBody>
      </p:sp>
      <p:pic>
        <p:nvPicPr>
          <p:cNvPr id="30" name="Picture 2" descr="Transformers: Age of Extinction (2014) Poste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382867" y="4557906"/>
            <a:ext cx="835724" cy="1237964"/>
          </a:xfrm>
          <a:prstGeom prst="rect">
            <a:avLst/>
          </a:prstGeom>
          <a:noFill/>
        </p:spPr>
      </p:pic>
      <p:sp>
        <p:nvSpPr>
          <p:cNvPr id="31" name="Rectangle 30"/>
          <p:cNvSpPr/>
          <p:nvPr/>
        </p:nvSpPr>
        <p:spPr>
          <a:xfrm>
            <a:off x="4267156" y="4462158"/>
            <a:ext cx="1586010" cy="1311128"/>
          </a:xfrm>
          <a:prstGeom prst="rect">
            <a:avLst/>
          </a:prstGeom>
        </p:spPr>
        <p:txBody>
          <a:bodyPr wrap="square">
            <a:spAutoFit/>
          </a:bodyPr>
          <a:lstStyle/>
          <a:p>
            <a:pPr marL="0" lvl="1">
              <a:lnSpc>
                <a:spcPct val="120000"/>
              </a:lnSpc>
            </a:pPr>
            <a:r>
              <a:rPr lang="en-US" sz="1100" b="1" dirty="0" smtClean="0"/>
              <a:t>Transformers: Age of extinction</a:t>
            </a:r>
          </a:p>
          <a:p>
            <a:pPr marL="0" lvl="1">
              <a:lnSpc>
                <a:spcPct val="120000"/>
              </a:lnSpc>
            </a:pPr>
            <a:r>
              <a:rPr lang="en-US" sz="1100" dirty="0" smtClean="0"/>
              <a:t>(3D Conversion)</a:t>
            </a:r>
          </a:p>
          <a:p>
            <a:pPr marL="0" lvl="1">
              <a:lnSpc>
                <a:spcPct val="120000"/>
              </a:lnSpc>
            </a:pPr>
            <a:r>
              <a:rPr lang="de-DE" sz="1100" dirty="0"/>
              <a:t>Over $1000mn</a:t>
            </a:r>
            <a:br>
              <a:rPr lang="de-DE" sz="1100" dirty="0"/>
            </a:br>
            <a:r>
              <a:rPr lang="de-DE" sz="1100" dirty="0"/>
              <a:t>box office collections</a:t>
            </a:r>
          </a:p>
          <a:p>
            <a:pPr marL="0" lvl="1">
              <a:lnSpc>
                <a:spcPct val="120000"/>
              </a:lnSpc>
            </a:pPr>
            <a:endParaRPr lang="en-US" sz="1100" dirty="0" smtClean="0"/>
          </a:p>
        </p:txBody>
      </p:sp>
    </p:spTree>
    <p:extLst>
      <p:ext uri="{BB962C8B-B14F-4D97-AF65-F5344CB8AC3E}">
        <p14:creationId xmlns:p14="http://schemas.microsoft.com/office/powerpoint/2010/main" val="1937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641" y="186270"/>
            <a:ext cx="7961029" cy="448729"/>
          </a:xfrm>
        </p:spPr>
        <p:txBody>
          <a:bodyPr/>
          <a:lstStyle/>
          <a:p>
            <a:r>
              <a:rPr lang="en-US" dirty="0"/>
              <a:t>Partnering award winning Hollywood studios for top grossers</a:t>
            </a:r>
          </a:p>
        </p:txBody>
      </p:sp>
      <p:sp>
        <p:nvSpPr>
          <p:cNvPr id="4" name="Rectangle 3"/>
          <p:cNvSpPr/>
          <p:nvPr/>
        </p:nvSpPr>
        <p:spPr>
          <a:xfrm>
            <a:off x="4603457" y="1343077"/>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3128046" y="1407787"/>
            <a:ext cx="1199246" cy="769441"/>
          </a:xfrm>
          <a:prstGeom prst="rect">
            <a:avLst/>
          </a:prstGeom>
        </p:spPr>
        <p:txBody>
          <a:bodyPr wrap="square">
            <a:spAutoFit/>
          </a:bodyPr>
          <a:lstStyle/>
          <a:p>
            <a:pPr marL="0" lvl="1"/>
            <a:r>
              <a:rPr lang="en-US" sz="1100" b="1" dirty="0" smtClean="0"/>
              <a:t>Happy New Year</a:t>
            </a:r>
          </a:p>
          <a:p>
            <a:pPr marL="0" lvl="1"/>
            <a:r>
              <a:rPr lang="en-US" sz="1100" b="1" dirty="0" smtClean="0"/>
              <a:t>Grossed over</a:t>
            </a:r>
          </a:p>
          <a:p>
            <a:pPr marL="0" lvl="1"/>
            <a:r>
              <a:rPr lang="en-US" sz="1100" b="1" dirty="0" err="1" smtClean="0"/>
              <a:t>Rs</a:t>
            </a:r>
            <a:r>
              <a:rPr lang="en-US" sz="1100" b="1" dirty="0" smtClean="0"/>
              <a:t>. 2 </a:t>
            </a:r>
            <a:r>
              <a:rPr lang="en-US" sz="1100" b="1" dirty="0" err="1" smtClean="0"/>
              <a:t>bn</a:t>
            </a:r>
            <a:endParaRPr lang="en-US" sz="1100" b="1" dirty="0"/>
          </a:p>
        </p:txBody>
      </p:sp>
      <p:sp>
        <p:nvSpPr>
          <p:cNvPr id="7" name="Rectangle 6"/>
          <p:cNvSpPr/>
          <p:nvPr/>
        </p:nvSpPr>
        <p:spPr>
          <a:xfrm>
            <a:off x="1713852" y="1331301"/>
            <a:ext cx="2624667"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p:nvSpPr>
        <p:spPr>
          <a:xfrm>
            <a:off x="4603457" y="2911339"/>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p:cNvSpPr/>
          <p:nvPr/>
        </p:nvSpPr>
        <p:spPr>
          <a:xfrm>
            <a:off x="1713852" y="2911339"/>
            <a:ext cx="2624328" cy="14731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16" y="4561112"/>
            <a:ext cx="1787071" cy="770324"/>
          </a:xfrm>
          <a:prstGeom prst="rect">
            <a:avLst/>
          </a:prstGeom>
          <a:ln>
            <a:solidFill>
              <a:schemeClr val="tx1"/>
            </a:solidFill>
          </a:ln>
        </p:spPr>
      </p:pic>
      <p:sp>
        <p:nvSpPr>
          <p:cNvPr id="42" name="Rectangle 41"/>
          <p:cNvSpPr/>
          <p:nvPr/>
        </p:nvSpPr>
        <p:spPr>
          <a:xfrm>
            <a:off x="252808" y="5383866"/>
            <a:ext cx="2885286" cy="584775"/>
          </a:xfrm>
          <a:prstGeom prst="rect">
            <a:avLst/>
          </a:prstGeom>
        </p:spPr>
        <p:txBody>
          <a:bodyPr wrap="square">
            <a:spAutoFit/>
          </a:bodyPr>
          <a:lstStyle/>
          <a:p>
            <a:pPr marL="0" lvl="1" algn="ctr"/>
            <a:r>
              <a:rPr lang="de-DE" sz="1100" b="1" dirty="0">
                <a:latin typeface="+mj-lt"/>
              </a:rPr>
              <a:t>Google Chrome </a:t>
            </a:r>
            <a:r>
              <a:rPr lang="de-DE" sz="1100" b="1" dirty="0" smtClean="0">
                <a:latin typeface="+mj-lt"/>
              </a:rPr>
              <a:t>3D BBH</a:t>
            </a:r>
          </a:p>
          <a:p>
            <a:pPr marL="0" lvl="1" algn="ctr"/>
            <a:r>
              <a:rPr lang="en-US" sz="1050" dirty="0">
                <a:latin typeface="+mj-lt"/>
              </a:rPr>
              <a:t>First-of-its-kind 3D </a:t>
            </a:r>
            <a:r>
              <a:rPr lang="en-US" sz="1050" dirty="0" smtClean="0">
                <a:latin typeface="+mj-lt"/>
              </a:rPr>
              <a:t>advertisement </a:t>
            </a:r>
            <a:r>
              <a:rPr lang="en-US" sz="1050" dirty="0">
                <a:latin typeface="+mj-lt"/>
              </a:rPr>
              <a:t>for </a:t>
            </a:r>
            <a:r>
              <a:rPr lang="en-US" sz="1050" dirty="0" smtClean="0">
                <a:latin typeface="+mj-lt"/>
              </a:rPr>
              <a:t>India</a:t>
            </a:r>
            <a:endParaRPr lang="en-US" sz="1050" dirty="0">
              <a:latin typeface="+mj-lt"/>
            </a:endParaRPr>
          </a:p>
        </p:txBody>
      </p:sp>
      <p:sp>
        <p:nvSpPr>
          <p:cNvPr id="43" name="Rectangle 42"/>
          <p:cNvSpPr/>
          <p:nvPr/>
        </p:nvSpPr>
        <p:spPr>
          <a:xfrm>
            <a:off x="383118" y="4479366"/>
            <a:ext cx="2624667" cy="147218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287" y="4554349"/>
            <a:ext cx="1470524" cy="837640"/>
          </a:xfrm>
          <a:prstGeom prst="rect">
            <a:avLst/>
          </a:prstGeom>
          <a:ln>
            <a:solidFill>
              <a:schemeClr val="tx1"/>
            </a:solidFill>
          </a:ln>
        </p:spPr>
      </p:pic>
      <p:sp>
        <p:nvSpPr>
          <p:cNvPr id="45" name="Rectangle 44"/>
          <p:cNvSpPr/>
          <p:nvPr/>
        </p:nvSpPr>
        <p:spPr>
          <a:xfrm>
            <a:off x="6137056" y="5383866"/>
            <a:ext cx="2622987" cy="584775"/>
          </a:xfrm>
          <a:prstGeom prst="rect">
            <a:avLst/>
          </a:prstGeom>
        </p:spPr>
        <p:txBody>
          <a:bodyPr wrap="square">
            <a:spAutoFit/>
          </a:bodyPr>
          <a:lstStyle/>
          <a:p>
            <a:pPr marL="0" lvl="1" algn="ctr"/>
            <a:r>
              <a:rPr lang="de-DE" sz="1100" b="1" dirty="0">
                <a:latin typeface="+mj-lt"/>
              </a:rPr>
              <a:t>Nike “Mean Streets</a:t>
            </a:r>
            <a:r>
              <a:rPr lang="de-DE" sz="1100" b="1" dirty="0" smtClean="0">
                <a:latin typeface="+mj-lt"/>
              </a:rPr>
              <a:t>” JWT</a:t>
            </a:r>
          </a:p>
          <a:p>
            <a:pPr marL="0" lvl="1" algn="ctr"/>
            <a:r>
              <a:rPr lang="en-US" sz="1050" dirty="0">
                <a:latin typeface="+mj-lt"/>
              </a:rPr>
              <a:t>Silver at the Asian Marketing Effectiveness </a:t>
            </a:r>
            <a:r>
              <a:rPr lang="en-US" sz="1050" dirty="0" smtClean="0">
                <a:latin typeface="+mj-lt"/>
              </a:rPr>
              <a:t>Awards</a:t>
            </a:r>
            <a:endParaRPr lang="en-US" sz="1050" dirty="0">
              <a:latin typeface="+mj-lt"/>
            </a:endParaRPr>
          </a:p>
        </p:txBody>
      </p:sp>
      <p:sp>
        <p:nvSpPr>
          <p:cNvPr id="46" name="Rectangle 45"/>
          <p:cNvSpPr/>
          <p:nvPr/>
        </p:nvSpPr>
        <p:spPr>
          <a:xfrm>
            <a:off x="6136216" y="4479366"/>
            <a:ext cx="2624667" cy="147218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7203" y="4545105"/>
            <a:ext cx="1429594" cy="838199"/>
          </a:xfrm>
          <a:prstGeom prst="rect">
            <a:avLst/>
          </a:prstGeom>
          <a:ln>
            <a:solidFill>
              <a:schemeClr val="tx1"/>
            </a:solidFill>
          </a:ln>
        </p:spPr>
      </p:pic>
      <p:sp>
        <p:nvSpPr>
          <p:cNvPr id="48" name="Rectangle 47"/>
          <p:cNvSpPr/>
          <p:nvPr/>
        </p:nvSpPr>
        <p:spPr>
          <a:xfrm>
            <a:off x="3165687" y="5383866"/>
            <a:ext cx="2812627" cy="754053"/>
          </a:xfrm>
          <a:prstGeom prst="rect">
            <a:avLst/>
          </a:prstGeom>
        </p:spPr>
        <p:txBody>
          <a:bodyPr wrap="square">
            <a:spAutoFit/>
          </a:bodyPr>
          <a:lstStyle/>
          <a:p>
            <a:pPr marL="0" lvl="1" algn="ctr"/>
            <a:r>
              <a:rPr lang="pt-BR" sz="1100" b="1" dirty="0">
                <a:latin typeface="+mj-lt"/>
              </a:rPr>
              <a:t>Mumbai Mirror ‘I am Mumbai</a:t>
            </a:r>
            <a:r>
              <a:rPr lang="pt-BR" sz="1100" b="1" dirty="0" smtClean="0">
                <a:latin typeface="+mj-lt"/>
              </a:rPr>
              <a:t>’ Taproot</a:t>
            </a:r>
          </a:p>
          <a:p>
            <a:pPr marL="0" lvl="1" algn="ctr"/>
            <a:r>
              <a:rPr lang="en-US" sz="1050" dirty="0">
                <a:latin typeface="+mj-lt"/>
              </a:rPr>
              <a:t>Won Gold Lion at 2012 Cannes Lions International Festival of </a:t>
            </a:r>
            <a:r>
              <a:rPr lang="en-US" sz="1050" dirty="0" smtClean="0">
                <a:latin typeface="+mj-lt"/>
              </a:rPr>
              <a:t>Creativity</a:t>
            </a:r>
            <a:endParaRPr lang="en-US" sz="1050" dirty="0">
              <a:latin typeface="+mj-lt"/>
            </a:endParaRPr>
          </a:p>
        </p:txBody>
      </p:sp>
      <p:sp>
        <p:nvSpPr>
          <p:cNvPr id="49" name="Rectangle 48"/>
          <p:cNvSpPr/>
          <p:nvPr/>
        </p:nvSpPr>
        <p:spPr>
          <a:xfrm>
            <a:off x="3259667" y="4479366"/>
            <a:ext cx="2624667" cy="147218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Text Placeholder 1"/>
          <p:cNvSpPr txBox="1">
            <a:spLocks/>
          </p:cNvSpPr>
          <p:nvPr/>
        </p:nvSpPr>
        <p:spPr>
          <a:xfrm>
            <a:off x="2515604" y="998728"/>
            <a:ext cx="4112793" cy="462519"/>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buNone/>
            </a:pPr>
            <a:r>
              <a:rPr lang="en-US" sz="1400" dirty="0"/>
              <a:t>Worked on 100+ Bollywood movies in last 5 years</a:t>
            </a:r>
            <a:endParaRPr lang="en-US" sz="1400" dirty="0">
              <a:solidFill>
                <a:schemeClr val="accent1"/>
              </a:solidFill>
            </a:endParaRPr>
          </a:p>
        </p:txBody>
      </p:sp>
      <p:pic>
        <p:nvPicPr>
          <p:cNvPr id="25" name="Picture 2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798626" y="1461247"/>
            <a:ext cx="1296000" cy="118800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9672" y="1505895"/>
            <a:ext cx="1338435" cy="1188000"/>
          </a:xfrm>
          <a:prstGeom prst="rect">
            <a:avLst/>
          </a:prstGeom>
        </p:spPr>
      </p:pic>
      <p:sp>
        <p:nvSpPr>
          <p:cNvPr id="28" name="Rectangle 27"/>
          <p:cNvSpPr/>
          <p:nvPr/>
        </p:nvSpPr>
        <p:spPr>
          <a:xfrm>
            <a:off x="6104699" y="1445325"/>
            <a:ext cx="1199246" cy="600164"/>
          </a:xfrm>
          <a:prstGeom prst="rect">
            <a:avLst/>
          </a:prstGeom>
        </p:spPr>
        <p:txBody>
          <a:bodyPr wrap="square">
            <a:spAutoFit/>
          </a:bodyPr>
          <a:lstStyle/>
          <a:p>
            <a:pPr marL="0" lvl="1"/>
            <a:r>
              <a:rPr lang="en-US" sz="1100" b="1" dirty="0" smtClean="0"/>
              <a:t>Bang </a:t>
            </a:r>
            <a:r>
              <a:rPr lang="en-US" sz="1100" b="1" dirty="0" err="1" smtClean="0"/>
              <a:t>Bang</a:t>
            </a:r>
            <a:endParaRPr lang="en-US" sz="1100" b="1" dirty="0" smtClean="0"/>
          </a:p>
          <a:p>
            <a:pPr marL="0" lvl="1"/>
            <a:r>
              <a:rPr lang="en-US" sz="1100" b="1" dirty="0" smtClean="0"/>
              <a:t>Grossed over</a:t>
            </a:r>
          </a:p>
          <a:p>
            <a:pPr marL="0" lvl="1"/>
            <a:r>
              <a:rPr lang="en-US" sz="1100" b="1" dirty="0" err="1" smtClean="0"/>
              <a:t>Rs</a:t>
            </a:r>
            <a:r>
              <a:rPr lang="en-US" sz="1100" b="1" dirty="0" smtClean="0"/>
              <a:t> 1.8 </a:t>
            </a:r>
            <a:r>
              <a:rPr lang="en-US" sz="1100" b="1" dirty="0" err="1" smtClean="0"/>
              <a:t>bn</a:t>
            </a:r>
            <a:endParaRPr lang="en-US" sz="1100" b="1" dirty="0"/>
          </a:p>
        </p:txBody>
      </p:sp>
      <p:pic>
        <p:nvPicPr>
          <p:cNvPr id="29" name="Picture 2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821537" y="3061056"/>
            <a:ext cx="1276350" cy="1188000"/>
          </a:xfrm>
          <a:prstGeom prst="rect">
            <a:avLst/>
          </a:prstGeom>
        </p:spPr>
      </p:pic>
      <p:sp>
        <p:nvSpPr>
          <p:cNvPr id="30" name="Rectangle 29"/>
          <p:cNvSpPr/>
          <p:nvPr/>
        </p:nvSpPr>
        <p:spPr>
          <a:xfrm>
            <a:off x="3138094" y="2985320"/>
            <a:ext cx="1199246" cy="600164"/>
          </a:xfrm>
          <a:prstGeom prst="rect">
            <a:avLst/>
          </a:prstGeom>
        </p:spPr>
        <p:txBody>
          <a:bodyPr wrap="square">
            <a:spAutoFit/>
          </a:bodyPr>
          <a:lstStyle/>
          <a:p>
            <a:pPr marL="0" lvl="1"/>
            <a:r>
              <a:rPr lang="en-US" sz="1100" b="1" dirty="0" smtClean="0"/>
              <a:t>Kick</a:t>
            </a:r>
          </a:p>
          <a:p>
            <a:pPr marL="0" lvl="1"/>
            <a:r>
              <a:rPr lang="en-US" sz="1100" b="1" dirty="0" smtClean="0"/>
              <a:t>Grossed over</a:t>
            </a:r>
          </a:p>
          <a:p>
            <a:pPr marL="0" lvl="1"/>
            <a:r>
              <a:rPr lang="en-US" sz="1100" b="1" dirty="0" err="1" smtClean="0"/>
              <a:t>Rs</a:t>
            </a:r>
            <a:r>
              <a:rPr lang="en-US" sz="1100" b="1" dirty="0" smtClean="0"/>
              <a:t>. 2.3 </a:t>
            </a:r>
            <a:r>
              <a:rPr lang="en-US" sz="1100" b="1" dirty="0" err="1" smtClean="0"/>
              <a:t>bn</a:t>
            </a:r>
            <a:endParaRPr lang="en-US" sz="1100" b="1" dirty="0"/>
          </a:p>
        </p:txBody>
      </p:sp>
      <p:pic>
        <p:nvPicPr>
          <p:cNvPr id="31" name="Picture 30"/>
          <p:cNvPicPr>
            <a:picLocks/>
          </p:cNvPicPr>
          <p:nvPr/>
        </p:nvPicPr>
        <p:blipFill>
          <a:blip r:embed="rId9" cstate="print"/>
          <a:stretch>
            <a:fillRect/>
          </a:stretch>
        </p:blipFill>
        <p:spPr>
          <a:xfrm>
            <a:off x="4751613" y="3054467"/>
            <a:ext cx="1296000" cy="1188000"/>
          </a:xfrm>
          <a:prstGeom prst="rect">
            <a:avLst/>
          </a:prstGeom>
        </p:spPr>
      </p:pic>
      <p:sp>
        <p:nvSpPr>
          <p:cNvPr id="36" name="Rectangle 35"/>
          <p:cNvSpPr/>
          <p:nvPr/>
        </p:nvSpPr>
        <p:spPr>
          <a:xfrm>
            <a:off x="6100356" y="2987409"/>
            <a:ext cx="1199246" cy="600164"/>
          </a:xfrm>
          <a:prstGeom prst="rect">
            <a:avLst/>
          </a:prstGeom>
        </p:spPr>
        <p:txBody>
          <a:bodyPr wrap="square">
            <a:spAutoFit/>
          </a:bodyPr>
          <a:lstStyle/>
          <a:p>
            <a:pPr marL="0" lvl="1"/>
            <a:r>
              <a:rPr lang="en-US" sz="1100" b="1" dirty="0" smtClean="0"/>
              <a:t>Mary </a:t>
            </a:r>
            <a:r>
              <a:rPr lang="en-US" sz="1100" b="1" dirty="0" err="1" smtClean="0"/>
              <a:t>Kom</a:t>
            </a:r>
            <a:endParaRPr lang="en-US" sz="1100" b="1" dirty="0" smtClean="0"/>
          </a:p>
          <a:p>
            <a:pPr marL="0" lvl="1"/>
            <a:r>
              <a:rPr lang="en-US" sz="1100" b="1" dirty="0" smtClean="0"/>
              <a:t>Grossed over</a:t>
            </a:r>
          </a:p>
          <a:p>
            <a:pPr marL="0" lvl="1"/>
            <a:r>
              <a:rPr lang="en-US" sz="1100" b="1" dirty="0" err="1" smtClean="0"/>
              <a:t>Rs</a:t>
            </a:r>
            <a:r>
              <a:rPr lang="en-US" sz="1100" b="1" dirty="0" smtClean="0"/>
              <a:t>. 0.6 </a:t>
            </a:r>
            <a:r>
              <a:rPr lang="en-US" sz="1100" b="1" dirty="0" err="1" smtClean="0"/>
              <a:t>bn</a:t>
            </a:r>
            <a:endParaRPr lang="en-US" sz="1100" b="1" dirty="0"/>
          </a:p>
        </p:txBody>
      </p:sp>
    </p:spTree>
    <p:extLst>
      <p:ext uri="{BB962C8B-B14F-4D97-AF65-F5344CB8AC3E}">
        <p14:creationId xmlns:p14="http://schemas.microsoft.com/office/powerpoint/2010/main" val="3951371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4"/>
          <p:cNvSpPr>
            <a:spLocks noChangeArrowheads="1"/>
          </p:cNvSpPr>
          <p:nvPr/>
        </p:nvSpPr>
        <p:spPr bwMode="auto">
          <a:xfrm>
            <a:off x="222236" y="1118295"/>
            <a:ext cx="8699529" cy="83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Global market leader in 2D to 3D conversion with ~30% share of market</a:t>
            </a:r>
          </a:p>
          <a:p>
            <a:pPr algn="ctr"/>
            <a:endParaRPr lang="en-US" altLang="en-US" b="1" dirty="0"/>
          </a:p>
        </p:txBody>
      </p:sp>
      <p:sp>
        <p:nvSpPr>
          <p:cNvPr id="26" name="Rectangle 25"/>
          <p:cNvSpPr/>
          <p:nvPr/>
        </p:nvSpPr>
        <p:spPr>
          <a:xfrm>
            <a:off x="434975" y="1782422"/>
            <a:ext cx="3276600" cy="2247900"/>
          </a:xfrm>
          <a:prstGeom prst="rect">
            <a:avLst/>
          </a:prstGeom>
        </p:spPr>
        <p:txBody>
          <a:bodyPr>
            <a:spAutoFit/>
          </a:bodyPr>
          <a:lstStyle/>
          <a:p>
            <a:pPr marL="171450" indent="-171450">
              <a:spcAft>
                <a:spcPts val="300"/>
              </a:spcAft>
              <a:buSzPct val="80000"/>
              <a:buFont typeface="Arial" panose="020B0604020202020204" pitchFamily="34" charset="0"/>
              <a:buChar char="•"/>
              <a:defRPr/>
            </a:pPr>
            <a:endParaRPr lang="en-IN" sz="1200" dirty="0">
              <a:solidFill>
                <a:schemeClr val="tx1">
                  <a:lumMod val="75000"/>
                </a:schemeClr>
              </a:solidFill>
            </a:endParaRPr>
          </a:p>
          <a:p>
            <a:pPr marL="174625" indent="-174625">
              <a:spcAft>
                <a:spcPts val="300"/>
              </a:spcAft>
              <a:buClr>
                <a:srgbClr val="E3173E"/>
              </a:buClr>
              <a:buSzPct val="80000"/>
              <a:buFont typeface="Wingdings" pitchFamily="2" charset="2"/>
              <a:buChar char="§"/>
              <a:defRPr/>
            </a:pPr>
            <a:r>
              <a:rPr lang="en-IN" sz="1400" dirty="0"/>
              <a:t>Los Angeles: 65,000 sq. ft.</a:t>
            </a:r>
          </a:p>
          <a:p>
            <a:pPr marL="174625" indent="-174625">
              <a:spcAft>
                <a:spcPts val="300"/>
              </a:spcAft>
              <a:buClr>
                <a:srgbClr val="E3173E"/>
              </a:buClr>
              <a:buSzPct val="80000"/>
              <a:buFont typeface="Wingdings" pitchFamily="2" charset="2"/>
              <a:buChar char="§"/>
              <a:defRPr/>
            </a:pPr>
            <a:r>
              <a:rPr lang="en-US" sz="1400" dirty="0"/>
              <a:t>Vancouver: 40,000 sq. </a:t>
            </a:r>
            <a:r>
              <a:rPr lang="en-US" sz="1400" dirty="0" smtClean="0"/>
              <a:t>ft.</a:t>
            </a:r>
            <a:endParaRPr lang="en-US" sz="1400" dirty="0"/>
          </a:p>
          <a:p>
            <a:pPr marL="174625" indent="-174625">
              <a:spcAft>
                <a:spcPts val="300"/>
              </a:spcAft>
              <a:buClr>
                <a:srgbClr val="E3173E"/>
              </a:buClr>
              <a:buSzPct val="80000"/>
              <a:buFont typeface="Wingdings" pitchFamily="2" charset="2"/>
              <a:buChar char="§"/>
              <a:defRPr/>
            </a:pPr>
            <a:r>
              <a:rPr lang="en-US" sz="1400" dirty="0"/>
              <a:t>London: 80,000 sq. ft.</a:t>
            </a:r>
          </a:p>
          <a:p>
            <a:pPr marL="174625" indent="-174625">
              <a:spcAft>
                <a:spcPts val="300"/>
              </a:spcAft>
              <a:buClr>
                <a:srgbClr val="E3173E"/>
              </a:buClr>
              <a:buSzPct val="80000"/>
              <a:buFont typeface="Wingdings" pitchFamily="2" charset="2"/>
              <a:buChar char="§"/>
              <a:defRPr/>
            </a:pPr>
            <a:r>
              <a:rPr lang="en-US" sz="1400" dirty="0"/>
              <a:t>Mumbai (Mainframe); 80,000 sq. ft.</a:t>
            </a:r>
          </a:p>
          <a:p>
            <a:pPr marL="174625" indent="-174625">
              <a:spcAft>
                <a:spcPts val="300"/>
              </a:spcAft>
              <a:buClr>
                <a:srgbClr val="E3173E"/>
              </a:buClr>
              <a:buSzPct val="80000"/>
              <a:buFont typeface="Wingdings" pitchFamily="2" charset="2"/>
              <a:buChar char="§"/>
              <a:defRPr/>
            </a:pPr>
            <a:r>
              <a:rPr lang="en-US" sz="1400" dirty="0"/>
              <a:t>Chandigarh: 12,500 sq. ft.</a:t>
            </a:r>
          </a:p>
          <a:p>
            <a:pPr marL="174625" indent="-174625">
              <a:spcAft>
                <a:spcPts val="300"/>
              </a:spcAft>
              <a:buClr>
                <a:srgbClr val="E3173E"/>
              </a:buClr>
              <a:buSzPct val="80000"/>
              <a:buFont typeface="Wingdings" pitchFamily="2" charset="2"/>
              <a:buChar char="§"/>
              <a:defRPr/>
            </a:pPr>
            <a:r>
              <a:rPr lang="en-US" sz="1400" dirty="0"/>
              <a:t>Goa: 8,000 sq. ft.</a:t>
            </a:r>
          </a:p>
          <a:p>
            <a:pPr>
              <a:spcAft>
                <a:spcPts val="300"/>
              </a:spcAft>
              <a:buClr>
                <a:srgbClr val="E3173E"/>
              </a:buClr>
              <a:defRPr/>
            </a:pPr>
            <a:endParaRPr lang="en-US" sz="1200" dirty="0">
              <a:solidFill>
                <a:schemeClr val="tx1">
                  <a:lumMod val="75000"/>
                </a:schemeClr>
              </a:solidFill>
            </a:endParaRPr>
          </a:p>
          <a:p>
            <a:pPr marL="631825" lvl="1" indent="-174625">
              <a:buClr>
                <a:srgbClr val="E3173E"/>
              </a:buClr>
              <a:buFont typeface="Wingdings" panose="05000000000000000000" pitchFamily="2" charset="2"/>
              <a:buChar char="§"/>
              <a:defRPr/>
            </a:pPr>
            <a:endParaRPr lang="en-IN" sz="1200" dirty="0">
              <a:solidFill>
                <a:schemeClr val="tx1">
                  <a:lumMod val="75000"/>
                </a:schemeClr>
              </a:solidFill>
            </a:endParaRPr>
          </a:p>
        </p:txBody>
      </p:sp>
      <p:pic>
        <p:nvPicPr>
          <p:cNvPr id="24581" name="Picture 26"/>
          <p:cNvPicPr>
            <a:picLocks noChangeAspect="1"/>
          </p:cNvPicPr>
          <p:nvPr/>
        </p:nvPicPr>
        <p:blipFill>
          <a:blip r:embed="rId2">
            <a:extLst>
              <a:ext uri="{28A0092B-C50C-407E-A947-70E740481C1C}">
                <a14:useLocalDpi xmlns:a14="http://schemas.microsoft.com/office/drawing/2010/main" val="0"/>
              </a:ext>
            </a:extLst>
          </a:blip>
          <a:srcRect l="5621"/>
          <a:stretch>
            <a:fillRect/>
          </a:stretch>
        </p:blipFill>
        <p:spPr bwMode="auto">
          <a:xfrm>
            <a:off x="5899150" y="2102893"/>
            <a:ext cx="28416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1563" y="3855492"/>
            <a:ext cx="2538412" cy="169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8" descr="IMG_00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1563" y="2102892"/>
            <a:ext cx="2208212" cy="169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9" descr="IMG_042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6175" y="3863430"/>
            <a:ext cx="2514600"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012641" y="186270"/>
            <a:ext cx="7961029"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altLang="en-US" dirty="0"/>
              <a:t>Prime Focus World</a:t>
            </a:r>
            <a:endParaRPr lang="en-US" dirty="0"/>
          </a:p>
        </p:txBody>
      </p:sp>
    </p:spTree>
    <p:extLst>
      <p:ext uri="{BB962C8B-B14F-4D97-AF65-F5344CB8AC3E}">
        <p14:creationId xmlns:p14="http://schemas.microsoft.com/office/powerpoint/2010/main" val="1811243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http://www.officelovin.com/wp-content/uploads/2014/08/double-negative-london-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275" y="112395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www.officelovin.com/wp-content/uploads/2014/08/double-negative-london-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348615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62825" y="1123950"/>
            <a:ext cx="4495800" cy="1038225"/>
          </a:xfrm>
          <a:prstGeom prst="rect">
            <a:avLst/>
          </a:prstGeom>
        </p:spPr>
        <p:txBody>
          <a:bodyPr>
            <a:spAutoFit/>
          </a:bodyPr>
          <a:lstStyle/>
          <a:p>
            <a:pPr>
              <a:spcAft>
                <a:spcPts val="300"/>
              </a:spcAft>
              <a:buSzPct val="80000"/>
              <a:defRPr/>
            </a:pPr>
            <a:endParaRPr lang="en-IN" sz="1200" dirty="0">
              <a:solidFill>
                <a:schemeClr val="tx1">
                  <a:lumMod val="75000"/>
                </a:schemeClr>
              </a:solidFill>
            </a:endParaRPr>
          </a:p>
          <a:p>
            <a:pPr marL="174625" indent="-174625">
              <a:spcAft>
                <a:spcPts val="300"/>
              </a:spcAft>
              <a:buClr>
                <a:srgbClr val="E3173E"/>
              </a:buClr>
              <a:buSzPct val="80000"/>
              <a:buFont typeface="Wingdings" pitchFamily="2" charset="2"/>
              <a:buChar char="§"/>
              <a:defRPr/>
            </a:pPr>
            <a:r>
              <a:rPr lang="en-IN" sz="1400" dirty="0"/>
              <a:t>Academy award winning Visual Effects house</a:t>
            </a:r>
          </a:p>
          <a:p>
            <a:pPr marL="174625" indent="-174625">
              <a:spcAft>
                <a:spcPts val="300"/>
              </a:spcAft>
              <a:buClr>
                <a:srgbClr val="E3173E"/>
              </a:buClr>
              <a:buSzPct val="80000"/>
              <a:buFont typeface="Wingdings" pitchFamily="2" charset="2"/>
              <a:buChar char="§"/>
              <a:defRPr/>
            </a:pPr>
            <a:r>
              <a:rPr lang="en-IN" sz="1400" dirty="0"/>
              <a:t>Europe’s largest; Amongst top 3 worldwide</a:t>
            </a:r>
          </a:p>
          <a:p>
            <a:pPr marL="174625" indent="-174625">
              <a:spcAft>
                <a:spcPts val="300"/>
              </a:spcAft>
              <a:buClr>
                <a:srgbClr val="E3173E"/>
              </a:buClr>
              <a:buSzPct val="80000"/>
              <a:buFont typeface="Wingdings" pitchFamily="2" charset="2"/>
              <a:buChar char="§"/>
              <a:defRPr/>
            </a:pPr>
            <a:r>
              <a:rPr lang="en-IN" sz="1400" dirty="0"/>
              <a:t>1000 people (800 in London; 200 in Singapore)</a:t>
            </a:r>
          </a:p>
        </p:txBody>
      </p:sp>
      <p:pic>
        <p:nvPicPr>
          <p:cNvPr id="25606" name="Picture 6" descr="https://m1.behance.net/rendition/modules/43828017/disp/ccb6c70ea864ddd7657322f3ab97bff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 y="2266950"/>
            <a:ext cx="34988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hercules-poster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475" y="4400550"/>
            <a:ext cx="857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3" descr="hunger_games_catching_fire_poster.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8425" y="4400550"/>
            <a:ext cx="857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interstellar_poster.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475" y="4400550"/>
            <a:ext cx="857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descr="man_of_steel_poster.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0475" y="4400550"/>
            <a:ext cx="857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012641" y="186270"/>
            <a:ext cx="7961029"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altLang="en-US" dirty="0"/>
              <a:t>Double Negative (London &amp; Singapore)</a:t>
            </a:r>
            <a:endParaRPr lang="en-US" dirty="0"/>
          </a:p>
        </p:txBody>
      </p:sp>
    </p:spTree>
    <p:extLst>
      <p:ext uri="{BB962C8B-B14F-4D97-AF65-F5344CB8AC3E}">
        <p14:creationId xmlns:p14="http://schemas.microsoft.com/office/powerpoint/2010/main" val="2914556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7"/>
          <p:cNvSpPr>
            <a:spLocks noChangeArrowheads="1"/>
          </p:cNvSpPr>
          <p:nvPr/>
        </p:nvSpPr>
        <p:spPr bwMode="auto">
          <a:xfrm>
            <a:off x="2099495" y="1155145"/>
            <a:ext cx="49450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India’s largest integrated Studio facility</a:t>
            </a:r>
          </a:p>
          <a:p>
            <a:pPr algn="ctr"/>
            <a:endParaRPr lang="en-US" altLang="en-US" b="1" dirty="0"/>
          </a:p>
        </p:txBody>
      </p:sp>
      <p:pic>
        <p:nvPicPr>
          <p:cNvPr id="26628" name="Picture 3" descr="C:\Users\RUPAM\Downloads\shutterstock_79887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759" y="4049359"/>
            <a:ext cx="2671951" cy="186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548" y="1794908"/>
            <a:ext cx="2668987" cy="16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156198" y="3428858"/>
            <a:ext cx="2782888" cy="461962"/>
          </a:xfrm>
          <a:prstGeom prst="rect">
            <a:avLst/>
          </a:prstGeom>
        </p:spPr>
        <p:txBody>
          <a:bodyPr>
            <a:spAutoFit/>
          </a:bodyPr>
          <a:lstStyle/>
          <a:p>
            <a:pPr marL="174625" indent="-174625" algn="ctr">
              <a:spcAft>
                <a:spcPts val="300"/>
              </a:spcAft>
              <a:defRPr/>
            </a:pPr>
            <a:r>
              <a:rPr lang="en-IN" sz="1200" b="1" dirty="0">
                <a:solidFill>
                  <a:schemeClr val="tx1">
                    <a:lumMod val="75000"/>
                  </a:schemeClr>
                </a:solidFill>
              </a:rPr>
              <a:t>Only DI Lab with 4K facility in South Asia</a:t>
            </a:r>
          </a:p>
        </p:txBody>
      </p:sp>
      <p:sp>
        <p:nvSpPr>
          <p:cNvPr id="22" name="Rectangle 21"/>
          <p:cNvSpPr/>
          <p:nvPr/>
        </p:nvSpPr>
        <p:spPr>
          <a:xfrm>
            <a:off x="434975" y="1759048"/>
            <a:ext cx="4145149" cy="2331407"/>
          </a:xfrm>
          <a:prstGeom prst="rect">
            <a:avLst/>
          </a:prstGeom>
        </p:spPr>
        <p:txBody>
          <a:bodyPr wrap="square">
            <a:spAutoFit/>
          </a:bodyPr>
          <a:lstStyle/>
          <a:p>
            <a:pPr marL="174625" indent="-174625">
              <a:spcAft>
                <a:spcPts val="300"/>
              </a:spcAft>
              <a:buClr>
                <a:srgbClr val="E3173E"/>
              </a:buClr>
              <a:buSzPct val="80000"/>
              <a:buFont typeface="Wingdings" pitchFamily="2" charset="2"/>
              <a:buChar char="§"/>
              <a:defRPr/>
            </a:pPr>
            <a:r>
              <a:rPr lang="en-IN" sz="1400" dirty="0"/>
              <a:t>MPAA, Fox Security Group (FSG) accredited facilities – </a:t>
            </a:r>
          </a:p>
          <a:p>
            <a:pPr marL="742950" lvl="1" indent="-285750">
              <a:buClr>
                <a:schemeClr val="tx1">
                  <a:lumMod val="75000"/>
                </a:schemeClr>
              </a:buClr>
              <a:buSzPct val="80000"/>
              <a:buFont typeface="Arial" panose="020B0604020202020204" pitchFamily="34" charset="0"/>
              <a:buChar char="•"/>
              <a:defRPr/>
            </a:pPr>
            <a:r>
              <a:rPr lang="en-IN" sz="1400" dirty="0"/>
              <a:t>200,000  sq. ft. state-of-the-art Studio facility in Film City – India’s largest</a:t>
            </a:r>
          </a:p>
          <a:p>
            <a:pPr marL="742950" lvl="1" indent="-285750">
              <a:buClr>
                <a:schemeClr val="tx1">
                  <a:lumMod val="75000"/>
                </a:schemeClr>
              </a:buClr>
              <a:buSzPct val="80000"/>
              <a:buFont typeface="Arial" panose="020B0604020202020204" pitchFamily="34" charset="0"/>
              <a:buChar char="•"/>
              <a:defRPr/>
            </a:pPr>
            <a:r>
              <a:rPr lang="en-IN" sz="1400" dirty="0"/>
              <a:t>8 Hollywood benchmarked sound stages</a:t>
            </a:r>
          </a:p>
          <a:p>
            <a:pPr marL="742950" lvl="1" indent="-285750">
              <a:buClr>
                <a:schemeClr val="tx1">
                  <a:lumMod val="75000"/>
                </a:schemeClr>
              </a:buClr>
              <a:buSzPct val="80000"/>
              <a:buFont typeface="Arial" panose="020B0604020202020204" pitchFamily="34" charset="0"/>
              <a:buChar char="•"/>
              <a:defRPr/>
            </a:pPr>
            <a:r>
              <a:rPr lang="en-IN" sz="1400" dirty="0"/>
              <a:t>90,000 sq. ft. SEZ in </a:t>
            </a:r>
            <a:r>
              <a:rPr lang="en-IN" sz="1400" dirty="0" err="1"/>
              <a:t>Navi</a:t>
            </a:r>
            <a:r>
              <a:rPr lang="en-IN" sz="1400" dirty="0"/>
              <a:t> Mumbai and 75,000 sq. ft. facility in Film City</a:t>
            </a:r>
          </a:p>
          <a:p>
            <a:pPr marL="174625" indent="-174625">
              <a:spcAft>
                <a:spcPts val="300"/>
              </a:spcAft>
              <a:buClr>
                <a:srgbClr val="E3173E"/>
              </a:buClr>
              <a:buSzPct val="80000"/>
              <a:buFont typeface="Wingdings" pitchFamily="2" charset="2"/>
              <a:buChar char="§"/>
              <a:defRPr/>
            </a:pPr>
            <a:r>
              <a:rPr lang="en-IN" sz="1400" dirty="0"/>
              <a:t>Film Processing Lab</a:t>
            </a:r>
          </a:p>
          <a:p>
            <a:pPr marL="174625" indent="-174625">
              <a:spcAft>
                <a:spcPts val="300"/>
              </a:spcAft>
              <a:buClr>
                <a:srgbClr val="E3173E"/>
              </a:buClr>
              <a:buSzPct val="80000"/>
              <a:buFont typeface="Wingdings" pitchFamily="2" charset="2"/>
              <a:buChar char="§"/>
              <a:defRPr/>
            </a:pPr>
            <a:r>
              <a:rPr lang="en-US" sz="1400" dirty="0"/>
              <a:t>Film image enhancement</a:t>
            </a:r>
          </a:p>
          <a:p>
            <a:pPr lvl="1">
              <a:buClr>
                <a:srgbClr val="E3173E"/>
              </a:buClr>
              <a:defRPr/>
            </a:pPr>
            <a:endParaRPr lang="en-IN" sz="1200" dirty="0">
              <a:solidFill>
                <a:schemeClr val="tx1">
                  <a:lumMod val="75000"/>
                </a:schemeClr>
              </a:solidFill>
            </a:endParaRPr>
          </a:p>
        </p:txBody>
      </p:sp>
      <p:sp>
        <p:nvSpPr>
          <p:cNvPr id="26632" name="Rectangle 22"/>
          <p:cNvSpPr>
            <a:spLocks noChangeArrowheads="1"/>
          </p:cNvSpPr>
          <p:nvPr/>
        </p:nvSpPr>
        <p:spPr bwMode="auto">
          <a:xfrm>
            <a:off x="5113336" y="5926138"/>
            <a:ext cx="2906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300"/>
              </a:spcAft>
            </a:pPr>
            <a:r>
              <a:rPr lang="en-IN" altLang="en-US" sz="1200" b="1" dirty="0">
                <a:solidFill>
                  <a:schemeClr val="tx1">
                    <a:lumMod val="75000"/>
                  </a:schemeClr>
                </a:solidFill>
              </a:rPr>
              <a:t>Sound stages &amp; shooting floors</a:t>
            </a:r>
          </a:p>
        </p:txBody>
      </p:sp>
      <p:sp>
        <p:nvSpPr>
          <p:cNvPr id="11" name="Title 1"/>
          <p:cNvSpPr txBox="1">
            <a:spLocks/>
          </p:cNvSpPr>
          <p:nvPr/>
        </p:nvSpPr>
        <p:spPr>
          <a:xfrm>
            <a:off x="1012641" y="186270"/>
            <a:ext cx="7961029"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altLang="en-US" dirty="0"/>
              <a:t>Prime Focus Studios</a:t>
            </a:r>
            <a:endParaRPr lang="en-US" dirty="0"/>
          </a:p>
        </p:txBody>
      </p:sp>
    </p:spTree>
    <p:extLst>
      <p:ext uri="{BB962C8B-B14F-4D97-AF65-F5344CB8AC3E}">
        <p14:creationId xmlns:p14="http://schemas.microsoft.com/office/powerpoint/2010/main" val="2701314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Academy Award Winning Lowry Digital</a:t>
            </a:r>
            <a:endParaRPr lang="en-US" dirty="0"/>
          </a:p>
        </p:txBody>
      </p:sp>
      <p:sp>
        <p:nvSpPr>
          <p:cNvPr id="3" name="Text Placeholder 2"/>
          <p:cNvSpPr>
            <a:spLocks noGrp="1"/>
          </p:cNvSpPr>
          <p:nvPr>
            <p:ph type="body" sz="quarter" idx="17"/>
          </p:nvPr>
        </p:nvSpPr>
        <p:spPr/>
        <p:txBody>
          <a:bodyPr/>
          <a:lstStyle/>
          <a:p>
            <a:pPr marL="174625" indent="-174625">
              <a:buClr>
                <a:srgbClr val="E3173E"/>
              </a:buClr>
              <a:defRPr/>
            </a:pPr>
            <a:r>
              <a:rPr lang="en-US" dirty="0"/>
              <a:t>Image Processing Services for Legacy content and New Releases</a:t>
            </a:r>
          </a:p>
          <a:p>
            <a:pPr marL="174625" indent="-174625">
              <a:buClr>
                <a:srgbClr val="E3173E"/>
              </a:buClr>
              <a:defRPr/>
            </a:pPr>
            <a:r>
              <a:rPr lang="en-US" dirty="0"/>
              <a:t>Joint operations in US and India</a:t>
            </a:r>
          </a:p>
          <a:p>
            <a:endParaRPr lang="en-US" dirty="0"/>
          </a:p>
        </p:txBody>
      </p:sp>
      <p:pic>
        <p:nvPicPr>
          <p:cNvPr id="4" name="Picture 8" descr="http://upload.wikimedia.org/wikipedia/commons/3/3b/Lowry_Digital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177800"/>
            <a:ext cx="1447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635199" y="2895976"/>
            <a:ext cx="5873602" cy="2303928"/>
            <a:chOff x="1156451" y="2358740"/>
            <a:chExt cx="5873602" cy="2303928"/>
          </a:xfrm>
        </p:grpSpPr>
        <p:pic>
          <p:nvPicPr>
            <p:cNvPr id="6" name="Picture 9" descr="nasa-poster2-Image-Enhance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6380" y="2490322"/>
              <a:ext cx="1581830" cy="12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176584" y="3839978"/>
              <a:ext cx="1843654" cy="738664"/>
            </a:xfrm>
            <a:prstGeom prst="rect">
              <a:avLst/>
            </a:prstGeom>
          </p:spPr>
          <p:txBody>
            <a:bodyPr wrap="square">
              <a:spAutoFit/>
            </a:bodyPr>
            <a:lstStyle/>
            <a:p>
              <a:pPr algn="ctr">
                <a:defRPr/>
              </a:pPr>
              <a:r>
                <a:rPr lang="en-IN" sz="1050" b="1" dirty="0"/>
                <a:t>Apollo 11 Moonwalk video for NASA – Image Processing Services by Lowry Digital</a:t>
              </a:r>
            </a:p>
          </p:txBody>
        </p:sp>
        <p:sp>
          <p:nvSpPr>
            <p:cNvPr id="8" name="Rectangle 7"/>
            <p:cNvSpPr/>
            <p:nvPr/>
          </p:nvSpPr>
          <p:spPr>
            <a:xfrm>
              <a:off x="1156451" y="3839978"/>
              <a:ext cx="1855693" cy="738664"/>
            </a:xfrm>
            <a:prstGeom prst="rect">
              <a:avLst/>
            </a:prstGeom>
          </p:spPr>
          <p:txBody>
            <a:bodyPr wrap="square">
              <a:spAutoFit/>
            </a:bodyPr>
            <a:lstStyle/>
            <a:p>
              <a:pPr algn="ctr">
                <a:defRPr/>
              </a:pPr>
              <a:r>
                <a:rPr lang="en-IN" sz="1050" b="1" dirty="0"/>
                <a:t>‘Lowry Process’, won the Scientific and Technical Achievement Academy® Award 2012</a:t>
              </a:r>
              <a:endParaRPr lang="en-US" sz="1050" b="1" dirty="0"/>
            </a:p>
          </p:txBody>
        </p:sp>
        <p:pic>
          <p:nvPicPr>
            <p:cNvPr id="9" name="Picture 6" descr="http://s3.amazonaws.com/img.goldderby.com/posts/1313784492-sci-tech-pla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425" y="2443713"/>
              <a:ext cx="1353669" cy="136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793" y="2500312"/>
              <a:ext cx="1054897" cy="133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527042" y="3839978"/>
              <a:ext cx="1084263" cy="415925"/>
            </a:xfrm>
            <a:prstGeom prst="rect">
              <a:avLst/>
            </a:prstGeom>
          </p:spPr>
          <p:txBody>
            <a:bodyPr>
              <a:spAutoFit/>
            </a:bodyPr>
            <a:lstStyle/>
            <a:p>
              <a:pPr algn="ctr">
                <a:defRPr/>
              </a:pPr>
              <a:r>
                <a:rPr lang="en-IN" sz="1050" b="1" dirty="0"/>
                <a:t> 3D Alignment for Avatar</a:t>
              </a:r>
            </a:p>
          </p:txBody>
        </p:sp>
        <p:sp>
          <p:nvSpPr>
            <p:cNvPr id="12" name="Rectangle 11"/>
            <p:cNvSpPr/>
            <p:nvPr/>
          </p:nvSpPr>
          <p:spPr>
            <a:xfrm>
              <a:off x="1156451" y="2358740"/>
              <a:ext cx="1855693" cy="230290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3164544" y="2359760"/>
              <a:ext cx="1855693" cy="230290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5174360" y="2358740"/>
              <a:ext cx="1855693" cy="230290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884716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7"/>
          <p:cNvSpPr>
            <a:spLocks noChangeArrowheads="1"/>
          </p:cNvSpPr>
          <p:nvPr/>
        </p:nvSpPr>
        <p:spPr bwMode="auto">
          <a:xfrm>
            <a:off x="457200" y="2291908"/>
            <a:ext cx="388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300"/>
              </a:spcAft>
              <a:buClr>
                <a:srgbClr val="E3173E"/>
              </a:buClr>
              <a:buSzPct val="80000"/>
              <a:buFont typeface="Wingdings" panose="05000000000000000000" pitchFamily="2" charset="2"/>
              <a:buChar char="§"/>
            </a:pPr>
            <a:r>
              <a:rPr lang="en-IN" altLang="en-US" sz="1400" dirty="0"/>
              <a:t>12,000 sq. </a:t>
            </a:r>
            <a:r>
              <a:rPr lang="en-IN" altLang="en-US" sz="1400" dirty="0" smtClean="0"/>
              <a:t>ft.</a:t>
            </a:r>
            <a:endParaRPr lang="en-IN" altLang="en-US" sz="1400" dirty="0"/>
          </a:p>
          <a:p>
            <a:pPr>
              <a:spcAft>
                <a:spcPts val="300"/>
              </a:spcAft>
              <a:buClr>
                <a:srgbClr val="E3173E"/>
              </a:buClr>
              <a:buSzPct val="80000"/>
              <a:buFont typeface="Wingdings" panose="05000000000000000000" pitchFamily="2" charset="2"/>
              <a:buChar char="§"/>
            </a:pPr>
            <a:r>
              <a:rPr lang="en-US" altLang="en-US" sz="1400" dirty="0"/>
              <a:t>Full service post facility specializing in the transfer, color correction, conform and mastering of film and High Definition content. </a:t>
            </a:r>
          </a:p>
          <a:p>
            <a:pPr>
              <a:spcAft>
                <a:spcPts val="300"/>
              </a:spcAft>
              <a:buClr>
                <a:srgbClr val="E3173E"/>
              </a:buClr>
              <a:buSzPct val="80000"/>
              <a:buFont typeface="Wingdings" panose="05000000000000000000" pitchFamily="2" charset="2"/>
              <a:buChar char="§"/>
            </a:pPr>
            <a:r>
              <a:rPr lang="en-US" altLang="en-US" sz="1400" dirty="0"/>
              <a:t>Grading, online editorial, audio post, format conversion, duplication, encoding and quality control services. </a:t>
            </a:r>
          </a:p>
          <a:p>
            <a:pPr>
              <a:spcAft>
                <a:spcPts val="300"/>
              </a:spcAft>
              <a:buClr>
                <a:srgbClr val="E3173E"/>
              </a:buClr>
              <a:buSzPct val="80000"/>
              <a:buFont typeface="Wingdings" panose="05000000000000000000" pitchFamily="2" charset="2"/>
              <a:buChar char="§"/>
            </a:pPr>
            <a:r>
              <a:rPr lang="en-US" altLang="en-US" sz="1400" dirty="0" err="1"/>
              <a:t>Baselight</a:t>
            </a:r>
            <a:r>
              <a:rPr lang="en-US" altLang="en-US" sz="1400" dirty="0"/>
              <a:t>, </a:t>
            </a:r>
            <a:r>
              <a:rPr lang="en-US" altLang="en-US" sz="1400" dirty="0" err="1"/>
              <a:t>DaVinci</a:t>
            </a:r>
            <a:r>
              <a:rPr lang="en-US" altLang="en-US" sz="1400" dirty="0"/>
              <a:t>, Flame, Spirit, Smoke, </a:t>
            </a:r>
            <a:r>
              <a:rPr lang="en-US" altLang="en-US" sz="1400" dirty="0" err="1"/>
              <a:t>ProTools</a:t>
            </a:r>
            <a:r>
              <a:rPr lang="en-US" altLang="en-US" sz="1400" dirty="0"/>
              <a:t>, DVS and Alchemist, and a Dolby-certified 7.1 audio mix studio</a:t>
            </a:r>
          </a:p>
          <a:p>
            <a:pPr>
              <a:spcAft>
                <a:spcPts val="300"/>
              </a:spcAft>
              <a:buClr>
                <a:srgbClr val="E3173E"/>
              </a:buClr>
              <a:buSzPct val="80000"/>
              <a:buFont typeface="Wingdings" panose="05000000000000000000" pitchFamily="2" charset="2"/>
              <a:buChar char="§"/>
            </a:pPr>
            <a:r>
              <a:rPr lang="en-US" altLang="en-US" sz="1400" dirty="0"/>
              <a:t>Convenient 'West Village' location at the heart of the fastest growing media district on the East Coast</a:t>
            </a:r>
            <a:endParaRPr lang="en-IN" altLang="en-US" sz="1400" dirty="0"/>
          </a:p>
        </p:txBody>
      </p:sp>
      <p:sp>
        <p:nvSpPr>
          <p:cNvPr id="28676" name="Text Placeholder 1"/>
          <p:cNvSpPr>
            <a:spLocks noGrp="1"/>
          </p:cNvSpPr>
          <p:nvPr>
            <p:ph type="body" sz="quarter" idx="16"/>
          </p:nvPr>
        </p:nvSpPr>
        <p:spPr bwMode="auto">
          <a:xfrm>
            <a:off x="457200" y="1895033"/>
            <a:ext cx="747395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400" b="1" dirty="0" smtClean="0"/>
              <a:t>Broadcast and Advertising Post</a:t>
            </a:r>
          </a:p>
        </p:txBody>
      </p:sp>
      <p:pic>
        <p:nvPicPr>
          <p:cNvPr id="28677"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1305" y="2058988"/>
            <a:ext cx="41148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012642" y="18627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altLang="en-US" dirty="0"/>
              <a:t>Prime Focus New York</a:t>
            </a:r>
            <a:endParaRPr lang="en-US" dirty="0"/>
          </a:p>
        </p:txBody>
      </p:sp>
    </p:spTree>
    <p:extLst>
      <p:ext uri="{BB962C8B-B14F-4D97-AF65-F5344CB8AC3E}">
        <p14:creationId xmlns:p14="http://schemas.microsoft.com/office/powerpoint/2010/main" val="2625850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7200" y="2291908"/>
            <a:ext cx="3886200" cy="1985962"/>
          </a:xfrm>
          <a:prstGeom prst="rect">
            <a:avLst/>
          </a:prstGeom>
        </p:spPr>
        <p:txBody>
          <a:bodyPr>
            <a:spAutoFit/>
          </a:bodyPr>
          <a:lstStyle/>
          <a:p>
            <a:pPr marL="174625" indent="-174625">
              <a:spcAft>
                <a:spcPts val="300"/>
              </a:spcAft>
              <a:buClr>
                <a:srgbClr val="E3173E"/>
              </a:buClr>
              <a:buSzPct val="80000"/>
              <a:buFont typeface="Wingdings" pitchFamily="2" charset="2"/>
              <a:buChar char="§"/>
              <a:defRPr/>
            </a:pPr>
            <a:r>
              <a:rPr lang="en-US" sz="1400" dirty="0"/>
              <a:t>10,000 sq. ft.</a:t>
            </a:r>
          </a:p>
          <a:p>
            <a:pPr marL="174625" indent="-174625">
              <a:spcAft>
                <a:spcPts val="300"/>
              </a:spcAft>
              <a:buClr>
                <a:srgbClr val="E3173E"/>
              </a:buClr>
              <a:buSzPct val="80000"/>
              <a:buFont typeface="Wingdings" pitchFamily="2" charset="2"/>
              <a:buChar char="§"/>
              <a:defRPr/>
            </a:pPr>
            <a:r>
              <a:rPr lang="en-US" sz="1400" dirty="0"/>
              <a:t>State-of-the-art HD post facility dedicated to advertising industry</a:t>
            </a:r>
          </a:p>
          <a:p>
            <a:pPr marL="174625" indent="-174625">
              <a:spcAft>
                <a:spcPts val="300"/>
              </a:spcAft>
              <a:buClr>
                <a:srgbClr val="E3173E"/>
              </a:buClr>
              <a:buSzPct val="80000"/>
              <a:buFont typeface="Wingdings" pitchFamily="2" charset="2"/>
              <a:buChar char="§"/>
              <a:defRPr/>
            </a:pPr>
            <a:r>
              <a:rPr lang="en-US" sz="1400" dirty="0"/>
              <a:t>12 Smoke/Flame edit suites</a:t>
            </a:r>
          </a:p>
          <a:p>
            <a:pPr marL="174625" indent="-174625">
              <a:spcAft>
                <a:spcPts val="300"/>
              </a:spcAft>
              <a:buClr>
                <a:srgbClr val="E3173E"/>
              </a:buClr>
              <a:buSzPct val="80000"/>
              <a:buFont typeface="Wingdings" pitchFamily="2" charset="2"/>
              <a:buChar char="§"/>
              <a:defRPr/>
            </a:pPr>
            <a:r>
              <a:rPr lang="en-US" sz="1400" dirty="0"/>
              <a:t>50 seats for VFX</a:t>
            </a:r>
          </a:p>
          <a:p>
            <a:pPr marL="174625" indent="-174625">
              <a:spcAft>
                <a:spcPts val="300"/>
              </a:spcAft>
              <a:buClr>
                <a:srgbClr val="E3173E"/>
              </a:buClr>
              <a:buSzPct val="80000"/>
              <a:buFont typeface="Wingdings" pitchFamily="2" charset="2"/>
              <a:buChar char="§"/>
              <a:defRPr/>
            </a:pPr>
            <a:r>
              <a:rPr lang="en-US" sz="1400" dirty="0" err="1"/>
              <a:t>Baselight</a:t>
            </a:r>
            <a:r>
              <a:rPr lang="en-US" sz="1400" dirty="0"/>
              <a:t> color grading suites and </a:t>
            </a:r>
            <a:r>
              <a:rPr lang="en-US" sz="1400" dirty="0" err="1"/>
              <a:t>Telecine</a:t>
            </a:r>
            <a:endParaRPr lang="en-US" sz="1400" dirty="0"/>
          </a:p>
          <a:p>
            <a:pPr marL="174625" indent="-174625">
              <a:spcAft>
                <a:spcPts val="300"/>
              </a:spcAft>
              <a:buClr>
                <a:srgbClr val="E3173E"/>
              </a:buClr>
              <a:buSzPct val="80000"/>
              <a:buFont typeface="Wingdings" pitchFamily="2" charset="2"/>
              <a:buChar char="§"/>
              <a:defRPr/>
            </a:pPr>
            <a:endParaRPr lang="en-US" sz="1200" dirty="0">
              <a:solidFill>
                <a:schemeClr val="tx1">
                  <a:lumMod val="75000"/>
                </a:schemeClr>
              </a:solidFill>
            </a:endParaRPr>
          </a:p>
          <a:p>
            <a:pPr marL="174625" indent="-174625">
              <a:spcAft>
                <a:spcPts val="300"/>
              </a:spcAft>
              <a:buClr>
                <a:srgbClr val="E3173E"/>
              </a:buClr>
              <a:buSzPct val="80000"/>
              <a:buFont typeface="Wingdings" pitchFamily="2" charset="2"/>
              <a:buChar char="§"/>
              <a:defRPr/>
            </a:pPr>
            <a:endParaRPr lang="en-IN" sz="1200" dirty="0">
              <a:solidFill>
                <a:schemeClr val="tx1">
                  <a:lumMod val="75000"/>
                </a:schemeClr>
              </a:solidFill>
            </a:endParaRPr>
          </a:p>
        </p:txBody>
      </p:sp>
      <p:sp>
        <p:nvSpPr>
          <p:cNvPr id="29700" name="Text Placeholder 1"/>
          <p:cNvSpPr>
            <a:spLocks noGrp="1"/>
          </p:cNvSpPr>
          <p:nvPr>
            <p:ph type="body" sz="quarter" idx="16"/>
          </p:nvPr>
        </p:nvSpPr>
        <p:spPr bwMode="auto">
          <a:xfrm>
            <a:off x="457200" y="1895033"/>
            <a:ext cx="747395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400" b="1" dirty="0" smtClean="0"/>
              <a:t>Advertising Post</a:t>
            </a:r>
          </a:p>
        </p:txBody>
      </p:sp>
      <p:pic>
        <p:nvPicPr>
          <p:cNvPr id="2970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1305" y="2058194"/>
            <a:ext cx="41148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012642" y="18627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altLang="en-US" dirty="0"/>
              <a:t>Prime Focus Mumbai (</a:t>
            </a:r>
            <a:r>
              <a:rPr lang="en-US" altLang="en-US" dirty="0" err="1"/>
              <a:t>Khar</a:t>
            </a:r>
            <a:r>
              <a:rPr lang="en-US" altLang="en-US" dirty="0"/>
              <a:t>)</a:t>
            </a:r>
            <a:endParaRPr lang="en-US" dirty="0"/>
          </a:p>
        </p:txBody>
      </p:sp>
    </p:spTree>
    <p:extLst>
      <p:ext uri="{BB962C8B-B14F-4D97-AF65-F5344CB8AC3E}">
        <p14:creationId xmlns:p14="http://schemas.microsoft.com/office/powerpoint/2010/main" val="2793527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7"/>
          <p:cNvSpPr>
            <a:spLocks noChangeArrowheads="1"/>
          </p:cNvSpPr>
          <p:nvPr/>
        </p:nvSpPr>
        <p:spPr bwMode="auto">
          <a:xfrm>
            <a:off x="726150" y="2298047"/>
            <a:ext cx="3886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300"/>
              </a:spcAft>
              <a:buClr>
                <a:srgbClr val="E3173E"/>
              </a:buClr>
              <a:buSzPct val="80000"/>
              <a:buFont typeface="Wingdings" panose="05000000000000000000" pitchFamily="2" charset="2"/>
              <a:buChar char="§"/>
            </a:pPr>
            <a:r>
              <a:rPr lang="en-US" altLang="en-US" sz="1400" dirty="0"/>
              <a:t>25,000 sq. ft.</a:t>
            </a:r>
            <a:endParaRPr lang="en-IN" altLang="en-US" sz="1400" dirty="0"/>
          </a:p>
          <a:p>
            <a:pPr>
              <a:spcAft>
                <a:spcPts val="300"/>
              </a:spcAft>
              <a:buClr>
                <a:srgbClr val="E3173E"/>
              </a:buClr>
              <a:buSzPct val="80000"/>
              <a:buFont typeface="Wingdings" panose="05000000000000000000" pitchFamily="2" charset="2"/>
              <a:buChar char="§"/>
            </a:pPr>
            <a:r>
              <a:rPr lang="en-US" altLang="en-US" sz="1400" dirty="0"/>
              <a:t>In the heart of </a:t>
            </a:r>
            <a:r>
              <a:rPr lang="en-US" altLang="en-US" sz="1400" dirty="0" err="1"/>
              <a:t>Soho</a:t>
            </a:r>
            <a:r>
              <a:rPr lang="en-US" altLang="en-US" sz="1400" dirty="0"/>
              <a:t>: 37 Dean Street. </a:t>
            </a:r>
          </a:p>
          <a:p>
            <a:pPr>
              <a:spcAft>
                <a:spcPts val="300"/>
              </a:spcAft>
              <a:buClr>
                <a:srgbClr val="E3173E"/>
              </a:buClr>
              <a:buSzPct val="80000"/>
              <a:buFont typeface="Wingdings" panose="05000000000000000000" pitchFamily="2" charset="2"/>
              <a:buChar char="§"/>
            </a:pPr>
            <a:r>
              <a:rPr lang="en-US" altLang="en-US" sz="1400" dirty="0"/>
              <a:t>Offers VFX, CG animation, Digital Intermediate and </a:t>
            </a:r>
            <a:r>
              <a:rPr lang="en-US" altLang="en-US" sz="1400" dirty="0" err="1"/>
              <a:t>Telecine</a:t>
            </a:r>
            <a:r>
              <a:rPr lang="en-US" altLang="en-US" sz="1400" dirty="0"/>
              <a:t> services</a:t>
            </a:r>
          </a:p>
        </p:txBody>
      </p:sp>
      <p:sp>
        <p:nvSpPr>
          <p:cNvPr id="30724" name="Text Placeholder 1"/>
          <p:cNvSpPr>
            <a:spLocks noGrp="1"/>
          </p:cNvSpPr>
          <p:nvPr>
            <p:ph type="body" sz="quarter" idx="16"/>
          </p:nvPr>
        </p:nvSpPr>
        <p:spPr bwMode="auto">
          <a:xfrm>
            <a:off x="726150" y="1901172"/>
            <a:ext cx="747395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400" b="1" dirty="0" smtClean="0"/>
              <a:t>Broadcast and Advertising Post</a:t>
            </a:r>
          </a:p>
        </p:txBody>
      </p:sp>
      <p:pic>
        <p:nvPicPr>
          <p:cNvPr id="30725"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2350" y="2058988"/>
            <a:ext cx="41148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012642" y="18627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altLang="en-US" dirty="0"/>
              <a:t>Prime Focus London</a:t>
            </a:r>
            <a:endParaRPr lang="en-US" dirty="0"/>
          </a:p>
        </p:txBody>
      </p:sp>
    </p:spTree>
    <p:extLst>
      <p:ext uri="{BB962C8B-B14F-4D97-AF65-F5344CB8AC3E}">
        <p14:creationId xmlns:p14="http://schemas.microsoft.com/office/powerpoint/2010/main" val="2544335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a:t>
            </a:r>
            <a:r>
              <a:rPr lang="en-US" dirty="0" smtClean="0"/>
              <a:t>Harbor</a:t>
            </a:r>
            <a:endParaRPr lang="en-US" dirty="0"/>
          </a:p>
        </p:txBody>
      </p:sp>
      <p:sp>
        <p:nvSpPr>
          <p:cNvPr id="3" name="Text Placeholder 2"/>
          <p:cNvSpPr>
            <a:spLocks noGrp="1"/>
          </p:cNvSpPr>
          <p:nvPr>
            <p:ph type="body" sz="quarter" idx="17"/>
          </p:nvPr>
        </p:nvSpPr>
        <p:spPr/>
        <p:txBody>
          <a:bodyPr/>
          <a:lstStyle/>
          <a:p>
            <a:pPr marL="0" lvl="0" indent="0" fontAlgn="auto">
              <a:spcBef>
                <a:spcPts val="1200"/>
              </a:spcBef>
              <a:spcAft>
                <a:spcPts val="0"/>
              </a:spcAft>
              <a:buClr>
                <a:srgbClr val="E3173E"/>
              </a:buClr>
              <a:buNone/>
              <a:defRPr/>
            </a:pPr>
            <a:r>
              <a:rPr lang="en-US" dirty="0">
                <a:solidFill>
                  <a:srgbClr val="6D6E71"/>
                </a:solidFill>
              </a:rPr>
              <a:t>Certain </a:t>
            </a:r>
            <a:r>
              <a:rPr lang="en-US" sz="1600" dirty="0">
                <a:solidFill>
                  <a:srgbClr val="6D6E71"/>
                </a:solidFill>
              </a:rPr>
              <a:t>statements</a:t>
            </a:r>
            <a:r>
              <a:rPr lang="en-US" dirty="0">
                <a:solidFill>
                  <a:srgbClr val="6D6E71"/>
                </a:solidFill>
              </a:rPr>
              <a:t> in this document may be forward-looking statements. Such forward-looking statements are subject to certain risks and uncertainties like regulatory changes, local political or economic developments, and many other factors that could cause our actual results to differ materially from those contemplated by the relevant forward-looking statements.</a:t>
            </a:r>
          </a:p>
          <a:p>
            <a:pPr marL="0" lvl="0" indent="0" fontAlgn="auto">
              <a:spcBef>
                <a:spcPts val="1200"/>
              </a:spcBef>
              <a:spcAft>
                <a:spcPts val="0"/>
              </a:spcAft>
              <a:buClr>
                <a:srgbClr val="E3173E"/>
              </a:buClr>
              <a:buNone/>
              <a:defRPr/>
            </a:pPr>
            <a:r>
              <a:rPr lang="en-US" dirty="0">
                <a:solidFill>
                  <a:srgbClr val="6D6E71"/>
                </a:solidFill>
              </a:rPr>
              <a:t>Prime Focus will not be in any way responsible for any action taken based on such statements and undertakes no obligation to publicly update these forward-looking statements to reflect subsequent events or circumstances.</a:t>
            </a:r>
          </a:p>
          <a:p>
            <a:endParaRPr lang="en-US" dirty="0"/>
          </a:p>
        </p:txBody>
      </p:sp>
    </p:spTree>
    <p:extLst>
      <p:ext uri="{BB962C8B-B14F-4D97-AF65-F5344CB8AC3E}">
        <p14:creationId xmlns:p14="http://schemas.microsoft.com/office/powerpoint/2010/main" val="1400373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7200" y="2397733"/>
            <a:ext cx="3886200" cy="2786062"/>
          </a:xfrm>
          <a:prstGeom prst="rect">
            <a:avLst/>
          </a:prstGeom>
        </p:spPr>
        <p:txBody>
          <a:bodyPr>
            <a:spAutoFit/>
          </a:bodyPr>
          <a:lstStyle/>
          <a:p>
            <a:pPr marL="174625" indent="-174625">
              <a:spcAft>
                <a:spcPts val="300"/>
              </a:spcAft>
              <a:buClr>
                <a:srgbClr val="E3173E"/>
              </a:buClr>
              <a:buSzPct val="80000"/>
              <a:buFont typeface="Wingdings" pitchFamily="2" charset="2"/>
              <a:buChar char="§"/>
              <a:defRPr/>
            </a:pPr>
            <a:r>
              <a:rPr lang="en-US" sz="1400" dirty="0"/>
              <a:t>Market leader in film post</a:t>
            </a:r>
          </a:p>
          <a:p>
            <a:pPr marL="174625" indent="-174625">
              <a:spcAft>
                <a:spcPts val="300"/>
              </a:spcAft>
              <a:buClr>
                <a:srgbClr val="E3173E"/>
              </a:buClr>
              <a:buSzPct val="80000"/>
              <a:buFont typeface="Wingdings" pitchFamily="2" charset="2"/>
              <a:buChar char="§"/>
              <a:defRPr/>
            </a:pPr>
            <a:r>
              <a:rPr lang="en-US" sz="1400" dirty="0"/>
              <a:t>VFX</a:t>
            </a:r>
          </a:p>
          <a:p>
            <a:pPr marL="174625" indent="-174625">
              <a:spcAft>
                <a:spcPts val="300"/>
              </a:spcAft>
              <a:buClr>
                <a:srgbClr val="E3173E"/>
              </a:buClr>
              <a:buSzPct val="80000"/>
              <a:buFont typeface="Wingdings" pitchFamily="2" charset="2"/>
              <a:buChar char="§"/>
              <a:defRPr/>
            </a:pPr>
            <a:r>
              <a:rPr lang="en-US" sz="1400" dirty="0"/>
              <a:t>DI – </a:t>
            </a:r>
            <a:r>
              <a:rPr lang="en-US" sz="1400" dirty="0" err="1"/>
              <a:t>Baselight</a:t>
            </a:r>
            <a:r>
              <a:rPr lang="en-US" sz="1400" dirty="0"/>
              <a:t> and </a:t>
            </a:r>
            <a:r>
              <a:rPr lang="en-US" sz="1400" dirty="0" err="1"/>
              <a:t>Lustre</a:t>
            </a:r>
            <a:endParaRPr lang="en-US" sz="1400" dirty="0"/>
          </a:p>
          <a:p>
            <a:pPr marL="174625" indent="-174625">
              <a:spcAft>
                <a:spcPts val="300"/>
              </a:spcAft>
              <a:buClr>
                <a:srgbClr val="E3173E"/>
              </a:buClr>
              <a:buSzPct val="80000"/>
              <a:buFont typeface="Wingdings" pitchFamily="2" charset="2"/>
              <a:buChar char="§"/>
              <a:defRPr/>
            </a:pPr>
            <a:r>
              <a:rPr lang="en-US" sz="1400" dirty="0"/>
              <a:t>Dolby 5.1 sound mix studio </a:t>
            </a:r>
          </a:p>
          <a:p>
            <a:pPr marL="174625" indent="-174625">
              <a:spcAft>
                <a:spcPts val="300"/>
              </a:spcAft>
              <a:buClr>
                <a:srgbClr val="E3173E"/>
              </a:buClr>
              <a:buSzPct val="80000"/>
              <a:buFont typeface="Wingdings" pitchFamily="2" charset="2"/>
              <a:buChar char="§"/>
              <a:defRPr/>
            </a:pPr>
            <a:r>
              <a:rPr lang="en-US" sz="1400" dirty="0"/>
              <a:t>Largest production equipment rental in Asia</a:t>
            </a:r>
          </a:p>
          <a:p>
            <a:pPr marL="742950" lvl="1" indent="-285750">
              <a:spcAft>
                <a:spcPts val="300"/>
              </a:spcAft>
              <a:buClr>
                <a:schemeClr val="tx1">
                  <a:lumMod val="75000"/>
                </a:schemeClr>
              </a:buClr>
              <a:buSzPct val="80000"/>
              <a:buFont typeface="Arial" panose="020B0604020202020204" pitchFamily="34" charset="0"/>
              <a:buChar char="•"/>
              <a:defRPr/>
            </a:pPr>
            <a:r>
              <a:rPr lang="en-US" sz="1400" dirty="0"/>
              <a:t>Arri Alexa</a:t>
            </a:r>
          </a:p>
          <a:p>
            <a:pPr marL="742950" lvl="1" indent="-285750">
              <a:spcAft>
                <a:spcPts val="300"/>
              </a:spcAft>
              <a:buClr>
                <a:schemeClr val="tx1">
                  <a:lumMod val="75000"/>
                </a:schemeClr>
              </a:buClr>
              <a:buSzPct val="80000"/>
              <a:buFont typeface="Arial" panose="020B0604020202020204" pitchFamily="34" charset="0"/>
              <a:buChar char="•"/>
              <a:defRPr/>
            </a:pPr>
            <a:r>
              <a:rPr lang="en-US" sz="1400" dirty="0"/>
              <a:t>Sony F65</a:t>
            </a:r>
          </a:p>
          <a:p>
            <a:pPr marL="742950" lvl="1" indent="-285750">
              <a:spcAft>
                <a:spcPts val="300"/>
              </a:spcAft>
              <a:buClr>
                <a:schemeClr val="tx1">
                  <a:lumMod val="75000"/>
                </a:schemeClr>
              </a:buClr>
              <a:buSzPct val="80000"/>
              <a:buFont typeface="Arial" panose="020B0604020202020204" pitchFamily="34" charset="0"/>
              <a:buChar char="•"/>
              <a:defRPr/>
            </a:pPr>
            <a:r>
              <a:rPr lang="en-US" sz="1400" dirty="0"/>
              <a:t>Red digital camera</a:t>
            </a:r>
          </a:p>
          <a:p>
            <a:pPr marL="174625" indent="-174625">
              <a:spcAft>
                <a:spcPts val="300"/>
              </a:spcAft>
              <a:buClr>
                <a:srgbClr val="E3173E"/>
              </a:buClr>
              <a:buSzPct val="80000"/>
              <a:buFont typeface="Wingdings" pitchFamily="2" charset="2"/>
              <a:buChar char="§"/>
              <a:defRPr/>
            </a:pPr>
            <a:r>
              <a:rPr lang="en-US" sz="1400" dirty="0"/>
              <a:t>30 &amp; 75 seat preview theaters</a:t>
            </a:r>
          </a:p>
          <a:p>
            <a:pPr marL="174625" indent="-174625">
              <a:spcAft>
                <a:spcPts val="300"/>
              </a:spcAft>
              <a:buClr>
                <a:srgbClr val="E3173E"/>
              </a:buClr>
              <a:buSzPct val="80000"/>
              <a:buFont typeface="Wingdings" pitchFamily="2" charset="2"/>
              <a:buChar char="§"/>
              <a:defRPr/>
            </a:pPr>
            <a:endParaRPr lang="en-US" sz="1200" dirty="0">
              <a:solidFill>
                <a:schemeClr val="tx1">
                  <a:lumMod val="75000"/>
                </a:schemeClr>
              </a:solidFill>
            </a:endParaRPr>
          </a:p>
          <a:p>
            <a:pPr marL="174625" indent="-174625">
              <a:spcAft>
                <a:spcPts val="300"/>
              </a:spcAft>
              <a:buClr>
                <a:srgbClr val="E3173E"/>
              </a:buClr>
              <a:buSzPct val="80000"/>
              <a:buFont typeface="Wingdings" pitchFamily="2" charset="2"/>
              <a:buChar char="§"/>
              <a:defRPr/>
            </a:pPr>
            <a:endParaRPr lang="en-IN" sz="1200" dirty="0">
              <a:solidFill>
                <a:schemeClr val="tx1">
                  <a:lumMod val="75000"/>
                </a:schemeClr>
              </a:solidFill>
            </a:endParaRPr>
          </a:p>
        </p:txBody>
      </p:sp>
      <p:sp>
        <p:nvSpPr>
          <p:cNvPr id="31748" name="Text Placeholder 1"/>
          <p:cNvSpPr>
            <a:spLocks noGrp="1"/>
          </p:cNvSpPr>
          <p:nvPr>
            <p:ph type="body" sz="quarter" idx="16"/>
          </p:nvPr>
        </p:nvSpPr>
        <p:spPr bwMode="auto">
          <a:xfrm>
            <a:off x="457200" y="2000858"/>
            <a:ext cx="747395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400" b="1" smtClean="0"/>
              <a:t>Film Post</a:t>
            </a:r>
          </a:p>
        </p:txBody>
      </p:sp>
      <p:pic>
        <p:nvPicPr>
          <p:cNvPr id="31749" name="Picture 5"/>
          <p:cNvPicPr>
            <a:picLocks noChangeAspect="1"/>
          </p:cNvPicPr>
          <p:nvPr/>
        </p:nvPicPr>
        <p:blipFill>
          <a:blip r:embed="rId2">
            <a:extLst>
              <a:ext uri="{28A0092B-C50C-407E-A947-70E740481C1C}">
                <a14:useLocalDpi xmlns:a14="http://schemas.microsoft.com/office/drawing/2010/main" val="0"/>
              </a:ext>
            </a:extLst>
          </a:blip>
          <a:srcRect r="14726"/>
          <a:stretch>
            <a:fillRect/>
          </a:stretch>
        </p:blipFill>
        <p:spPr bwMode="auto">
          <a:xfrm>
            <a:off x="4567515" y="2145506"/>
            <a:ext cx="41148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012642" y="18627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altLang="en-US" dirty="0"/>
              <a:t>Prime Focus Mumbai (Mainframe)</a:t>
            </a:r>
            <a:endParaRPr lang="en-US" dirty="0"/>
          </a:p>
        </p:txBody>
      </p:sp>
    </p:spTree>
    <p:extLst>
      <p:ext uri="{BB962C8B-B14F-4D97-AF65-F5344CB8AC3E}">
        <p14:creationId xmlns:p14="http://schemas.microsoft.com/office/powerpoint/2010/main" val="2128060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457200" y="1285875"/>
            <a:ext cx="8229600" cy="4191000"/>
          </a:xfrm>
          <a:prstGeom prst="rect">
            <a:avLst/>
          </a:prstGeom>
          <a:noFill/>
        </p:spPr>
        <p:txBody>
          <a:bodyPr tIns="91440" bIns="91440">
            <a:normAutofit/>
          </a:bodyPr>
          <a:lstStyle>
            <a:lvl1pPr marL="342900" indent="-342900" algn="ctr" rtl="0" eaLnBrk="0" fontAlgn="base" hangingPunct="0">
              <a:spcBef>
                <a:spcPct val="20000"/>
              </a:spcBef>
              <a:spcAft>
                <a:spcPct val="0"/>
              </a:spcAft>
              <a:buFontTx/>
              <a:buNone/>
              <a:defRPr sz="1000" b="1" u="none"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gn="l">
              <a:spcAft>
                <a:spcPts val="300"/>
              </a:spcAft>
              <a:buClr>
                <a:srgbClr val="E3173E"/>
              </a:buClr>
              <a:buSzPct val="80000"/>
              <a:buFont typeface="Wingdings" pitchFamily="2" charset="2"/>
              <a:buChar char="§"/>
              <a:defRPr/>
            </a:pPr>
            <a:r>
              <a:rPr lang="en-US" sz="1400" dirty="0" smtClean="0">
                <a:solidFill>
                  <a:schemeClr val="tx1">
                    <a:lumMod val="75000"/>
                  </a:schemeClr>
                </a:solidFill>
              </a:rPr>
              <a:t>Lego: Legends of </a:t>
            </a:r>
            <a:r>
              <a:rPr lang="en-US" sz="1400" dirty="0" err="1" smtClean="0">
                <a:solidFill>
                  <a:schemeClr val="tx1">
                    <a:lumMod val="75000"/>
                  </a:schemeClr>
                </a:solidFill>
              </a:rPr>
              <a:t>Chima</a:t>
            </a:r>
            <a:endParaRPr lang="en-US" sz="1400" dirty="0" smtClean="0">
              <a:solidFill>
                <a:schemeClr val="tx1">
                  <a:lumMod val="75000"/>
                </a:schemeClr>
              </a:solidFill>
            </a:endParaRPr>
          </a:p>
          <a:p>
            <a:pPr marL="574675" lvl="1" indent="-174625">
              <a:spcAft>
                <a:spcPts val="300"/>
              </a:spcAft>
              <a:buClr>
                <a:srgbClr val="E3173E"/>
              </a:buClr>
              <a:buSzPct val="80000"/>
              <a:buFont typeface="Wingdings" pitchFamily="2" charset="2"/>
              <a:buChar char="§"/>
              <a:defRPr/>
            </a:pPr>
            <a:r>
              <a:rPr lang="en-US" sz="1200" dirty="0" smtClean="0">
                <a:solidFill>
                  <a:schemeClr val="tx1">
                    <a:lumMod val="75000"/>
                  </a:schemeClr>
                </a:solidFill>
                <a:cs typeface="Arial" panose="020B0604020202020204" pitchFamily="34" charset="0"/>
              </a:rPr>
              <a:t>Season 1: 500 minutes - 10,000 fully CGI shots</a:t>
            </a:r>
          </a:p>
          <a:p>
            <a:pPr marL="174625" indent="-174625" algn="l">
              <a:spcAft>
                <a:spcPts val="300"/>
              </a:spcAft>
              <a:buClr>
                <a:srgbClr val="E3173E"/>
              </a:buClr>
              <a:buSzPct val="80000"/>
              <a:buFont typeface="Wingdings" pitchFamily="2" charset="2"/>
              <a:buChar char="§"/>
              <a:defRPr/>
            </a:pPr>
            <a:r>
              <a:rPr lang="en-US" sz="1400" dirty="0" smtClean="0">
                <a:solidFill>
                  <a:schemeClr val="tx1">
                    <a:lumMod val="75000"/>
                  </a:schemeClr>
                </a:solidFill>
              </a:rPr>
              <a:t>Full world-class creative services</a:t>
            </a:r>
          </a:p>
          <a:p>
            <a:pPr marL="574675" lvl="1" indent="-174625">
              <a:spcAft>
                <a:spcPts val="300"/>
              </a:spcAft>
              <a:buClr>
                <a:srgbClr val="E3173E"/>
              </a:buClr>
              <a:buSzPct val="80000"/>
              <a:buFont typeface="Wingdings" pitchFamily="2" charset="2"/>
              <a:buChar char="§"/>
              <a:defRPr/>
            </a:pPr>
            <a:r>
              <a:rPr lang="en-US" sz="1200" dirty="0" smtClean="0">
                <a:solidFill>
                  <a:schemeClr val="tx1">
                    <a:lumMod val="75000"/>
                  </a:schemeClr>
                </a:solidFill>
                <a:cs typeface="Arial" panose="020B0604020202020204" pitchFamily="34" charset="0"/>
              </a:rPr>
              <a:t>High-end inspirational and concept artwork</a:t>
            </a:r>
          </a:p>
          <a:p>
            <a:pPr marL="574675" lvl="1" indent="-174625">
              <a:spcAft>
                <a:spcPts val="300"/>
              </a:spcAft>
              <a:buClr>
                <a:srgbClr val="E3173E"/>
              </a:buClr>
              <a:buSzPct val="80000"/>
              <a:buFont typeface="Wingdings" pitchFamily="2" charset="2"/>
              <a:buChar char="§"/>
              <a:defRPr/>
            </a:pPr>
            <a:r>
              <a:rPr lang="en-US" sz="1200" dirty="0" smtClean="0">
                <a:solidFill>
                  <a:schemeClr val="tx1">
                    <a:lumMod val="75000"/>
                  </a:schemeClr>
                </a:solidFill>
                <a:cs typeface="Arial" panose="020B0604020202020204" pitchFamily="34" charset="0"/>
              </a:rPr>
              <a:t>Full character development</a:t>
            </a:r>
          </a:p>
          <a:p>
            <a:pPr marL="574675" lvl="1" indent="-174625">
              <a:spcAft>
                <a:spcPts val="300"/>
              </a:spcAft>
              <a:buClr>
                <a:srgbClr val="E3173E"/>
              </a:buClr>
              <a:buSzPct val="80000"/>
              <a:buFont typeface="Wingdings" pitchFamily="2" charset="2"/>
              <a:buChar char="§"/>
              <a:defRPr/>
            </a:pPr>
            <a:r>
              <a:rPr lang="en-US" sz="1200" dirty="0" smtClean="0">
                <a:solidFill>
                  <a:schemeClr val="tx1">
                    <a:lumMod val="75000"/>
                  </a:schemeClr>
                </a:solidFill>
                <a:cs typeface="Arial" panose="020B0604020202020204" pitchFamily="34" charset="0"/>
              </a:rPr>
              <a:t>Design and Development of Environments</a:t>
            </a:r>
          </a:p>
          <a:p>
            <a:pPr marL="574675" lvl="1" indent="-174625">
              <a:spcAft>
                <a:spcPts val="300"/>
              </a:spcAft>
              <a:buClr>
                <a:srgbClr val="E3173E"/>
              </a:buClr>
              <a:buSzPct val="80000"/>
              <a:buFont typeface="Wingdings" pitchFamily="2" charset="2"/>
              <a:buChar char="§"/>
              <a:defRPr/>
            </a:pPr>
            <a:r>
              <a:rPr lang="en-US" sz="1200" dirty="0" smtClean="0">
                <a:solidFill>
                  <a:schemeClr val="tx1">
                    <a:lumMod val="75000"/>
                  </a:schemeClr>
                </a:solidFill>
                <a:cs typeface="Arial" panose="020B0604020202020204" pitchFamily="34" charset="0"/>
              </a:rPr>
              <a:t>FX and Comp Development with complete VFX Supervision</a:t>
            </a:r>
          </a:p>
          <a:p>
            <a:pPr marL="174625" indent="-174625" algn="l">
              <a:spcAft>
                <a:spcPts val="300"/>
              </a:spcAft>
              <a:buClr>
                <a:srgbClr val="E3173E"/>
              </a:buClr>
              <a:buSzPct val="80000"/>
              <a:buFont typeface="Wingdings" pitchFamily="2" charset="2"/>
              <a:buChar char="§"/>
              <a:defRPr/>
            </a:pPr>
            <a:r>
              <a:rPr lang="en-US" sz="1400" dirty="0" smtClean="0">
                <a:solidFill>
                  <a:schemeClr val="tx1">
                    <a:lumMod val="75000"/>
                  </a:schemeClr>
                </a:solidFill>
              </a:rPr>
              <a:t>300+ artists</a:t>
            </a:r>
          </a:p>
          <a:p>
            <a:pPr marL="174625" indent="-174625" algn="l">
              <a:spcAft>
                <a:spcPts val="300"/>
              </a:spcAft>
              <a:buClr>
                <a:srgbClr val="E3173E"/>
              </a:buClr>
              <a:buSzPct val="80000"/>
              <a:buFont typeface="Wingdings" pitchFamily="2" charset="2"/>
              <a:buChar char="§"/>
              <a:defRPr/>
            </a:pPr>
            <a:r>
              <a:rPr lang="en-US" sz="1400" dirty="0" smtClean="0">
                <a:solidFill>
                  <a:schemeClr val="tx1">
                    <a:lumMod val="75000"/>
                  </a:schemeClr>
                </a:solidFill>
              </a:rPr>
              <a:t>Mumbai, London and Vancouver locations</a:t>
            </a:r>
          </a:p>
          <a:p>
            <a:pPr marL="174625" indent="-174625" algn="l">
              <a:spcAft>
                <a:spcPts val="300"/>
              </a:spcAft>
              <a:buClr>
                <a:srgbClr val="E3173E"/>
              </a:buClr>
              <a:buSzPct val="80000"/>
              <a:buFont typeface="Wingdings" pitchFamily="2" charset="2"/>
              <a:buChar char="§"/>
              <a:defRPr/>
            </a:pPr>
            <a:r>
              <a:rPr lang="en-US" sz="1400" dirty="0" smtClean="0">
                <a:solidFill>
                  <a:schemeClr val="tx1">
                    <a:lumMod val="75000"/>
                  </a:schemeClr>
                </a:solidFill>
              </a:rPr>
              <a:t>Pipeline set up so client can be totally location independent</a:t>
            </a:r>
            <a:endParaRPr lang="en-US" sz="1400" dirty="0">
              <a:solidFill>
                <a:schemeClr val="tx1">
                  <a:lumMod val="75000"/>
                </a:schemeClr>
              </a:solidFill>
            </a:endParaRPr>
          </a:p>
        </p:txBody>
      </p:sp>
      <p:pic>
        <p:nvPicPr>
          <p:cNvPr id="32772" name="Picture 2" descr="C:\Users\chris.fuentes\Desktop\Laval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975" y="1285875"/>
            <a:ext cx="2028825"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l="58333" t="20000" r="7500" b="11852"/>
          <a:stretch>
            <a:fillRect/>
          </a:stretch>
        </p:blipFill>
        <p:spPr bwMode="auto">
          <a:xfrm>
            <a:off x="3243263" y="4320430"/>
            <a:ext cx="265747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p:cNvPicPr>
            <a:picLocks noChangeAspect="1" noChangeArrowheads="1"/>
          </p:cNvPicPr>
          <p:nvPr/>
        </p:nvPicPr>
        <p:blipFill>
          <a:blip r:embed="rId4">
            <a:extLst>
              <a:ext uri="{28A0092B-C50C-407E-A947-70E740481C1C}">
                <a14:useLocalDpi xmlns:a14="http://schemas.microsoft.com/office/drawing/2010/main" val="0"/>
              </a:ext>
            </a:extLst>
          </a:blip>
          <a:srcRect l="58333" t="19260" r="7500" b="12593"/>
          <a:stretch>
            <a:fillRect/>
          </a:stretch>
        </p:blipFill>
        <p:spPr bwMode="auto">
          <a:xfrm>
            <a:off x="457200" y="4320430"/>
            <a:ext cx="2655888"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p:cNvPicPr>
            <a:picLocks noChangeAspect="1" noChangeArrowheads="1"/>
          </p:cNvPicPr>
          <p:nvPr/>
        </p:nvPicPr>
        <p:blipFill>
          <a:blip r:embed="rId5">
            <a:extLst>
              <a:ext uri="{28A0092B-C50C-407E-A947-70E740481C1C}">
                <a14:useLocalDpi xmlns:a14="http://schemas.microsoft.com/office/drawing/2010/main" val="0"/>
              </a:ext>
            </a:extLst>
          </a:blip>
          <a:srcRect l="58195" t="19753" r="7500" b="12099"/>
          <a:stretch>
            <a:fillRect/>
          </a:stretch>
        </p:blipFill>
        <p:spPr bwMode="auto">
          <a:xfrm>
            <a:off x="6019800" y="4320430"/>
            <a:ext cx="26670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012642" y="18627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altLang="en-US" dirty="0"/>
              <a:t>Prime Focus Animation</a:t>
            </a:r>
            <a:endParaRPr lang="en-US" dirty="0"/>
          </a:p>
        </p:txBody>
      </p:sp>
    </p:spTree>
    <p:extLst>
      <p:ext uri="{BB962C8B-B14F-4D97-AF65-F5344CB8AC3E}">
        <p14:creationId xmlns:p14="http://schemas.microsoft.com/office/powerpoint/2010/main" val="303895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642" y="186270"/>
            <a:ext cx="8086534" cy="448729"/>
          </a:xfrm>
        </p:spPr>
        <p:txBody>
          <a:bodyPr/>
          <a:lstStyle/>
          <a:p>
            <a:r>
              <a:rPr lang="en-US" dirty="0" smtClean="0"/>
              <a:t>Technology business serving clients across </a:t>
            </a:r>
            <a:r>
              <a:rPr lang="en-US" dirty="0"/>
              <a:t>the content lifecycle</a:t>
            </a:r>
          </a:p>
        </p:txBody>
      </p:sp>
      <p:sp>
        <p:nvSpPr>
          <p:cNvPr id="44" name="Oval 43"/>
          <p:cNvSpPr/>
          <p:nvPr/>
        </p:nvSpPr>
        <p:spPr bwMode="auto">
          <a:xfrm>
            <a:off x="638256" y="2393267"/>
            <a:ext cx="1436914" cy="627017"/>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r>
              <a:rPr lang="en-US" sz="1100" b="1" dirty="0" smtClean="0">
                <a:solidFill>
                  <a:schemeClr val="bg1"/>
                </a:solidFill>
                <a:latin typeface="Arial" pitchFamily="34" charset="0"/>
                <a:ea typeface="ＭＳ Ｐゴシック" pitchFamily="34" charset="-128"/>
                <a:cs typeface="Arial" pitchFamily="34" charset="0"/>
              </a:rPr>
              <a:t>DAX Acquisition</a:t>
            </a:r>
            <a:endParaRPr lang="en-US" sz="1100" b="1" dirty="0">
              <a:solidFill>
                <a:schemeClr val="bg1"/>
              </a:solidFill>
              <a:latin typeface="Arial" pitchFamily="34" charset="0"/>
              <a:ea typeface="ＭＳ Ｐゴシック" pitchFamily="34" charset="-128"/>
              <a:cs typeface="Arial" pitchFamily="34" charset="0"/>
            </a:endParaRPr>
          </a:p>
        </p:txBody>
      </p:sp>
      <p:sp>
        <p:nvSpPr>
          <p:cNvPr id="56" name="TextBox 55"/>
          <p:cNvSpPr txBox="1"/>
          <p:nvPr/>
        </p:nvSpPr>
        <p:spPr>
          <a:xfrm>
            <a:off x="618656" y="6178421"/>
            <a:ext cx="7873884" cy="307777"/>
          </a:xfrm>
          <a:prstGeom prst="rect">
            <a:avLst/>
          </a:prstGeom>
          <a:noFill/>
        </p:spPr>
        <p:txBody>
          <a:bodyPr wrap="square" rtlCol="0">
            <a:spAutoFit/>
          </a:bodyPr>
          <a:lstStyle/>
          <a:p>
            <a:pPr algn="ctr"/>
            <a:r>
              <a:rPr lang="en-IN" sz="1400" dirty="0" smtClean="0"/>
              <a:t>After capturing the </a:t>
            </a:r>
            <a:r>
              <a:rPr lang="en-IN" sz="1400" dirty="0"/>
              <a:t>I</a:t>
            </a:r>
            <a:r>
              <a:rPr lang="en-IN" sz="1400" dirty="0" smtClean="0"/>
              <a:t>ndian market, PFT </a:t>
            </a:r>
            <a:r>
              <a:rPr lang="en-IN" sz="1400" dirty="0"/>
              <a:t>enters North America with acquisition of </a:t>
            </a:r>
            <a:r>
              <a:rPr lang="en-IN" sz="1400" dirty="0" smtClean="0"/>
              <a:t>DAX</a:t>
            </a:r>
            <a:endParaRPr lang="en-IN" sz="1400" dirty="0"/>
          </a:p>
        </p:txBody>
      </p:sp>
      <p:sp>
        <p:nvSpPr>
          <p:cNvPr id="43" name="Rectangle 42"/>
          <p:cNvSpPr/>
          <p:nvPr/>
        </p:nvSpPr>
        <p:spPr bwMode="auto">
          <a:xfrm>
            <a:off x="1989574" y="2216333"/>
            <a:ext cx="2469870" cy="1019231"/>
          </a:xfrm>
          <a:prstGeom prst="rect">
            <a:avLst/>
          </a:prstGeom>
          <a:noFill/>
          <a:ln w="25400" algn="ctr">
            <a:solidFill>
              <a:srgbClr val="FFC000"/>
            </a:solidFill>
            <a:prstDash val="dash"/>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grpSp>
        <p:nvGrpSpPr>
          <p:cNvPr id="60" name="Group 59"/>
          <p:cNvGrpSpPr/>
          <p:nvPr/>
        </p:nvGrpSpPr>
        <p:grpSpPr>
          <a:xfrm>
            <a:off x="1183310" y="973667"/>
            <a:ext cx="6932515" cy="5200343"/>
            <a:chOff x="37090" y="973667"/>
            <a:chExt cx="6932515" cy="5200343"/>
          </a:xfrm>
        </p:grpSpPr>
        <p:sp>
          <p:nvSpPr>
            <p:cNvPr id="61" name="Rounded Rectangle 60"/>
            <p:cNvSpPr/>
            <p:nvPr/>
          </p:nvSpPr>
          <p:spPr>
            <a:xfrm>
              <a:off x="1157764" y="2220542"/>
              <a:ext cx="4464103" cy="997859"/>
            </a:xfrm>
            <a:prstGeom prst="roundRect">
              <a:avLst>
                <a:gd name="adj" fmla="val 0"/>
              </a:avLst>
            </a:prstGeom>
            <a:solidFill>
              <a:schemeClr val="bg2">
                <a:lumMod val="90000"/>
                <a:alpha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1146497" y="1057974"/>
              <a:ext cx="4830969" cy="1080255"/>
            </a:xfrm>
            <a:prstGeom prst="roundRect">
              <a:avLst>
                <a:gd name="adj" fmla="val 0"/>
              </a:avLst>
            </a:prstGeom>
            <a:solidFill>
              <a:schemeClr val="bg2">
                <a:lumMod val="90000"/>
                <a:alpha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1701424" y="4309533"/>
              <a:ext cx="3717243" cy="762006"/>
            </a:xfrm>
            <a:prstGeom prst="roundRect">
              <a:avLst>
                <a:gd name="adj" fmla="val 0"/>
              </a:avLst>
            </a:prstGeom>
            <a:solidFill>
              <a:schemeClr val="bg2">
                <a:lumMod val="90000"/>
                <a:alpha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p:cNvCxnSpPr/>
            <p:nvPr/>
          </p:nvCxnSpPr>
          <p:spPr>
            <a:xfrm>
              <a:off x="3376942" y="973667"/>
              <a:ext cx="0" cy="508209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6087535" y="1287875"/>
              <a:ext cx="655905" cy="608302"/>
            </a:xfrm>
            <a:prstGeom prst="roundRect">
              <a:avLst>
                <a:gd name="adj" fmla="val 0"/>
              </a:avLst>
            </a:prstGeom>
            <a:solidFill>
              <a:schemeClr val="bg2">
                <a:lumMod val="90000"/>
                <a:alpha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p:cNvCxnSpPr/>
            <p:nvPr/>
          </p:nvCxnSpPr>
          <p:spPr>
            <a:xfrm>
              <a:off x="248765" y="3327005"/>
              <a:ext cx="672084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7090" y="3387965"/>
              <a:ext cx="1270726" cy="461665"/>
            </a:xfrm>
            <a:prstGeom prst="rect">
              <a:avLst/>
            </a:prstGeom>
            <a:noFill/>
          </p:spPr>
          <p:txBody>
            <a:bodyPr wrap="square" rtlCol="0">
              <a:spAutoFit/>
            </a:bodyPr>
            <a:lstStyle/>
            <a:p>
              <a:pPr algn="ctr"/>
              <a:r>
                <a:rPr lang="en-US" sz="1200" dirty="0" smtClean="0"/>
                <a:t>Content </a:t>
              </a:r>
            </a:p>
            <a:p>
              <a:pPr algn="ctr"/>
              <a:r>
                <a:rPr lang="en-US" sz="1200" dirty="0" smtClean="0"/>
                <a:t>Creation</a:t>
              </a:r>
              <a:endParaRPr lang="en-US" sz="1200" dirty="0"/>
            </a:p>
          </p:txBody>
        </p:sp>
        <p:sp>
          <p:nvSpPr>
            <p:cNvPr id="68" name="TextBox 67"/>
            <p:cNvSpPr txBox="1"/>
            <p:nvPr/>
          </p:nvSpPr>
          <p:spPr>
            <a:xfrm>
              <a:off x="1422259" y="3387965"/>
              <a:ext cx="1270726" cy="461665"/>
            </a:xfrm>
            <a:prstGeom prst="rect">
              <a:avLst/>
            </a:prstGeom>
            <a:noFill/>
          </p:spPr>
          <p:txBody>
            <a:bodyPr wrap="square" rtlCol="0">
              <a:spAutoFit/>
            </a:bodyPr>
            <a:lstStyle/>
            <a:p>
              <a:pPr algn="ctr"/>
              <a:r>
                <a:rPr lang="en-US" sz="1200" dirty="0" smtClean="0"/>
                <a:t>Content </a:t>
              </a:r>
            </a:p>
            <a:p>
              <a:pPr algn="ctr"/>
              <a:r>
                <a:rPr lang="en-US" sz="1200" dirty="0" smtClean="0"/>
                <a:t>Transformation</a:t>
              </a:r>
              <a:endParaRPr lang="en-US" sz="1200" dirty="0"/>
            </a:p>
          </p:txBody>
        </p:sp>
        <p:sp>
          <p:nvSpPr>
            <p:cNvPr id="69" name="TextBox 68"/>
            <p:cNvSpPr txBox="1"/>
            <p:nvPr/>
          </p:nvSpPr>
          <p:spPr>
            <a:xfrm>
              <a:off x="3760762" y="3387965"/>
              <a:ext cx="1270726" cy="461665"/>
            </a:xfrm>
            <a:prstGeom prst="rect">
              <a:avLst/>
            </a:prstGeom>
            <a:noFill/>
          </p:spPr>
          <p:txBody>
            <a:bodyPr wrap="square" rtlCol="0">
              <a:spAutoFit/>
            </a:bodyPr>
            <a:lstStyle/>
            <a:p>
              <a:pPr algn="ctr"/>
              <a:r>
                <a:rPr lang="en-US" sz="1200" dirty="0" smtClean="0"/>
                <a:t>Content </a:t>
              </a:r>
            </a:p>
            <a:p>
              <a:pPr algn="ctr"/>
              <a:r>
                <a:rPr lang="en-US" sz="1200" dirty="0" smtClean="0"/>
                <a:t>Distribution</a:t>
              </a:r>
              <a:endParaRPr lang="en-US" sz="1200" dirty="0"/>
            </a:p>
          </p:txBody>
        </p:sp>
        <p:cxnSp>
          <p:nvCxnSpPr>
            <p:cNvPr id="70" name="Straight Connector 69"/>
            <p:cNvCxnSpPr/>
            <p:nvPr/>
          </p:nvCxnSpPr>
          <p:spPr>
            <a:xfrm rot="5400000" flipH="1" flipV="1">
              <a:off x="584582" y="3326226"/>
              <a:ext cx="182880"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1929587" y="3326226"/>
              <a:ext cx="182880"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4342838" y="3326226"/>
              <a:ext cx="182880"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6339753" y="3326226"/>
              <a:ext cx="182880"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3377721" y="2308800"/>
              <a:ext cx="0" cy="1828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3377721" y="5543039"/>
              <a:ext cx="0" cy="17939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flipH="1" flipV="1">
              <a:off x="3377721" y="3992143"/>
              <a:ext cx="0" cy="17939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516132" y="1099300"/>
              <a:ext cx="1270726" cy="276999"/>
            </a:xfrm>
            <a:prstGeom prst="roundRect">
              <a:avLst>
                <a:gd name="adj" fmla="val 0"/>
              </a:avLst>
            </a:prstGeom>
            <a:solidFill>
              <a:schemeClr val="bg1"/>
            </a:solidFill>
            <a:ln>
              <a:solidFill>
                <a:schemeClr val="accent1"/>
              </a:solidFill>
            </a:ln>
          </p:spPr>
          <p:txBody>
            <a:bodyPr wrap="square" rtlCol="0">
              <a:spAutoFit/>
            </a:bodyPr>
            <a:lstStyle/>
            <a:p>
              <a:pPr algn="ctr"/>
              <a:r>
                <a:rPr lang="en-US" sz="1200" b="1" dirty="0" smtClean="0">
                  <a:solidFill>
                    <a:schemeClr val="accent1"/>
                  </a:solidFill>
                </a:rPr>
                <a:t>Broadcasters</a:t>
              </a:r>
              <a:endParaRPr lang="en-US" sz="1200" b="1" dirty="0">
                <a:solidFill>
                  <a:schemeClr val="accent1"/>
                </a:solidFill>
              </a:endParaRPr>
            </a:p>
          </p:txBody>
        </p:sp>
        <p:sp>
          <p:nvSpPr>
            <p:cNvPr id="78" name="TextBox 77"/>
            <p:cNvSpPr txBox="1"/>
            <p:nvPr/>
          </p:nvSpPr>
          <p:spPr>
            <a:xfrm>
              <a:off x="3516133" y="2254768"/>
              <a:ext cx="1055868" cy="276999"/>
            </a:xfrm>
            <a:prstGeom prst="roundRect">
              <a:avLst>
                <a:gd name="adj" fmla="val 0"/>
              </a:avLst>
            </a:prstGeom>
            <a:solidFill>
              <a:schemeClr val="bg1"/>
            </a:solidFill>
            <a:ln>
              <a:solidFill>
                <a:schemeClr val="accent1"/>
              </a:solidFill>
            </a:ln>
          </p:spPr>
          <p:txBody>
            <a:bodyPr wrap="square" rtlCol="0">
              <a:spAutoFit/>
            </a:bodyPr>
            <a:lstStyle/>
            <a:p>
              <a:r>
                <a:rPr lang="en-US" sz="1200" b="1" dirty="0" smtClean="0">
                  <a:solidFill>
                    <a:schemeClr val="accent1"/>
                  </a:solidFill>
                </a:rPr>
                <a:t>Studios</a:t>
              </a:r>
              <a:endParaRPr lang="en-US" sz="1200" b="1" dirty="0">
                <a:solidFill>
                  <a:schemeClr val="accent1"/>
                </a:solidFill>
              </a:endParaRPr>
            </a:p>
          </p:txBody>
        </p:sp>
        <p:sp>
          <p:nvSpPr>
            <p:cNvPr id="79" name="TextBox 78"/>
            <p:cNvSpPr txBox="1"/>
            <p:nvPr/>
          </p:nvSpPr>
          <p:spPr>
            <a:xfrm>
              <a:off x="3516132" y="3922140"/>
              <a:ext cx="1076379" cy="276999"/>
            </a:xfrm>
            <a:prstGeom prst="roundRect">
              <a:avLst>
                <a:gd name="adj" fmla="val 0"/>
              </a:avLst>
            </a:prstGeom>
            <a:solidFill>
              <a:schemeClr val="bg1"/>
            </a:solidFill>
            <a:ln>
              <a:solidFill>
                <a:schemeClr val="accent1"/>
              </a:solidFill>
            </a:ln>
          </p:spPr>
          <p:txBody>
            <a:bodyPr wrap="square" rtlCol="0">
              <a:spAutoFit/>
            </a:bodyPr>
            <a:lstStyle/>
            <a:p>
              <a:pPr algn="ctr"/>
              <a:r>
                <a:rPr lang="en-US" sz="1200" b="1" dirty="0" smtClean="0">
                  <a:solidFill>
                    <a:schemeClr val="accent1"/>
                  </a:solidFill>
                </a:rPr>
                <a:t>Brands</a:t>
              </a:r>
            </a:p>
          </p:txBody>
        </p:sp>
        <p:sp>
          <p:nvSpPr>
            <p:cNvPr id="80" name="TextBox 79"/>
            <p:cNvSpPr txBox="1"/>
            <p:nvPr/>
          </p:nvSpPr>
          <p:spPr>
            <a:xfrm>
              <a:off x="3516132" y="5401905"/>
              <a:ext cx="971201" cy="461665"/>
            </a:xfrm>
            <a:prstGeom prst="roundRect">
              <a:avLst>
                <a:gd name="adj" fmla="val 0"/>
              </a:avLst>
            </a:prstGeom>
            <a:solidFill>
              <a:schemeClr val="bg1"/>
            </a:solidFill>
            <a:ln>
              <a:solidFill>
                <a:schemeClr val="accent1"/>
              </a:solidFill>
            </a:ln>
          </p:spPr>
          <p:txBody>
            <a:bodyPr wrap="square" rtlCol="0">
              <a:spAutoFit/>
            </a:bodyPr>
            <a:lstStyle/>
            <a:p>
              <a:pPr algn="ctr"/>
              <a:r>
                <a:rPr lang="en-US" sz="1200" b="1" dirty="0" smtClean="0">
                  <a:solidFill>
                    <a:schemeClr val="accent1"/>
                  </a:solidFill>
                </a:rPr>
                <a:t>Service Providers</a:t>
              </a:r>
            </a:p>
          </p:txBody>
        </p:sp>
        <p:cxnSp>
          <p:nvCxnSpPr>
            <p:cNvPr id="81" name="Straight Connector 80"/>
            <p:cNvCxnSpPr/>
            <p:nvPr/>
          </p:nvCxnSpPr>
          <p:spPr>
            <a:xfrm rot="5400000" flipH="1" flipV="1">
              <a:off x="3377721" y="1189712"/>
              <a:ext cx="0" cy="17939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664" y="1138749"/>
              <a:ext cx="420433" cy="393359"/>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514" y="1176425"/>
              <a:ext cx="578046" cy="318008"/>
            </a:xfrm>
            <a:prstGeom prst="rect">
              <a:avLst/>
            </a:prstGeom>
          </p:spPr>
        </p:pic>
        <p:sp>
          <p:nvSpPr>
            <p:cNvPr id="84" name="Rounded Rectangle 83"/>
            <p:cNvSpPr/>
            <p:nvPr/>
          </p:nvSpPr>
          <p:spPr>
            <a:xfrm>
              <a:off x="223631" y="1438975"/>
              <a:ext cx="686391" cy="457200"/>
            </a:xfrm>
            <a:prstGeom prst="roundRect">
              <a:avLst>
                <a:gd name="adj" fmla="val 0"/>
              </a:avLst>
            </a:prstGeom>
            <a:solidFill>
              <a:schemeClr val="bg2">
                <a:lumMod val="90000"/>
                <a:alpha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467" y="1522537"/>
              <a:ext cx="628074" cy="311924"/>
            </a:xfrm>
            <a:prstGeom prst="rect">
              <a:avLst/>
            </a:prstGeom>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7976" y="1189463"/>
              <a:ext cx="830280" cy="291932"/>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872" y="1740090"/>
              <a:ext cx="819853" cy="237066"/>
            </a:xfrm>
            <a:prstGeom prst="rect">
              <a:avLst/>
            </a:prstGeom>
          </p:spPr>
        </p:pic>
        <p:pic>
          <p:nvPicPr>
            <p:cNvPr id="88" name="Pictur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4651" y="1677138"/>
              <a:ext cx="478060" cy="362971"/>
            </a:xfrm>
            <a:prstGeom prst="rect">
              <a:avLst/>
            </a:prstGeom>
          </p:spPr>
        </p:pic>
        <p:pic>
          <p:nvPicPr>
            <p:cNvPr id="89" name="Picture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4604" y="1725104"/>
              <a:ext cx="651017" cy="267039"/>
            </a:xfrm>
            <a:prstGeom prst="rect">
              <a:avLst/>
            </a:prstGeom>
          </p:spPr>
        </p:pic>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7253" y="1337856"/>
              <a:ext cx="516468" cy="510576"/>
            </a:xfrm>
            <a:prstGeom prst="rect">
              <a:avLst/>
            </a:prstGeom>
          </p:spPr>
        </p:pic>
        <p:grpSp>
          <p:nvGrpSpPr>
            <p:cNvPr id="91" name="Group 90"/>
            <p:cNvGrpSpPr/>
            <p:nvPr/>
          </p:nvGrpSpPr>
          <p:grpSpPr>
            <a:xfrm>
              <a:off x="3542794" y="1542726"/>
              <a:ext cx="2276795" cy="429649"/>
              <a:chOff x="3483525" y="1568484"/>
              <a:chExt cx="2427812" cy="458147"/>
            </a:xfrm>
          </p:grpSpPr>
          <p:pic>
            <p:nvPicPr>
              <p:cNvPr id="111" name="Picture 1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83525" y="1568484"/>
                <a:ext cx="428075" cy="458147"/>
              </a:xfrm>
              <a:prstGeom prst="rect">
                <a:avLst/>
              </a:prstGeom>
            </p:spPr>
          </p:pic>
          <p:pic>
            <p:nvPicPr>
              <p:cNvPr id="112" name="Picture 1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4912" y="1568534"/>
                <a:ext cx="329172" cy="458046"/>
              </a:xfrm>
              <a:prstGeom prst="rect">
                <a:avLst/>
              </a:prstGeom>
            </p:spPr>
          </p:pic>
          <p:pic>
            <p:nvPicPr>
              <p:cNvPr id="113" name="Picture 1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91" y="1590834"/>
                <a:ext cx="589264" cy="413446"/>
              </a:xfrm>
              <a:prstGeom prst="rect">
                <a:avLst/>
              </a:prstGeom>
            </p:spPr>
          </p:pic>
          <p:pic>
            <p:nvPicPr>
              <p:cNvPr id="114" name="Picture 1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16067" y="1683832"/>
                <a:ext cx="795270" cy="227451"/>
              </a:xfrm>
              <a:prstGeom prst="rect">
                <a:avLst/>
              </a:prstGeom>
            </p:spPr>
          </p:pic>
        </p:grpSp>
        <p:pic>
          <p:nvPicPr>
            <p:cNvPr id="92" name="Picture 9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7872" y="2686639"/>
              <a:ext cx="578289" cy="469077"/>
            </a:xfrm>
            <a:prstGeom prst="rect">
              <a:avLst/>
            </a:prstGeom>
          </p:spPr>
        </p:pic>
        <p:pic>
          <p:nvPicPr>
            <p:cNvPr id="93" name="Picture 9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33324" y="2662035"/>
              <a:ext cx="547098" cy="486501"/>
            </a:xfrm>
            <a:prstGeom prst="rect">
              <a:avLst/>
            </a:prstGeom>
          </p:spPr>
        </p:pic>
        <p:pic>
          <p:nvPicPr>
            <p:cNvPr id="94" name="Picture 9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53262" y="2777245"/>
              <a:ext cx="756131" cy="287867"/>
            </a:xfrm>
            <a:prstGeom prst="rect">
              <a:avLst/>
            </a:prstGeom>
          </p:spPr>
        </p:pic>
        <p:pic>
          <p:nvPicPr>
            <p:cNvPr id="95" name="Picture 9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92134" y="2639715"/>
              <a:ext cx="790072" cy="562926"/>
            </a:xfrm>
            <a:prstGeom prst="rect">
              <a:avLst/>
            </a:prstGeom>
          </p:spPr>
        </p:pic>
        <p:pic>
          <p:nvPicPr>
            <p:cNvPr id="96" name="Picture 9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04584" y="4415745"/>
              <a:ext cx="523887" cy="578734"/>
            </a:xfrm>
            <a:prstGeom prst="rect">
              <a:avLst/>
            </a:prstGeom>
          </p:spPr>
        </p:pic>
        <p:pic>
          <p:nvPicPr>
            <p:cNvPr id="97" name="Picture 9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47374" y="4420704"/>
              <a:ext cx="786893" cy="568816"/>
            </a:xfrm>
            <a:prstGeom prst="rect">
              <a:avLst/>
            </a:prstGeom>
          </p:spPr>
        </p:pic>
        <p:pic>
          <p:nvPicPr>
            <p:cNvPr id="98" name="Picture 9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84032" y="4415128"/>
              <a:ext cx="579968" cy="579968"/>
            </a:xfrm>
            <a:prstGeom prst="rect">
              <a:avLst/>
            </a:prstGeom>
          </p:spPr>
        </p:pic>
        <p:pic>
          <p:nvPicPr>
            <p:cNvPr id="99" name="Picture 9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14630" y="4424950"/>
              <a:ext cx="631064" cy="560325"/>
            </a:xfrm>
            <a:prstGeom prst="rect">
              <a:avLst/>
            </a:prstGeom>
          </p:spPr>
        </p:pic>
        <p:pic>
          <p:nvPicPr>
            <p:cNvPr id="100" name="Picture 9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83667" y="4368453"/>
              <a:ext cx="567267" cy="590903"/>
            </a:xfrm>
            <a:prstGeom prst="rect">
              <a:avLst/>
            </a:prstGeom>
          </p:spPr>
        </p:pic>
        <p:pic>
          <p:nvPicPr>
            <p:cNvPr id="101" name="Picture 2" descr="http://blogs-images.forbes.com/merrillbarr/files/2014/03/CBS-Logo.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78449" y="2308683"/>
              <a:ext cx="626135" cy="17755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http://img2.wikia.nocookie.net/__cb20060228195110/24_/images/c/c0/TCF_logo.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885346" y="2267847"/>
              <a:ext cx="450499" cy="36621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http://www.ncm.com/contentimages/press/Factsheets_Images/relativity_logo.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85533" y="2793230"/>
              <a:ext cx="793796" cy="28428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http://fontmeme.com/images/Legendary-Logo.jpg"/>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7059" t="27094" r="3073" b="26607"/>
            <a:stretch/>
          </p:blipFill>
          <p:spPr bwMode="auto">
            <a:xfrm>
              <a:off x="1848084" y="2722204"/>
              <a:ext cx="724627" cy="373324"/>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 descr="http://www.hungergamesdwtc.net/wp-content/uploads/2014/02/Lionsgate-logo.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27708" y="2307604"/>
              <a:ext cx="591180" cy="263920"/>
            </a:xfrm>
            <a:prstGeom prst="rect">
              <a:avLst/>
            </a:prstGeom>
            <a:noFill/>
            <a:extLst>
              <a:ext uri="{909E8E84-426E-40DD-AFC4-6F175D3DCCD1}">
                <a14:hiddenFill xmlns:a14="http://schemas.microsoft.com/office/drawing/2010/main">
                  <a:solidFill>
                    <a:srgbClr val="FFFFFF"/>
                  </a:solidFill>
                </a14:hiddenFill>
              </a:ext>
            </a:extLst>
          </p:spPr>
        </p:pic>
        <p:sp>
          <p:nvSpPr>
            <p:cNvPr id="106" name="Rounded Rectangle 105"/>
            <p:cNvSpPr/>
            <p:nvPr/>
          </p:nvSpPr>
          <p:spPr>
            <a:xfrm>
              <a:off x="4572000" y="5157590"/>
              <a:ext cx="2101721" cy="1016420"/>
            </a:xfrm>
            <a:prstGeom prst="roundRect">
              <a:avLst>
                <a:gd name="adj" fmla="val 0"/>
              </a:avLst>
            </a:prstGeom>
            <a:solidFill>
              <a:schemeClr val="bg2">
                <a:lumMod val="90000"/>
                <a:alpha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Picture 10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760559" y="5245679"/>
              <a:ext cx="571721" cy="304156"/>
            </a:xfrm>
            <a:prstGeom prst="rect">
              <a:avLst/>
            </a:prstGeom>
          </p:spPr>
        </p:pic>
        <p:pic>
          <p:nvPicPr>
            <p:cNvPr id="108" name="Picture 10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793586" y="5763877"/>
              <a:ext cx="671616" cy="269138"/>
            </a:xfrm>
            <a:prstGeom prst="rect">
              <a:avLst/>
            </a:prstGeom>
          </p:spPr>
        </p:pic>
        <p:pic>
          <p:nvPicPr>
            <p:cNvPr id="109" name="Picture 10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645730" y="5267741"/>
              <a:ext cx="738484" cy="252674"/>
            </a:xfrm>
            <a:prstGeom prst="rect">
              <a:avLst/>
            </a:prstGeom>
          </p:spPr>
        </p:pic>
        <p:pic>
          <p:nvPicPr>
            <p:cNvPr id="110" name="Picture 2" descr="http://www.barcindia.co.in/images/news/barc_logo_new.png"/>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11174" t="10103" r="11026" b="10691"/>
            <a:stretch/>
          </p:blipFill>
          <p:spPr bwMode="auto">
            <a:xfrm>
              <a:off x="5645730" y="5583912"/>
              <a:ext cx="869494" cy="4979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7189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1003300" y="325438"/>
            <a:ext cx="8054975" cy="44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PFT’s True North – 106,000 SQFT global content operations hub in Mumbai, India</a:t>
            </a:r>
          </a:p>
        </p:txBody>
      </p:sp>
      <p:sp>
        <p:nvSpPr>
          <p:cNvPr id="9" name="Oval 8"/>
          <p:cNvSpPr/>
          <p:nvPr/>
        </p:nvSpPr>
        <p:spPr>
          <a:xfrm>
            <a:off x="3402013" y="3614738"/>
            <a:ext cx="2473325" cy="247332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rgbClr val="FFFFFF"/>
              </a:solidFill>
            </a:endParaRPr>
          </a:p>
        </p:txBody>
      </p:sp>
      <p:sp>
        <p:nvSpPr>
          <p:cNvPr id="14" name="Oval 13"/>
          <p:cNvSpPr/>
          <p:nvPr/>
        </p:nvSpPr>
        <p:spPr>
          <a:xfrm>
            <a:off x="3349625" y="1489075"/>
            <a:ext cx="2473325" cy="2473325"/>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rgbClr val="FFFFFF"/>
              </a:solidFill>
            </a:endParaRPr>
          </a:p>
        </p:txBody>
      </p:sp>
      <p:sp>
        <p:nvSpPr>
          <p:cNvPr id="15" name="Oval 14"/>
          <p:cNvSpPr/>
          <p:nvPr/>
        </p:nvSpPr>
        <p:spPr>
          <a:xfrm>
            <a:off x="739775" y="2190750"/>
            <a:ext cx="3073400" cy="315277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bg1"/>
              </a:solidFill>
            </a:endParaRPr>
          </a:p>
        </p:txBody>
      </p:sp>
      <p:sp>
        <p:nvSpPr>
          <p:cNvPr id="16" name="Oval 15"/>
          <p:cNvSpPr/>
          <p:nvPr/>
        </p:nvSpPr>
        <p:spPr>
          <a:xfrm>
            <a:off x="3011488" y="2881313"/>
            <a:ext cx="1401762" cy="1401762"/>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FF"/>
                </a:solidFill>
              </a:rPr>
              <a:t>True North</a:t>
            </a:r>
          </a:p>
        </p:txBody>
      </p:sp>
      <p:sp>
        <p:nvSpPr>
          <p:cNvPr id="17" name="Oval 16"/>
          <p:cNvSpPr/>
          <p:nvPr/>
        </p:nvSpPr>
        <p:spPr>
          <a:xfrm>
            <a:off x="3886200" y="2384425"/>
            <a:ext cx="908050" cy="906463"/>
          </a:xfrm>
          <a:prstGeom prst="ellipse">
            <a:avLst/>
          </a:prstGeom>
          <a:solidFill>
            <a:schemeClr val="tx2">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dirty="0">
                <a:solidFill>
                  <a:schemeClr val="tx1"/>
                </a:solidFill>
              </a:rPr>
              <a:t>CLEAR Media Cloud</a:t>
            </a:r>
          </a:p>
        </p:txBody>
      </p:sp>
      <p:sp>
        <p:nvSpPr>
          <p:cNvPr id="18" name="Oval 17"/>
          <p:cNvSpPr/>
          <p:nvPr/>
        </p:nvSpPr>
        <p:spPr>
          <a:xfrm>
            <a:off x="3656013" y="3971925"/>
            <a:ext cx="906462" cy="906463"/>
          </a:xfrm>
          <a:prstGeom prst="ellipse">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dirty="0">
                <a:solidFill>
                  <a:srgbClr val="FFFFFF"/>
                </a:solidFill>
              </a:rPr>
              <a:t>Tier 3 Data Center</a:t>
            </a:r>
          </a:p>
        </p:txBody>
      </p:sp>
      <p:sp>
        <p:nvSpPr>
          <p:cNvPr id="19" name="Oval 18"/>
          <p:cNvSpPr/>
          <p:nvPr/>
        </p:nvSpPr>
        <p:spPr>
          <a:xfrm>
            <a:off x="2300288" y="3135313"/>
            <a:ext cx="908050" cy="90646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dirty="0">
                <a:solidFill>
                  <a:schemeClr val="bg1"/>
                </a:solidFill>
              </a:rPr>
              <a:t>Global Delivery Center</a:t>
            </a:r>
          </a:p>
        </p:txBody>
      </p:sp>
      <p:sp>
        <p:nvSpPr>
          <p:cNvPr id="20" name="Oval 19"/>
          <p:cNvSpPr/>
          <p:nvPr/>
        </p:nvSpPr>
        <p:spPr>
          <a:xfrm>
            <a:off x="5172075" y="3757613"/>
            <a:ext cx="658813" cy="660400"/>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rgbClr val="6D6E71">
                  <a:lumMod val="75000"/>
                </a:srgbClr>
              </a:solidFill>
            </a:endParaRPr>
          </a:p>
        </p:txBody>
      </p:sp>
      <p:sp>
        <p:nvSpPr>
          <p:cNvPr id="21" name="Oval 20"/>
          <p:cNvSpPr/>
          <p:nvPr/>
        </p:nvSpPr>
        <p:spPr>
          <a:xfrm>
            <a:off x="2306638" y="4810125"/>
            <a:ext cx="658812" cy="658813"/>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chemeClr val="bg1"/>
              </a:solidFill>
            </a:endParaRPr>
          </a:p>
        </p:txBody>
      </p:sp>
      <p:sp>
        <p:nvSpPr>
          <p:cNvPr id="22" name="Oval 21"/>
          <p:cNvSpPr/>
          <p:nvPr/>
        </p:nvSpPr>
        <p:spPr>
          <a:xfrm>
            <a:off x="5414963" y="2266950"/>
            <a:ext cx="658812" cy="658813"/>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rgbClr val="6D6E71"/>
              </a:solidFill>
            </a:endParaRPr>
          </a:p>
        </p:txBody>
      </p:sp>
      <p:sp>
        <p:nvSpPr>
          <p:cNvPr id="23" name="Oval 22"/>
          <p:cNvSpPr/>
          <p:nvPr/>
        </p:nvSpPr>
        <p:spPr>
          <a:xfrm>
            <a:off x="3498850" y="1365250"/>
            <a:ext cx="658813" cy="660400"/>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rgbClr val="FFFFFF"/>
              </a:solidFill>
            </a:endParaRPr>
          </a:p>
        </p:txBody>
      </p:sp>
      <p:sp>
        <p:nvSpPr>
          <p:cNvPr id="24" name="Oval 23"/>
          <p:cNvSpPr/>
          <p:nvPr/>
        </p:nvSpPr>
        <p:spPr>
          <a:xfrm>
            <a:off x="1976438" y="1868488"/>
            <a:ext cx="660400" cy="65881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chemeClr val="bg1"/>
              </a:solidFill>
            </a:endParaRPr>
          </a:p>
        </p:txBody>
      </p:sp>
      <p:sp>
        <p:nvSpPr>
          <p:cNvPr id="25" name="Oval 24"/>
          <p:cNvSpPr/>
          <p:nvPr/>
        </p:nvSpPr>
        <p:spPr>
          <a:xfrm>
            <a:off x="930275" y="2266950"/>
            <a:ext cx="660400" cy="658813"/>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dirty="0">
                <a:solidFill>
                  <a:schemeClr val="bg1"/>
                </a:solidFill>
              </a:rPr>
              <a:t>Promo Prod</a:t>
            </a:r>
          </a:p>
        </p:txBody>
      </p:sp>
      <p:sp>
        <p:nvSpPr>
          <p:cNvPr id="26" name="Oval 25"/>
          <p:cNvSpPr/>
          <p:nvPr/>
        </p:nvSpPr>
        <p:spPr>
          <a:xfrm>
            <a:off x="519113" y="3014663"/>
            <a:ext cx="660400" cy="65881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chemeClr val="bg1"/>
              </a:solidFill>
            </a:endParaRPr>
          </a:p>
        </p:txBody>
      </p:sp>
      <p:sp>
        <p:nvSpPr>
          <p:cNvPr id="27" name="Oval 26"/>
          <p:cNvSpPr/>
          <p:nvPr/>
        </p:nvSpPr>
        <p:spPr>
          <a:xfrm>
            <a:off x="592138" y="4111625"/>
            <a:ext cx="658812" cy="660400"/>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chemeClr val="bg1"/>
              </a:solidFill>
            </a:endParaRPr>
          </a:p>
        </p:txBody>
      </p:sp>
      <p:sp>
        <p:nvSpPr>
          <p:cNvPr id="28" name="Oval 27"/>
          <p:cNvSpPr/>
          <p:nvPr/>
        </p:nvSpPr>
        <p:spPr>
          <a:xfrm>
            <a:off x="1290638" y="4799013"/>
            <a:ext cx="660400" cy="65881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chemeClr val="bg1"/>
              </a:solidFill>
            </a:endParaRPr>
          </a:p>
        </p:txBody>
      </p:sp>
      <p:sp>
        <p:nvSpPr>
          <p:cNvPr id="29" name="Oval 28"/>
          <p:cNvSpPr/>
          <p:nvPr/>
        </p:nvSpPr>
        <p:spPr>
          <a:xfrm>
            <a:off x="4773613" y="1314450"/>
            <a:ext cx="660400" cy="660400"/>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rgbClr val="FFFFFF"/>
              </a:solidFill>
            </a:endParaRPr>
          </a:p>
        </p:txBody>
      </p:sp>
      <p:sp>
        <p:nvSpPr>
          <p:cNvPr id="30" name="Oval 29"/>
          <p:cNvSpPr/>
          <p:nvPr/>
        </p:nvSpPr>
        <p:spPr>
          <a:xfrm>
            <a:off x="3497263" y="5297488"/>
            <a:ext cx="658812" cy="660400"/>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rgbClr val="6D6E71">
                  <a:lumMod val="75000"/>
                </a:srgbClr>
              </a:solidFill>
            </a:endParaRPr>
          </a:p>
        </p:txBody>
      </p:sp>
      <p:sp>
        <p:nvSpPr>
          <p:cNvPr id="31" name="Rectangle 30"/>
          <p:cNvSpPr/>
          <p:nvPr/>
        </p:nvSpPr>
        <p:spPr>
          <a:xfrm>
            <a:off x="7070725" y="2722840"/>
            <a:ext cx="1576388" cy="49530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dirty="0">
                <a:solidFill>
                  <a:srgbClr val="6D6E71"/>
                </a:solidFill>
              </a:rPr>
              <a:t>5.1 Dolby </a:t>
            </a:r>
          </a:p>
          <a:p>
            <a:pPr algn="ctr">
              <a:defRPr/>
            </a:pPr>
            <a:r>
              <a:rPr lang="en-US" sz="1200" dirty="0">
                <a:solidFill>
                  <a:srgbClr val="6D6E71"/>
                </a:solidFill>
              </a:rPr>
              <a:t>Sound Studios</a:t>
            </a:r>
          </a:p>
        </p:txBody>
      </p:sp>
      <p:sp>
        <p:nvSpPr>
          <p:cNvPr id="32" name="Oval 31"/>
          <p:cNvSpPr/>
          <p:nvPr/>
        </p:nvSpPr>
        <p:spPr>
          <a:xfrm>
            <a:off x="6573838" y="2640290"/>
            <a:ext cx="660400" cy="6604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a:solidFill>
                  <a:srgbClr val="FFFFFF"/>
                </a:solidFill>
              </a:rPr>
              <a:t>16</a:t>
            </a:r>
          </a:p>
        </p:txBody>
      </p:sp>
      <p:sp>
        <p:nvSpPr>
          <p:cNvPr id="33" name="Rectangle 32"/>
          <p:cNvSpPr/>
          <p:nvPr/>
        </p:nvSpPr>
        <p:spPr>
          <a:xfrm>
            <a:off x="7070725" y="2105025"/>
            <a:ext cx="1576388" cy="49530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dirty="0">
                <a:solidFill>
                  <a:srgbClr val="6D6E71"/>
                </a:solidFill>
              </a:rPr>
              <a:t>Edit Suites</a:t>
            </a:r>
          </a:p>
        </p:txBody>
      </p:sp>
      <p:sp>
        <p:nvSpPr>
          <p:cNvPr id="34" name="Oval 33"/>
          <p:cNvSpPr/>
          <p:nvPr/>
        </p:nvSpPr>
        <p:spPr>
          <a:xfrm>
            <a:off x="6573838" y="2022475"/>
            <a:ext cx="660400" cy="6604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a:solidFill>
                  <a:srgbClr val="FFFFFF"/>
                </a:solidFill>
              </a:rPr>
              <a:t>150</a:t>
            </a:r>
          </a:p>
        </p:txBody>
      </p:sp>
      <p:sp>
        <p:nvSpPr>
          <p:cNvPr id="35" name="Rectangle 34"/>
          <p:cNvSpPr/>
          <p:nvPr/>
        </p:nvSpPr>
        <p:spPr>
          <a:xfrm>
            <a:off x="7070725" y="3349620"/>
            <a:ext cx="1576388" cy="49530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dirty="0">
                <a:solidFill>
                  <a:srgbClr val="6D6E71"/>
                </a:solidFill>
              </a:rPr>
              <a:t>5.1 Dolby</a:t>
            </a:r>
          </a:p>
          <a:p>
            <a:pPr algn="ctr">
              <a:defRPr/>
            </a:pPr>
            <a:r>
              <a:rPr lang="en-US" sz="1200" dirty="0">
                <a:solidFill>
                  <a:srgbClr val="6D6E71"/>
                </a:solidFill>
              </a:rPr>
              <a:t>QC Rooms</a:t>
            </a:r>
          </a:p>
        </p:txBody>
      </p:sp>
      <p:sp>
        <p:nvSpPr>
          <p:cNvPr id="36" name="Oval 35"/>
          <p:cNvSpPr/>
          <p:nvPr/>
        </p:nvSpPr>
        <p:spPr>
          <a:xfrm>
            <a:off x="6573838" y="3267070"/>
            <a:ext cx="660400" cy="6604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a:solidFill>
                  <a:srgbClr val="FFFFFF"/>
                </a:solidFill>
              </a:rPr>
              <a:t>14</a:t>
            </a:r>
          </a:p>
        </p:txBody>
      </p:sp>
      <p:sp>
        <p:nvSpPr>
          <p:cNvPr id="37" name="Rectangle 36"/>
          <p:cNvSpPr/>
          <p:nvPr/>
        </p:nvSpPr>
        <p:spPr>
          <a:xfrm>
            <a:off x="7086600" y="3982565"/>
            <a:ext cx="1560513" cy="57785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50" dirty="0">
                <a:solidFill>
                  <a:srgbClr val="6D6E71"/>
                </a:solidFill>
              </a:rPr>
              <a:t>450 10 Gi LAN  </a:t>
            </a:r>
          </a:p>
          <a:p>
            <a:pPr algn="ctr">
              <a:defRPr/>
            </a:pPr>
            <a:r>
              <a:rPr lang="en-US" sz="1150" dirty="0">
                <a:solidFill>
                  <a:srgbClr val="6D6E71"/>
                </a:solidFill>
              </a:rPr>
              <a:t>    2.5 Gig Internet &amp; 1.5 Gpbs MPLS</a:t>
            </a:r>
          </a:p>
        </p:txBody>
      </p:sp>
      <p:sp>
        <p:nvSpPr>
          <p:cNvPr id="38" name="Oval 37"/>
          <p:cNvSpPr/>
          <p:nvPr/>
        </p:nvSpPr>
        <p:spPr>
          <a:xfrm>
            <a:off x="6573838" y="3947640"/>
            <a:ext cx="660400" cy="6604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a:solidFill>
                  <a:srgbClr val="FFFFFF"/>
                </a:solidFill>
              </a:rPr>
              <a:t>450</a:t>
            </a:r>
          </a:p>
        </p:txBody>
      </p:sp>
      <p:sp>
        <p:nvSpPr>
          <p:cNvPr id="39" name="Rectangle 38"/>
          <p:cNvSpPr/>
          <p:nvPr/>
        </p:nvSpPr>
        <p:spPr>
          <a:xfrm>
            <a:off x="7070725" y="4697968"/>
            <a:ext cx="1576388" cy="588962"/>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dirty="0">
                <a:solidFill>
                  <a:srgbClr val="6D6E71"/>
                </a:solidFill>
              </a:rPr>
              <a:t>Finishing </a:t>
            </a:r>
          </a:p>
          <a:p>
            <a:pPr algn="ctr">
              <a:defRPr/>
            </a:pPr>
            <a:r>
              <a:rPr lang="en-US" sz="1200" dirty="0">
                <a:solidFill>
                  <a:srgbClr val="6D6E71"/>
                </a:solidFill>
              </a:rPr>
              <a:t>Rooms</a:t>
            </a:r>
          </a:p>
        </p:txBody>
      </p:sp>
      <p:sp>
        <p:nvSpPr>
          <p:cNvPr id="40" name="Oval 39"/>
          <p:cNvSpPr/>
          <p:nvPr/>
        </p:nvSpPr>
        <p:spPr>
          <a:xfrm>
            <a:off x="6573838" y="4655105"/>
            <a:ext cx="660400" cy="6604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a:solidFill>
                  <a:srgbClr val="FFFFFF"/>
                </a:solidFill>
              </a:rPr>
              <a:t>15</a:t>
            </a:r>
          </a:p>
        </p:txBody>
      </p:sp>
      <p:sp>
        <p:nvSpPr>
          <p:cNvPr id="41" name="Rectangle 40"/>
          <p:cNvSpPr/>
          <p:nvPr/>
        </p:nvSpPr>
        <p:spPr>
          <a:xfrm>
            <a:off x="7070725" y="5427190"/>
            <a:ext cx="1576388" cy="49530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dirty="0">
                <a:solidFill>
                  <a:srgbClr val="6D6E71"/>
                </a:solidFill>
              </a:rPr>
              <a:t>TB of Edit </a:t>
            </a:r>
          </a:p>
          <a:p>
            <a:pPr algn="ctr">
              <a:defRPr/>
            </a:pPr>
            <a:r>
              <a:rPr lang="en-US" sz="1200" dirty="0">
                <a:solidFill>
                  <a:srgbClr val="6D6E71"/>
                </a:solidFill>
              </a:rPr>
              <a:t>Storage</a:t>
            </a:r>
          </a:p>
        </p:txBody>
      </p:sp>
      <p:sp>
        <p:nvSpPr>
          <p:cNvPr id="42" name="Oval 41"/>
          <p:cNvSpPr/>
          <p:nvPr/>
        </p:nvSpPr>
        <p:spPr>
          <a:xfrm>
            <a:off x="6573838" y="5344640"/>
            <a:ext cx="660400" cy="6604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a:solidFill>
                  <a:srgbClr val="FFFFFF"/>
                </a:solidFill>
              </a:rPr>
              <a:t>2500</a:t>
            </a:r>
          </a:p>
        </p:txBody>
      </p:sp>
      <p:sp>
        <p:nvSpPr>
          <p:cNvPr id="43" name="Oval 42"/>
          <p:cNvSpPr/>
          <p:nvPr/>
        </p:nvSpPr>
        <p:spPr>
          <a:xfrm>
            <a:off x="4708525" y="5630863"/>
            <a:ext cx="658813" cy="658812"/>
          </a:xfrm>
          <a:prstGeom prst="ellipse">
            <a:avLst/>
          </a:prstGeom>
          <a:solidFill>
            <a:schemeClr val="tx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200" dirty="0">
              <a:solidFill>
                <a:srgbClr val="6D6E71">
                  <a:lumMod val="75000"/>
                </a:srgbClr>
              </a:solidFill>
            </a:endParaRPr>
          </a:p>
        </p:txBody>
      </p:sp>
      <p:sp>
        <p:nvSpPr>
          <p:cNvPr id="44" name="Oval 43"/>
          <p:cNvSpPr/>
          <p:nvPr/>
        </p:nvSpPr>
        <p:spPr>
          <a:xfrm>
            <a:off x="5478463" y="4827588"/>
            <a:ext cx="660400" cy="660400"/>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dirty="0">
                <a:solidFill>
                  <a:srgbClr val="6D6E71">
                    <a:lumMod val="75000"/>
                  </a:srgbClr>
                </a:solidFill>
              </a:rPr>
              <a:t>Trans-code on </a:t>
            </a:r>
          </a:p>
          <a:p>
            <a:pPr algn="ctr">
              <a:defRPr/>
            </a:pPr>
            <a:r>
              <a:rPr lang="en-US" sz="1000" dirty="0">
                <a:solidFill>
                  <a:srgbClr val="6D6E71">
                    <a:lumMod val="75000"/>
                  </a:srgbClr>
                </a:solidFill>
              </a:rPr>
              <a:t>Cloud</a:t>
            </a:r>
          </a:p>
        </p:txBody>
      </p:sp>
      <p:pic>
        <p:nvPicPr>
          <p:cNvPr id="4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75898" y="1013023"/>
            <a:ext cx="1263769" cy="94714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3828" name="Rectangle 45"/>
          <p:cNvSpPr>
            <a:spLocks noChangeArrowheads="1"/>
          </p:cNvSpPr>
          <p:nvPr/>
        </p:nvSpPr>
        <p:spPr bwMode="auto">
          <a:xfrm>
            <a:off x="3306763" y="5329238"/>
            <a:ext cx="1050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rgbClr val="525355"/>
                </a:solidFill>
              </a:rPr>
              <a:t>Multi</a:t>
            </a:r>
          </a:p>
          <a:p>
            <a:pPr algn="ctr"/>
            <a:r>
              <a:rPr lang="en-US" altLang="en-US" sz="1000">
                <a:solidFill>
                  <a:srgbClr val="525355"/>
                </a:solidFill>
              </a:rPr>
              <a:t>Screen</a:t>
            </a:r>
          </a:p>
          <a:p>
            <a:pPr algn="ctr"/>
            <a:r>
              <a:rPr lang="en-US" altLang="en-US" sz="1000">
                <a:solidFill>
                  <a:srgbClr val="525355"/>
                </a:solidFill>
              </a:rPr>
              <a:t>Publish</a:t>
            </a:r>
          </a:p>
        </p:txBody>
      </p:sp>
      <p:sp>
        <p:nvSpPr>
          <p:cNvPr id="33829" name="Rectangle 46"/>
          <p:cNvSpPr>
            <a:spLocks noChangeArrowheads="1"/>
          </p:cNvSpPr>
          <p:nvPr/>
        </p:nvSpPr>
        <p:spPr bwMode="auto">
          <a:xfrm>
            <a:off x="4573588" y="5672138"/>
            <a:ext cx="9540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rgbClr val="525355"/>
                </a:solidFill>
              </a:rPr>
              <a:t>Auto</a:t>
            </a:r>
          </a:p>
          <a:p>
            <a:pPr algn="ctr"/>
            <a:r>
              <a:rPr lang="en-US" altLang="en-US" sz="1000">
                <a:solidFill>
                  <a:srgbClr val="525355"/>
                </a:solidFill>
              </a:rPr>
              <a:t>Quality Check</a:t>
            </a:r>
          </a:p>
        </p:txBody>
      </p:sp>
      <p:sp>
        <p:nvSpPr>
          <p:cNvPr id="33830" name="Rectangle 47"/>
          <p:cNvSpPr>
            <a:spLocks noChangeArrowheads="1"/>
          </p:cNvSpPr>
          <p:nvPr/>
        </p:nvSpPr>
        <p:spPr bwMode="auto">
          <a:xfrm>
            <a:off x="5078413" y="3876675"/>
            <a:ext cx="88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rgbClr val="525355"/>
                </a:solidFill>
              </a:rPr>
              <a:t>Digital Archive</a:t>
            </a:r>
          </a:p>
        </p:txBody>
      </p:sp>
      <p:sp>
        <p:nvSpPr>
          <p:cNvPr id="33831" name="Rectangle 48"/>
          <p:cNvSpPr>
            <a:spLocks noChangeArrowheads="1"/>
          </p:cNvSpPr>
          <p:nvPr/>
        </p:nvSpPr>
        <p:spPr bwMode="auto">
          <a:xfrm>
            <a:off x="2236788" y="5021263"/>
            <a:ext cx="779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chemeClr val="bg1"/>
                </a:solidFill>
              </a:rPr>
              <a:t>Packaging</a:t>
            </a:r>
          </a:p>
        </p:txBody>
      </p:sp>
      <p:sp>
        <p:nvSpPr>
          <p:cNvPr id="33832" name="Rectangle 49"/>
          <p:cNvSpPr>
            <a:spLocks noChangeArrowheads="1"/>
          </p:cNvSpPr>
          <p:nvPr/>
        </p:nvSpPr>
        <p:spPr bwMode="auto">
          <a:xfrm>
            <a:off x="1192213" y="4911725"/>
            <a:ext cx="89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chemeClr val="bg1"/>
                </a:solidFill>
              </a:rPr>
              <a:t>Quality Check</a:t>
            </a:r>
          </a:p>
        </p:txBody>
      </p:sp>
      <p:sp>
        <p:nvSpPr>
          <p:cNvPr id="33833" name="Rectangle 50"/>
          <p:cNvSpPr>
            <a:spLocks noChangeArrowheads="1"/>
          </p:cNvSpPr>
          <p:nvPr/>
        </p:nvSpPr>
        <p:spPr bwMode="auto">
          <a:xfrm>
            <a:off x="517525" y="4251325"/>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chemeClr val="bg1"/>
                </a:solidFill>
              </a:rPr>
              <a:t>Content Prep</a:t>
            </a:r>
          </a:p>
        </p:txBody>
      </p:sp>
      <p:sp>
        <p:nvSpPr>
          <p:cNvPr id="33834" name="Rectangle 51"/>
          <p:cNvSpPr>
            <a:spLocks noChangeArrowheads="1"/>
          </p:cNvSpPr>
          <p:nvPr/>
        </p:nvSpPr>
        <p:spPr bwMode="auto">
          <a:xfrm>
            <a:off x="520700" y="3171825"/>
            <a:ext cx="646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chemeClr val="bg1"/>
                </a:solidFill>
              </a:rPr>
              <a:t>Editorial</a:t>
            </a:r>
          </a:p>
        </p:txBody>
      </p:sp>
      <p:sp>
        <p:nvSpPr>
          <p:cNvPr id="33835" name="Rectangle 52"/>
          <p:cNvSpPr>
            <a:spLocks noChangeArrowheads="1"/>
          </p:cNvSpPr>
          <p:nvPr/>
        </p:nvSpPr>
        <p:spPr bwMode="auto">
          <a:xfrm>
            <a:off x="1954213" y="1960563"/>
            <a:ext cx="722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chemeClr val="bg1"/>
                </a:solidFill>
              </a:rPr>
              <a:t>Meta Tagging</a:t>
            </a:r>
          </a:p>
        </p:txBody>
      </p:sp>
      <p:sp>
        <p:nvSpPr>
          <p:cNvPr id="33836" name="Rectangle 53"/>
          <p:cNvSpPr>
            <a:spLocks noChangeArrowheads="1"/>
          </p:cNvSpPr>
          <p:nvPr/>
        </p:nvSpPr>
        <p:spPr bwMode="auto">
          <a:xfrm>
            <a:off x="3511550" y="1568450"/>
            <a:ext cx="631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rgbClr val="6D6E71"/>
                </a:solidFill>
              </a:rPr>
              <a:t>Analytic</a:t>
            </a:r>
          </a:p>
        </p:txBody>
      </p:sp>
      <p:sp>
        <p:nvSpPr>
          <p:cNvPr id="33837" name="Rectangle 54"/>
          <p:cNvSpPr>
            <a:spLocks noChangeArrowheads="1"/>
          </p:cNvSpPr>
          <p:nvPr/>
        </p:nvSpPr>
        <p:spPr bwMode="auto">
          <a:xfrm>
            <a:off x="4859338" y="1412875"/>
            <a:ext cx="52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rgbClr val="6D6E71"/>
                </a:solidFill>
              </a:rPr>
              <a:t>Dash-</a:t>
            </a:r>
          </a:p>
          <a:p>
            <a:pPr algn="ctr"/>
            <a:r>
              <a:rPr lang="en-US" altLang="en-US" sz="1000">
                <a:solidFill>
                  <a:srgbClr val="6D6E71"/>
                </a:solidFill>
              </a:rPr>
              <a:t>board</a:t>
            </a:r>
          </a:p>
        </p:txBody>
      </p:sp>
      <p:sp>
        <p:nvSpPr>
          <p:cNvPr id="33838" name="Rectangle 55"/>
          <p:cNvSpPr>
            <a:spLocks noChangeArrowheads="1"/>
          </p:cNvSpPr>
          <p:nvPr/>
        </p:nvSpPr>
        <p:spPr bwMode="auto">
          <a:xfrm>
            <a:off x="5354638" y="2471738"/>
            <a:ext cx="776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solidFill>
                  <a:srgbClr val="6D6E71"/>
                </a:solidFill>
              </a:rPr>
              <a:t>Workflows</a:t>
            </a:r>
          </a:p>
        </p:txBody>
      </p:sp>
    </p:spTree>
    <p:extLst>
      <p:ext uri="{BB962C8B-B14F-4D97-AF65-F5344CB8AC3E}">
        <p14:creationId xmlns:p14="http://schemas.microsoft.com/office/powerpoint/2010/main" val="3357496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increasing global recognition</a:t>
            </a:r>
          </a:p>
        </p:txBody>
      </p:sp>
      <p:sp>
        <p:nvSpPr>
          <p:cNvPr id="3" name="Text Placeholder 1"/>
          <p:cNvSpPr txBox="1">
            <a:spLocks/>
          </p:cNvSpPr>
          <p:nvPr/>
        </p:nvSpPr>
        <p:spPr>
          <a:xfrm>
            <a:off x="642479" y="1056163"/>
            <a:ext cx="8599487" cy="462519"/>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Recent awards and accolades</a:t>
            </a:r>
            <a:endParaRPr lang="en-IN" sz="1400" dirty="0"/>
          </a:p>
        </p:txBody>
      </p:sp>
      <p:grpSp>
        <p:nvGrpSpPr>
          <p:cNvPr id="36" name="Group 35"/>
          <p:cNvGrpSpPr/>
          <p:nvPr/>
        </p:nvGrpSpPr>
        <p:grpSpPr>
          <a:xfrm>
            <a:off x="714199" y="1381810"/>
            <a:ext cx="7420520" cy="4776942"/>
            <a:chOff x="747819" y="961546"/>
            <a:chExt cx="8098998" cy="5213715"/>
          </a:xfrm>
        </p:grpSpPr>
        <p:grpSp>
          <p:nvGrpSpPr>
            <p:cNvPr id="4" name="Group 3"/>
            <p:cNvGrpSpPr/>
            <p:nvPr/>
          </p:nvGrpSpPr>
          <p:grpSpPr>
            <a:xfrm>
              <a:off x="762062" y="1897299"/>
              <a:ext cx="8084754" cy="692799"/>
              <a:chOff x="756787" y="1405468"/>
              <a:chExt cx="8084754" cy="1049866"/>
            </a:xfrm>
          </p:grpSpPr>
          <p:sp>
            <p:nvSpPr>
              <p:cNvPr id="5" name="Rectangle 4"/>
              <p:cNvSpPr/>
              <p:nvPr/>
            </p:nvSpPr>
            <p:spPr>
              <a:xfrm>
                <a:off x="2884605" y="1405468"/>
                <a:ext cx="5956936"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756787" y="1405468"/>
                <a:ext cx="1998131"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Content Placeholder 6"/>
              <p:cNvSpPr txBox="1">
                <a:spLocks/>
              </p:cNvSpPr>
              <p:nvPr/>
            </p:nvSpPr>
            <p:spPr>
              <a:xfrm>
                <a:off x="2889471" y="1405468"/>
                <a:ext cx="5952067" cy="609601"/>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t>Best VFX for ‘White House Down’ at 24 FPS Annual International Animation Awards 2013 (Dec 2013); </a:t>
                </a:r>
                <a:r>
                  <a:rPr lang="en-US" altLang="en-US" sz="1200" dirty="0"/>
                  <a:t>Best VFX for ‘Sin City: A Dame to Kill For (Dec 2014)</a:t>
                </a:r>
              </a:p>
              <a:p>
                <a:pPr marL="0" indent="0">
                  <a:buNone/>
                </a:pPr>
                <a:endParaRPr lang="en-US" sz="1200" dirty="0"/>
              </a:p>
            </p:txBody>
          </p:sp>
        </p:grpSp>
        <p:grpSp>
          <p:nvGrpSpPr>
            <p:cNvPr id="8" name="Group 7"/>
            <p:cNvGrpSpPr/>
            <p:nvPr/>
          </p:nvGrpSpPr>
          <p:grpSpPr>
            <a:xfrm>
              <a:off x="747819" y="2730510"/>
              <a:ext cx="8098997" cy="790592"/>
              <a:chOff x="756787" y="1405468"/>
              <a:chExt cx="8098997" cy="1049866"/>
            </a:xfrm>
          </p:grpSpPr>
          <p:sp>
            <p:nvSpPr>
              <p:cNvPr id="9" name="Rectangle 8"/>
              <p:cNvSpPr/>
              <p:nvPr/>
            </p:nvSpPr>
            <p:spPr>
              <a:xfrm>
                <a:off x="2898847" y="1405468"/>
                <a:ext cx="5956934"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756787" y="1405468"/>
                <a:ext cx="1998131"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Content Placeholder 6"/>
              <p:cNvSpPr txBox="1">
                <a:spLocks/>
              </p:cNvSpPr>
              <p:nvPr/>
            </p:nvSpPr>
            <p:spPr>
              <a:xfrm>
                <a:off x="2903716" y="1405468"/>
                <a:ext cx="5952068" cy="609600"/>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Prime Focus Technologies wins EMC transformers award 2013 </a:t>
                </a:r>
                <a:r>
                  <a:rPr lang="en-US" sz="1200" dirty="0" smtClean="0"/>
                  <a:t/>
                </a:r>
                <a:br>
                  <a:rPr lang="en-US" sz="1200" dirty="0" smtClean="0"/>
                </a:br>
                <a:r>
                  <a:rPr lang="en-US" sz="1200" dirty="0" smtClean="0"/>
                  <a:t>(</a:t>
                </a:r>
                <a:r>
                  <a:rPr lang="en-US" sz="1200" dirty="0"/>
                  <a:t>Nov 2013)</a:t>
                </a:r>
              </a:p>
            </p:txBody>
          </p:sp>
        </p:grpSp>
        <p:grpSp>
          <p:nvGrpSpPr>
            <p:cNvPr id="12" name="Group 11"/>
            <p:cNvGrpSpPr/>
            <p:nvPr/>
          </p:nvGrpSpPr>
          <p:grpSpPr>
            <a:xfrm>
              <a:off x="761246" y="3619931"/>
              <a:ext cx="8085571" cy="837775"/>
              <a:chOff x="756787" y="1405468"/>
              <a:chExt cx="8085571" cy="1049866"/>
            </a:xfrm>
          </p:grpSpPr>
          <p:sp>
            <p:nvSpPr>
              <p:cNvPr id="13" name="Rectangle 12"/>
              <p:cNvSpPr/>
              <p:nvPr/>
            </p:nvSpPr>
            <p:spPr>
              <a:xfrm>
                <a:off x="2885423" y="1405468"/>
                <a:ext cx="5956935"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756787" y="1405468"/>
                <a:ext cx="1998131"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Content Placeholder 6"/>
              <p:cNvSpPr txBox="1">
                <a:spLocks/>
              </p:cNvSpPr>
              <p:nvPr/>
            </p:nvSpPr>
            <p:spPr>
              <a:xfrm>
                <a:off x="2890289" y="1405468"/>
                <a:ext cx="5952068" cy="609600"/>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Prime Focus Technologies bags the Aegis Graham Bell Awards 2013 for Innovation in Cloud-based </a:t>
                </a:r>
                <a:r>
                  <a:rPr lang="en-US" sz="1200" dirty="0" smtClean="0"/>
                  <a:t>Solutions (</a:t>
                </a:r>
                <a:r>
                  <a:rPr lang="en-US" sz="1200" dirty="0"/>
                  <a:t>Nov 2013)</a:t>
                </a:r>
              </a:p>
            </p:txBody>
          </p:sp>
        </p:grpSp>
        <p:grpSp>
          <p:nvGrpSpPr>
            <p:cNvPr id="16" name="Group 15"/>
            <p:cNvGrpSpPr/>
            <p:nvPr/>
          </p:nvGrpSpPr>
          <p:grpSpPr>
            <a:xfrm>
              <a:off x="761246" y="4541231"/>
              <a:ext cx="8085571" cy="756160"/>
              <a:chOff x="756787" y="1405468"/>
              <a:chExt cx="8085571" cy="1049866"/>
            </a:xfrm>
          </p:grpSpPr>
          <p:sp>
            <p:nvSpPr>
              <p:cNvPr id="17" name="Rectangle 16"/>
              <p:cNvSpPr/>
              <p:nvPr/>
            </p:nvSpPr>
            <p:spPr>
              <a:xfrm>
                <a:off x="2885423" y="1405468"/>
                <a:ext cx="5956935"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p:cNvSpPr/>
              <p:nvPr/>
            </p:nvSpPr>
            <p:spPr>
              <a:xfrm>
                <a:off x="756787" y="1405468"/>
                <a:ext cx="1998131"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Content Placeholder 6"/>
              <p:cNvSpPr txBox="1">
                <a:spLocks/>
              </p:cNvSpPr>
              <p:nvPr/>
            </p:nvSpPr>
            <p:spPr>
              <a:xfrm>
                <a:off x="2890289" y="1405468"/>
                <a:ext cx="5952068" cy="711211"/>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t>Emmy</a:t>
                </a:r>
                <a:r>
                  <a:rPr lang="en-US" sz="1200" dirty="0"/>
                  <a:t>® in the ‘Outstanding Graphic Design &amp; Art  Direction’ category for work on History Channel’s series World War II from Space (Oct 2013)</a:t>
                </a:r>
              </a:p>
            </p:txBody>
          </p:sp>
        </p:grpSp>
        <p:pic>
          <p:nvPicPr>
            <p:cNvPr id="20" name="Picture 19"/>
            <p:cNvPicPr>
              <a:picLocks noChangeAspect="1"/>
            </p:cNvPicPr>
            <p:nvPr/>
          </p:nvPicPr>
          <p:blipFill>
            <a:blip r:embed="rId3" cstate="print"/>
            <a:stretch>
              <a:fillRect/>
            </a:stretch>
          </p:blipFill>
          <p:spPr>
            <a:xfrm>
              <a:off x="901328" y="2024989"/>
              <a:ext cx="1743722" cy="36004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381" y="2814146"/>
              <a:ext cx="583615" cy="639631"/>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656" y="3763668"/>
              <a:ext cx="1747584" cy="55456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7666" y="4608657"/>
              <a:ext cx="418641" cy="659380"/>
            </a:xfrm>
            <a:prstGeom prst="rect">
              <a:avLst/>
            </a:prstGeom>
          </p:spPr>
        </p:pic>
        <p:grpSp>
          <p:nvGrpSpPr>
            <p:cNvPr id="24" name="Group 23"/>
            <p:cNvGrpSpPr/>
            <p:nvPr/>
          </p:nvGrpSpPr>
          <p:grpSpPr>
            <a:xfrm>
              <a:off x="774125" y="961546"/>
              <a:ext cx="8072691" cy="785290"/>
              <a:chOff x="756787" y="1405468"/>
              <a:chExt cx="8072691" cy="1049866"/>
            </a:xfrm>
          </p:grpSpPr>
          <p:sp>
            <p:nvSpPr>
              <p:cNvPr id="25" name="Rectangle 24"/>
              <p:cNvSpPr/>
              <p:nvPr/>
            </p:nvSpPr>
            <p:spPr>
              <a:xfrm>
                <a:off x="2872543" y="1405468"/>
                <a:ext cx="5956935"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Rectangle 25"/>
              <p:cNvSpPr/>
              <p:nvPr/>
            </p:nvSpPr>
            <p:spPr>
              <a:xfrm>
                <a:off x="756787" y="1405468"/>
                <a:ext cx="1998129"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Content Placeholder 6"/>
              <p:cNvSpPr txBox="1">
                <a:spLocks/>
              </p:cNvSpPr>
              <p:nvPr/>
            </p:nvSpPr>
            <p:spPr>
              <a:xfrm>
                <a:off x="2877409" y="1405468"/>
                <a:ext cx="5952068" cy="609601"/>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200" dirty="0" smtClean="0"/>
                  <a:t>International </a:t>
                </a:r>
                <a:r>
                  <a:rPr lang="en-US" altLang="en-US" sz="1200" dirty="0"/>
                  <a:t>3D Society Award for Gravity in ‘Outstanding 2D to 3D Conversion in Theatrical Motion Picture’ category; PFW’s Stereo Conversion process receives </a:t>
                </a:r>
                <a:r>
                  <a:rPr lang="en-US" altLang="en-US" sz="1200" dirty="0" err="1"/>
                  <a:t>Lumiere</a:t>
                </a:r>
                <a:r>
                  <a:rPr lang="en-US" altLang="en-US" sz="1200" dirty="0"/>
                  <a:t> Technology Award </a:t>
                </a:r>
              </a:p>
              <a:p>
                <a:pPr marL="0" indent="0">
                  <a:buNone/>
                </a:pPr>
                <a:endParaRPr lang="en-US" sz="1200" dirty="0"/>
              </a:p>
            </p:txBody>
          </p:sp>
        </p:grpSp>
        <p:pic>
          <p:nvPicPr>
            <p:cNvPr id="28" name="Picture 27"/>
            <p:cNvPicPr>
              <a:picLocks noChangeAspect="1"/>
            </p:cNvPicPr>
            <p:nvPr/>
          </p:nvPicPr>
          <p:blipFill>
            <a:blip r:embed="rId7" cstate="print"/>
            <a:stretch>
              <a:fillRect/>
            </a:stretch>
          </p:blipFill>
          <p:spPr>
            <a:xfrm>
              <a:off x="1474795" y="1041258"/>
              <a:ext cx="497722" cy="669123"/>
            </a:xfrm>
            <a:prstGeom prst="rect">
              <a:avLst/>
            </a:prstGeom>
          </p:spPr>
        </p:pic>
        <p:grpSp>
          <p:nvGrpSpPr>
            <p:cNvPr id="29" name="Group 28"/>
            <p:cNvGrpSpPr/>
            <p:nvPr/>
          </p:nvGrpSpPr>
          <p:grpSpPr>
            <a:xfrm>
              <a:off x="761246" y="5380297"/>
              <a:ext cx="8085568" cy="794964"/>
              <a:chOff x="756787" y="1405468"/>
              <a:chExt cx="8085568" cy="1049866"/>
            </a:xfrm>
          </p:grpSpPr>
          <p:sp>
            <p:nvSpPr>
              <p:cNvPr id="30" name="Rectangle 29"/>
              <p:cNvSpPr/>
              <p:nvPr/>
            </p:nvSpPr>
            <p:spPr>
              <a:xfrm>
                <a:off x="2885422" y="1405468"/>
                <a:ext cx="5956933"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p:cNvSpPr/>
              <p:nvPr/>
            </p:nvSpPr>
            <p:spPr>
              <a:xfrm>
                <a:off x="756787" y="1405468"/>
                <a:ext cx="1998130" cy="10498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Content Placeholder 6"/>
              <p:cNvSpPr txBox="1">
                <a:spLocks/>
              </p:cNvSpPr>
              <p:nvPr/>
            </p:nvSpPr>
            <p:spPr>
              <a:xfrm>
                <a:off x="2743200" y="1405468"/>
                <a:ext cx="5952068" cy="711210"/>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00" dirty="0"/>
              </a:p>
            </p:txBody>
          </p:sp>
        </p:grpSp>
        <p:sp>
          <p:nvSpPr>
            <p:cNvPr id="34" name="Content Placeholder 6"/>
            <p:cNvSpPr txBox="1">
              <a:spLocks/>
            </p:cNvSpPr>
            <p:nvPr/>
          </p:nvSpPr>
          <p:spPr>
            <a:xfrm>
              <a:off x="2894749" y="5393440"/>
              <a:ext cx="5952067" cy="512245"/>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PFT </a:t>
              </a:r>
              <a:r>
                <a:rPr lang="en-IN" sz="1200" dirty="0"/>
                <a:t>has been positioned as an ‘Exemplar’ in NASSCOM’s coveted Product Excellence Matrix (PEM) report</a:t>
              </a:r>
              <a:endParaRPr lang="en-US" sz="1200" dirty="0"/>
            </a:p>
          </p:txBody>
        </p:sp>
        <p:pic>
          <p:nvPicPr>
            <p:cNvPr id="35" name="Picture 2" descr="http://2.bp.blogspot.com/-bX1ucf52Bkk/UA_I6cX3QqI/AAAAAAAATPQ/0GN6dxoZfMI/s320/image002-75323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5951" y="5563418"/>
              <a:ext cx="1514474" cy="323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5487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smtClean="0">
                <a:solidFill>
                  <a:schemeClr val="bg1"/>
                </a:solidFill>
              </a:rPr>
              <a:t>Segments Overview</a:t>
            </a:r>
            <a:endParaRPr lang="en-US" altLang="en-US" sz="3200" dirty="0">
              <a:solidFill>
                <a:schemeClr val="bg1"/>
              </a:solidFill>
            </a:endParaRPr>
          </a:p>
        </p:txBody>
      </p:sp>
    </p:spTree>
    <p:extLst>
      <p:ext uri="{BB962C8B-B14F-4D97-AF65-F5344CB8AC3E}">
        <p14:creationId xmlns:p14="http://schemas.microsoft.com/office/powerpoint/2010/main" val="449531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448235" y="1078418"/>
            <a:ext cx="8175812" cy="4613853"/>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t>Complete creative services provider</a:t>
            </a:r>
          </a:p>
          <a:p>
            <a:pPr lvl="1" algn="just"/>
            <a:r>
              <a:rPr lang="en-US" sz="1200" dirty="0"/>
              <a:t>Global leader in 3D conversion market, market share of 30% </a:t>
            </a:r>
          </a:p>
          <a:p>
            <a:pPr lvl="1" algn="just"/>
            <a:r>
              <a:rPr lang="en-US" sz="1200" dirty="0"/>
              <a:t>Catapults to tier 1( segment dominated by 4-5 players controlling 30% of market share value amounting $750mn ) player with revenue share of 21%($ 160mn)</a:t>
            </a:r>
          </a:p>
          <a:p>
            <a:pPr lvl="1" algn="just"/>
            <a:r>
              <a:rPr lang="en-US" sz="1200" dirty="0"/>
              <a:t>Entered Animation space with animated television series for a major toy manufacturer to offer high end premium animation services</a:t>
            </a:r>
          </a:p>
          <a:p>
            <a:pPr algn="just">
              <a:spcBef>
                <a:spcPts val="1000"/>
              </a:spcBef>
            </a:pPr>
            <a:r>
              <a:rPr lang="en-US" sz="1400" dirty="0"/>
              <a:t>Unmatchable infrastructure</a:t>
            </a:r>
          </a:p>
          <a:p>
            <a:pPr lvl="1" algn="just"/>
            <a:r>
              <a:rPr lang="en-US" sz="1200" dirty="0"/>
              <a:t>Largest work force – 3500 creative personnel  including DNEG</a:t>
            </a:r>
          </a:p>
          <a:p>
            <a:pPr lvl="1" algn="just"/>
            <a:r>
              <a:rPr lang="en-US" sz="1200" dirty="0"/>
              <a:t>Global, fully integrated platform across 3 continents utilizing 6 facilities leading to better margins </a:t>
            </a:r>
          </a:p>
          <a:p>
            <a:pPr lvl="1" algn="just"/>
            <a:r>
              <a:rPr lang="en-US" sz="1200" dirty="0"/>
              <a:t>Over $19mn invested in technology and facilities over past 5 years</a:t>
            </a:r>
            <a:r>
              <a:rPr lang="en-US" sz="1200" dirty="0">
                <a:solidFill>
                  <a:srgbClr val="E3173E"/>
                </a:solidFill>
              </a:rPr>
              <a:t> </a:t>
            </a:r>
          </a:p>
          <a:p>
            <a:pPr algn="just">
              <a:spcBef>
                <a:spcPts val="1000"/>
              </a:spcBef>
            </a:pPr>
            <a:r>
              <a:rPr lang="en-US" sz="1400" dirty="0"/>
              <a:t>Excellent relationships with global studios like Marvel, Universal, Warner Bros., Legendary Pictures, Lucas films, Disney and Paramount</a:t>
            </a:r>
          </a:p>
        </p:txBody>
      </p:sp>
      <p:sp>
        <p:nvSpPr>
          <p:cNvPr id="5" name="TextBox 4"/>
          <p:cNvSpPr txBox="1"/>
          <p:nvPr/>
        </p:nvSpPr>
        <p:spPr>
          <a:xfrm>
            <a:off x="7060696" y="5781860"/>
            <a:ext cx="1196789" cy="276807"/>
          </a:xfrm>
          <a:prstGeom prst="rect">
            <a:avLst/>
          </a:prstGeom>
          <a:noFill/>
        </p:spPr>
        <p:txBody>
          <a:bodyPr wrap="square" rtlCol="0">
            <a:spAutoFit/>
          </a:bodyPr>
          <a:lstStyle/>
          <a:p>
            <a:pPr marL="0" lvl="1" algn="ctr">
              <a:lnSpc>
                <a:spcPct val="120000"/>
              </a:lnSpc>
            </a:pPr>
            <a:r>
              <a:rPr lang="en-US" sz="1100" dirty="0"/>
              <a:t>Ant-Man</a:t>
            </a:r>
          </a:p>
        </p:txBody>
      </p:sp>
      <p:sp>
        <p:nvSpPr>
          <p:cNvPr id="7" name="TextBox 6"/>
          <p:cNvSpPr txBox="1"/>
          <p:nvPr/>
        </p:nvSpPr>
        <p:spPr>
          <a:xfrm>
            <a:off x="799811" y="5781860"/>
            <a:ext cx="881883" cy="600164"/>
          </a:xfrm>
          <a:prstGeom prst="rect">
            <a:avLst/>
          </a:prstGeom>
          <a:noFill/>
        </p:spPr>
        <p:txBody>
          <a:bodyPr wrap="square" rtlCol="0">
            <a:spAutoFit/>
          </a:bodyPr>
          <a:lstStyle/>
          <a:p>
            <a:pPr marL="0" lvl="1" algn="ctr"/>
            <a:r>
              <a:rPr lang="en-US" sz="1100" dirty="0"/>
              <a:t>Batman v Superman</a:t>
            </a:r>
          </a:p>
          <a:p>
            <a:pPr algn="ctr"/>
            <a:endParaRPr lang="en-IN" sz="1100" dirty="0"/>
          </a:p>
        </p:txBody>
      </p:sp>
      <p:sp>
        <p:nvSpPr>
          <p:cNvPr id="8" name="TextBox 7"/>
          <p:cNvSpPr txBox="1"/>
          <p:nvPr/>
        </p:nvSpPr>
        <p:spPr>
          <a:xfrm>
            <a:off x="5829734" y="5781860"/>
            <a:ext cx="1149336" cy="498598"/>
          </a:xfrm>
          <a:prstGeom prst="rect">
            <a:avLst/>
          </a:prstGeom>
          <a:noFill/>
        </p:spPr>
        <p:txBody>
          <a:bodyPr wrap="square" rtlCol="0">
            <a:spAutoFit/>
          </a:bodyPr>
          <a:lstStyle/>
          <a:p>
            <a:pPr marL="0" lvl="1" algn="ctr">
              <a:lnSpc>
                <a:spcPct val="120000"/>
              </a:lnSpc>
            </a:pPr>
            <a:r>
              <a:rPr lang="en-US" sz="1100" dirty="0"/>
              <a:t>Terminator-</a:t>
            </a:r>
            <a:r>
              <a:rPr lang="en-US" sz="1100" dirty="0" err="1"/>
              <a:t>Genisys</a:t>
            </a:r>
            <a:endParaRPr lang="en-US" sz="1100" dirty="0"/>
          </a:p>
        </p:txBody>
      </p:sp>
      <p:sp>
        <p:nvSpPr>
          <p:cNvPr id="9" name="TextBox 8"/>
          <p:cNvSpPr txBox="1"/>
          <p:nvPr/>
        </p:nvSpPr>
        <p:spPr>
          <a:xfrm>
            <a:off x="3315433" y="5781860"/>
            <a:ext cx="958831" cy="276807"/>
          </a:xfrm>
          <a:prstGeom prst="rect">
            <a:avLst/>
          </a:prstGeom>
          <a:noFill/>
        </p:spPr>
        <p:txBody>
          <a:bodyPr wrap="square" rtlCol="0">
            <a:spAutoFit/>
          </a:bodyPr>
          <a:lstStyle/>
          <a:p>
            <a:pPr marL="0" lvl="1" algn="ctr">
              <a:lnSpc>
                <a:spcPct val="120000"/>
              </a:lnSpc>
            </a:pPr>
            <a:r>
              <a:rPr lang="en-US" sz="1100" dirty="0"/>
              <a:t>Insurgent</a:t>
            </a:r>
          </a:p>
        </p:txBody>
      </p:sp>
      <p:sp>
        <p:nvSpPr>
          <p:cNvPr id="10" name="TextBox 9"/>
          <p:cNvSpPr txBox="1"/>
          <p:nvPr/>
        </p:nvSpPr>
        <p:spPr>
          <a:xfrm>
            <a:off x="4449604" y="5781860"/>
            <a:ext cx="1245593" cy="600164"/>
          </a:xfrm>
          <a:prstGeom prst="rect">
            <a:avLst/>
          </a:prstGeom>
          <a:noFill/>
        </p:spPr>
        <p:txBody>
          <a:bodyPr wrap="square" rtlCol="0">
            <a:spAutoFit/>
          </a:bodyPr>
          <a:lstStyle/>
          <a:p>
            <a:pPr marL="0" lvl="1" algn="ctr"/>
            <a:r>
              <a:rPr lang="en-US" sz="1100" dirty="0"/>
              <a:t>Exodus: Gods and Kings</a:t>
            </a:r>
          </a:p>
          <a:p>
            <a:pPr algn="ctr"/>
            <a:endParaRPr lang="en-IN" sz="1100" dirty="0"/>
          </a:p>
        </p:txBody>
      </p:sp>
      <p:sp>
        <p:nvSpPr>
          <p:cNvPr id="11" name="TextBox 10"/>
          <p:cNvSpPr txBox="1"/>
          <p:nvPr/>
        </p:nvSpPr>
        <p:spPr>
          <a:xfrm>
            <a:off x="1935925" y="5781860"/>
            <a:ext cx="1164616" cy="498598"/>
          </a:xfrm>
          <a:prstGeom prst="rect">
            <a:avLst/>
          </a:prstGeom>
          <a:noFill/>
        </p:spPr>
        <p:txBody>
          <a:bodyPr wrap="square" rtlCol="0">
            <a:spAutoFit/>
          </a:bodyPr>
          <a:lstStyle/>
          <a:p>
            <a:pPr marL="0" lvl="1" algn="ctr">
              <a:lnSpc>
                <a:spcPct val="120000"/>
              </a:lnSpc>
            </a:pPr>
            <a:r>
              <a:rPr lang="en-US" sz="1100" dirty="0"/>
              <a:t>Avengers:</a:t>
            </a:r>
          </a:p>
          <a:p>
            <a:pPr marL="0" lvl="1" algn="ctr">
              <a:lnSpc>
                <a:spcPct val="120000"/>
              </a:lnSpc>
            </a:pPr>
            <a:r>
              <a:rPr lang="en-US" sz="1100" dirty="0"/>
              <a:t>Age of </a:t>
            </a:r>
            <a:r>
              <a:rPr lang="en-US" sz="1100" dirty="0" err="1"/>
              <a:t>Ultron</a:t>
            </a:r>
            <a:endParaRPr lang="en-US" sz="1100" dirty="0"/>
          </a:p>
        </p:txBody>
      </p:sp>
      <p:sp>
        <p:nvSpPr>
          <p:cNvPr id="12" name="TextBox 11"/>
          <p:cNvSpPr txBox="1"/>
          <p:nvPr/>
        </p:nvSpPr>
        <p:spPr>
          <a:xfrm>
            <a:off x="2716469" y="4027572"/>
            <a:ext cx="3711062" cy="307777"/>
          </a:xfrm>
          <a:prstGeom prst="rect">
            <a:avLst/>
          </a:prstGeom>
          <a:noFill/>
        </p:spPr>
        <p:txBody>
          <a:bodyPr wrap="square" rtlCol="0">
            <a:spAutoFit/>
          </a:bodyPr>
          <a:lstStyle/>
          <a:p>
            <a:pPr algn="ctr"/>
            <a:r>
              <a:rPr lang="en-IN" sz="1400" b="1" dirty="0" smtClean="0"/>
              <a:t>Ongoing announced Projects-Hollywood</a:t>
            </a:r>
            <a:endParaRPr lang="en-IN" sz="1400" b="1" dirty="0"/>
          </a:p>
        </p:txBody>
      </p:sp>
      <p:pic>
        <p:nvPicPr>
          <p:cNvPr id="14" name="Picture 13"/>
          <p:cNvPicPr>
            <a:picLocks/>
          </p:cNvPicPr>
          <p:nvPr/>
        </p:nvPicPr>
        <p:blipFill>
          <a:blip r:embed="rId2" cstate="print"/>
          <a:stretch>
            <a:fillRect/>
          </a:stretch>
        </p:blipFill>
        <p:spPr>
          <a:xfrm>
            <a:off x="772752" y="4411112"/>
            <a:ext cx="936000" cy="1368000"/>
          </a:xfrm>
          <a:prstGeom prst="rect">
            <a:avLst/>
          </a:prstGeom>
        </p:spPr>
      </p:pic>
      <p:pic>
        <p:nvPicPr>
          <p:cNvPr id="15" name="Picture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052940" y="4402308"/>
            <a:ext cx="936000" cy="1368000"/>
          </a:xfrm>
          <a:prstGeom prst="rect">
            <a:avLst/>
          </a:prstGeom>
        </p:spPr>
      </p:pic>
      <p:pic>
        <p:nvPicPr>
          <p:cNvPr id="16" name="Picture 1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333128" y="4405402"/>
            <a:ext cx="936000" cy="1368000"/>
          </a:xfrm>
          <a:prstGeom prst="rect">
            <a:avLst/>
          </a:prstGeom>
        </p:spPr>
      </p:pic>
      <p:pic>
        <p:nvPicPr>
          <p:cNvPr id="17" name="Picture 1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613316" y="4406701"/>
            <a:ext cx="936000" cy="1368000"/>
          </a:xfrm>
          <a:prstGeom prst="rect">
            <a:avLst/>
          </a:prstGeom>
        </p:spPr>
      </p:pic>
      <p:pic>
        <p:nvPicPr>
          <p:cNvPr id="18" name="Picture 1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893504" y="4406978"/>
            <a:ext cx="936000" cy="1368000"/>
          </a:xfrm>
          <a:prstGeom prst="rect">
            <a:avLst/>
          </a:prstGeom>
        </p:spPr>
      </p:pic>
      <p:pic>
        <p:nvPicPr>
          <p:cNvPr id="19" name="Picture 2" descr="Pictures &amp; Photos from Ant-Man (2015) Pos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3692" y="4404666"/>
            <a:ext cx="935265" cy="136800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a:spLocks noGrp="1"/>
          </p:cNvSpPr>
          <p:nvPr>
            <p:ph type="title"/>
          </p:nvPr>
        </p:nvSpPr>
        <p:spPr bwMode="auto">
          <a:xfrm>
            <a:off x="1003300" y="325438"/>
            <a:ext cx="8054975" cy="44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dirty="0"/>
              <a:t>Prime Focus World – leading international creative services provider</a:t>
            </a:r>
            <a:endParaRPr lang="en-US" dirty="0"/>
          </a:p>
        </p:txBody>
      </p:sp>
    </p:spTree>
    <p:extLst>
      <p:ext uri="{BB962C8B-B14F-4D97-AF65-F5344CB8AC3E}">
        <p14:creationId xmlns:p14="http://schemas.microsoft.com/office/powerpoint/2010/main" val="3088013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188" y="1323076"/>
            <a:ext cx="1332473" cy="2010822"/>
          </a:xfrm>
          <a:prstGeom prst="rect">
            <a:avLst/>
          </a:prstGeom>
        </p:spPr>
      </p:pic>
      <p:sp>
        <p:nvSpPr>
          <p:cNvPr id="2" name="Text Placeholder 1"/>
          <p:cNvSpPr>
            <a:spLocks noGrp="1"/>
          </p:cNvSpPr>
          <p:nvPr>
            <p:ph type="body" idx="10"/>
          </p:nvPr>
        </p:nvSpPr>
        <p:spPr>
          <a:xfrm>
            <a:off x="275980" y="4020270"/>
            <a:ext cx="4114800" cy="286809"/>
          </a:xfrm>
        </p:spPr>
        <p:txBody>
          <a:bodyPr/>
          <a:lstStyle/>
          <a:p>
            <a:r>
              <a:rPr lang="en-US" dirty="0"/>
              <a:t>Marquee </a:t>
            </a:r>
            <a:r>
              <a:rPr lang="en-US" dirty="0" smtClean="0"/>
              <a:t>Clients</a:t>
            </a:r>
            <a:endParaRPr lang="en-US" dirty="0"/>
          </a:p>
        </p:txBody>
      </p:sp>
      <p:sp>
        <p:nvSpPr>
          <p:cNvPr id="3" name="Text Placeholder 2"/>
          <p:cNvSpPr>
            <a:spLocks noGrp="1"/>
          </p:cNvSpPr>
          <p:nvPr>
            <p:ph type="body" sz="quarter" idx="3"/>
          </p:nvPr>
        </p:nvSpPr>
        <p:spPr>
          <a:xfrm>
            <a:off x="4764024" y="4020270"/>
            <a:ext cx="4114800" cy="286809"/>
          </a:xfrm>
        </p:spPr>
        <p:txBody>
          <a:bodyPr/>
          <a:lstStyle/>
          <a:p>
            <a:r>
              <a:rPr lang="en-US" dirty="0"/>
              <a:t>Investment </a:t>
            </a:r>
            <a:r>
              <a:rPr lang="en-US" dirty="0" smtClean="0"/>
              <a:t>Rationale</a:t>
            </a:r>
            <a:endParaRPr lang="en-US" dirty="0"/>
          </a:p>
        </p:txBody>
      </p:sp>
      <p:sp>
        <p:nvSpPr>
          <p:cNvPr id="8" name="Text Placeholder 7"/>
          <p:cNvSpPr>
            <a:spLocks noGrp="1"/>
          </p:cNvSpPr>
          <p:nvPr>
            <p:ph type="body" sz="quarter" idx="29"/>
          </p:nvPr>
        </p:nvSpPr>
        <p:spPr>
          <a:xfrm>
            <a:off x="4764787" y="4396017"/>
            <a:ext cx="4119153" cy="1769640"/>
          </a:xfrm>
        </p:spPr>
        <p:txBody>
          <a:bodyPr/>
          <a:lstStyle/>
          <a:p>
            <a:r>
              <a:rPr lang="en-US" dirty="0"/>
              <a:t>Entry into top league in VFX services</a:t>
            </a:r>
          </a:p>
          <a:p>
            <a:r>
              <a:rPr lang="en-US" dirty="0"/>
              <a:t>Move up value-chain with more complex projects &amp; larger ticket size</a:t>
            </a:r>
          </a:p>
          <a:p>
            <a:r>
              <a:rPr lang="en-US" dirty="0"/>
              <a:t>PFW’s “</a:t>
            </a:r>
            <a:r>
              <a:rPr lang="en-US" dirty="0" err="1"/>
              <a:t>Worldsourcing</a:t>
            </a:r>
            <a:r>
              <a:rPr lang="en-US" dirty="0"/>
              <a:t> Model” to add to significant Cost Synergies </a:t>
            </a:r>
          </a:p>
          <a:p>
            <a:r>
              <a:rPr lang="en-US" dirty="0"/>
              <a:t>Leverage Global Tax Credits and improve project pipeline</a:t>
            </a:r>
          </a:p>
          <a:p>
            <a:r>
              <a:rPr lang="en-US" dirty="0"/>
              <a:t>Leverage VFX Work into View-D</a:t>
            </a:r>
          </a:p>
        </p:txBody>
      </p:sp>
      <p:sp>
        <p:nvSpPr>
          <p:cNvPr id="11" name="Text Placeholder 1"/>
          <p:cNvSpPr>
            <a:spLocks noGrp="1"/>
          </p:cNvSpPr>
          <p:nvPr>
            <p:ph type="body" idx="10"/>
          </p:nvPr>
        </p:nvSpPr>
        <p:spPr>
          <a:xfrm>
            <a:off x="275980" y="1321896"/>
            <a:ext cx="4114800" cy="286809"/>
          </a:xfrm>
        </p:spPr>
        <p:txBody>
          <a:bodyPr/>
          <a:lstStyle/>
          <a:p>
            <a:r>
              <a:rPr lang="en-US" dirty="0"/>
              <a:t>About Double Negative (</a:t>
            </a:r>
            <a:r>
              <a:rPr lang="en-US" dirty="0" smtClean="0"/>
              <a:t>DNEG)z</a:t>
            </a:r>
            <a:endParaRPr lang="en-US" dirty="0"/>
          </a:p>
        </p:txBody>
      </p:sp>
      <p:sp>
        <p:nvSpPr>
          <p:cNvPr id="14" name="Text Placeholder 7"/>
          <p:cNvSpPr>
            <a:spLocks noGrp="1"/>
          </p:cNvSpPr>
          <p:nvPr>
            <p:ph type="body" sz="quarter" idx="29"/>
          </p:nvPr>
        </p:nvSpPr>
        <p:spPr>
          <a:xfrm>
            <a:off x="273804" y="1697643"/>
            <a:ext cx="4119153" cy="2067540"/>
          </a:xfrm>
        </p:spPr>
        <p:txBody>
          <a:bodyPr/>
          <a:lstStyle/>
          <a:p>
            <a:r>
              <a:rPr lang="en-US" dirty="0"/>
              <a:t>Europe’s largest independent VFX house</a:t>
            </a:r>
          </a:p>
          <a:p>
            <a:r>
              <a:rPr lang="en-US" dirty="0"/>
              <a:t>Amongst top 3 globally </a:t>
            </a:r>
          </a:p>
          <a:p>
            <a:r>
              <a:rPr lang="en-US" dirty="0"/>
              <a:t>Strong and deep Hollywood relationships, collaborates from the first stages of projects; producing ideas and concept imagery and developing pre-visualizations and VFX production plans </a:t>
            </a:r>
          </a:p>
          <a:p>
            <a:r>
              <a:rPr lang="en-US" dirty="0"/>
              <a:t>Portfolio includes blockbusters - Godzilla, Christopher Nolan’s Interstellar, Jupiter Ascending from Andy and Lana </a:t>
            </a:r>
            <a:r>
              <a:rPr lang="en-US" dirty="0" err="1"/>
              <a:t>Wachowski</a:t>
            </a:r>
            <a:r>
              <a:rPr lang="en-US" dirty="0"/>
              <a:t>, Ridley Scott’s Exodus: Gods and Kings and Brett Ratner’s Hercules, among others</a:t>
            </a:r>
          </a:p>
        </p:txBody>
      </p:sp>
      <p:sp>
        <p:nvSpPr>
          <p:cNvPr id="15" name="Rectangle 14"/>
          <p:cNvSpPr/>
          <p:nvPr/>
        </p:nvSpPr>
        <p:spPr>
          <a:xfrm>
            <a:off x="5493367" y="3245809"/>
            <a:ext cx="2656114" cy="553998"/>
          </a:xfrm>
          <a:prstGeom prst="rect">
            <a:avLst/>
          </a:prstGeom>
        </p:spPr>
        <p:txBody>
          <a:bodyPr wrap="square">
            <a:spAutoFit/>
          </a:bodyPr>
          <a:lstStyle/>
          <a:p>
            <a:pPr algn="ctr"/>
            <a:r>
              <a:rPr lang="en-US" sz="1000" i="1" dirty="0" smtClean="0">
                <a:solidFill>
                  <a:srgbClr val="FFFFFF">
                    <a:lumMod val="50000"/>
                  </a:srgbClr>
                </a:solidFill>
                <a:cs typeface="Arial" panose="020B0604020202020204" pitchFamily="34" charset="0"/>
              </a:rPr>
              <a:t>DNEG’s work in ‘Inception’ won an Oscar for Visual Effects in </a:t>
            </a:r>
            <a:r>
              <a:rPr lang="en-IN" sz="1000" i="1" dirty="0" smtClean="0"/>
              <a:t>83rd Annual Academy Awards</a:t>
            </a:r>
            <a:endParaRPr lang="en-US" sz="1000" i="1" dirty="0">
              <a:solidFill>
                <a:srgbClr val="FFFFFF">
                  <a:lumMod val="50000"/>
                </a:srgbClr>
              </a:solidFill>
              <a:cs typeface="Arial" panose="020B0604020202020204" pitchFamily="34" charset="0"/>
            </a:endParaRPr>
          </a:p>
        </p:txBody>
      </p:sp>
      <p:pic>
        <p:nvPicPr>
          <p:cNvPr id="18" name="Picture 4" descr="https://encrypted-tbn1.gstatic.com/images?q=tbn:ANd9GcSkhVb0tLyeDHXKabU-sbNUnNT4wvXsHWp_x-eK96g81j1_-wXp1sa5xS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953" y="4637381"/>
            <a:ext cx="1229355" cy="4205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cstate="print"/>
          <a:stretch>
            <a:fillRect/>
          </a:stretch>
        </p:blipFill>
        <p:spPr>
          <a:xfrm>
            <a:off x="2695676" y="4546914"/>
            <a:ext cx="921395" cy="601518"/>
          </a:xfrm>
          <a:prstGeom prst="rect">
            <a:avLst/>
          </a:prstGeom>
        </p:spPr>
      </p:pic>
      <p:pic>
        <p:nvPicPr>
          <p:cNvPr id="20" name="Picture 22" descr="http://img1.wikia.nocookie.net/__cb20130830055943/disney/images/1/1c/Columbia_Pictures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706" y="5499805"/>
            <a:ext cx="1338972" cy="5364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0" descr="http://t2.gstatic.com/images?q=tbn:ANd9GcRc4FBzLsEwamL-YZjNPid15L0yj4jWZYRNhArZtFPmgZmOcEmCt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6373" y="5493887"/>
            <a:ext cx="1183211" cy="5483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stretch>
            <a:fillRect/>
          </a:stretch>
        </p:blipFill>
        <p:spPr>
          <a:xfrm>
            <a:off x="3697756" y="4530907"/>
            <a:ext cx="720799" cy="633533"/>
          </a:xfrm>
          <a:prstGeom prst="rect">
            <a:avLst/>
          </a:prstGeom>
        </p:spPr>
      </p:pic>
      <p:pic>
        <p:nvPicPr>
          <p:cNvPr id="24" name="Picture 5"/>
          <p:cNvPicPr>
            <a:picLocks noChangeAspect="1" noChangeArrowheads="1"/>
          </p:cNvPicPr>
          <p:nvPr/>
        </p:nvPicPr>
        <p:blipFill>
          <a:blip r:embed="rId8" cstate="print"/>
          <a:srcRect/>
          <a:stretch>
            <a:fillRect/>
          </a:stretch>
        </p:blipFill>
        <p:spPr bwMode="auto">
          <a:xfrm>
            <a:off x="1912417" y="5499805"/>
            <a:ext cx="999216" cy="536492"/>
          </a:xfrm>
          <a:prstGeom prst="rect">
            <a:avLst/>
          </a:prstGeom>
          <a:noFill/>
          <a:ln w="9525">
            <a:noFill/>
            <a:miter lim="800000"/>
            <a:headEnd/>
            <a:tailEnd/>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4541" y="4621810"/>
            <a:ext cx="982016" cy="451727"/>
          </a:xfrm>
          <a:prstGeom prst="rect">
            <a:avLst/>
          </a:prstGeom>
        </p:spPr>
      </p:pic>
      <p:sp>
        <p:nvSpPr>
          <p:cNvPr id="23" name="Title 8"/>
          <p:cNvSpPr txBox="1">
            <a:spLocks/>
          </p:cNvSpPr>
          <p:nvPr/>
        </p:nvSpPr>
        <p:spPr>
          <a:xfrm>
            <a:off x="1012642" y="32971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dirty="0"/>
              <a:t>Merger with DNEG catapults PFW into Tier 1 VFX leadership globally</a:t>
            </a:r>
          </a:p>
        </p:txBody>
      </p:sp>
    </p:spTree>
    <p:extLst>
      <p:ext uri="{BB962C8B-B14F-4D97-AF65-F5344CB8AC3E}">
        <p14:creationId xmlns:p14="http://schemas.microsoft.com/office/powerpoint/2010/main" val="2196276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67864" y="2214291"/>
            <a:ext cx="8435480" cy="4298212"/>
            <a:chOff x="636814" y="2386213"/>
            <a:chExt cx="8079166" cy="4114800"/>
          </a:xfrm>
        </p:grpSpPr>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86213"/>
              <a:ext cx="442714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087426" y="2594594"/>
              <a:ext cx="3186954" cy="1015663"/>
            </a:xfrm>
            <a:prstGeom prst="rect">
              <a:avLst/>
            </a:prstGeom>
            <a:solidFill>
              <a:srgbClr val="F79646"/>
            </a:solidFill>
          </p:spPr>
          <p:txBody>
            <a:bodyPr wrap="square">
              <a:spAutoFit/>
            </a:bodyPr>
            <a:lstStyle/>
            <a:p>
              <a:pPr marL="171450" marR="0" lvl="0" indent="-171450" defTabSz="91440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IN" sz="1200" b="0" i="0" u="none" strike="noStrike" kern="0" cap="none" spc="0" normalizeH="0" baseline="0" noProof="0" dirty="0" smtClean="0">
                  <a:ln>
                    <a:noFill/>
                  </a:ln>
                  <a:solidFill>
                    <a:prstClr val="white"/>
                  </a:solidFill>
                  <a:effectLst/>
                  <a:uLnTx/>
                  <a:uFillTx/>
                  <a:cs typeface="Arial" panose="020B0604020202020204" pitchFamily="34" charset="0"/>
                </a:rPr>
                <a:t>Revenue &gt; ~$150 MN</a:t>
              </a:r>
            </a:p>
            <a:p>
              <a:pPr marL="171450" marR="0" lvl="0" indent="-171450" defTabSz="91440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IN" sz="1200" b="0" i="0" u="none" strike="noStrike" kern="0" cap="none" spc="0" normalizeH="0" baseline="0" noProof="0" dirty="0" smtClean="0">
                  <a:ln>
                    <a:noFill/>
                  </a:ln>
                  <a:solidFill>
                    <a:prstClr val="white"/>
                  </a:solidFill>
                  <a:effectLst/>
                  <a:uLnTx/>
                  <a:uFillTx/>
                  <a:cs typeface="Arial" panose="020B0604020202020204" pitchFamily="34" charset="0"/>
                </a:rPr>
                <a:t>Top 5 involved in &gt; 65% of Top 25 VFX-heavy films (2009-2012)</a:t>
              </a:r>
            </a:p>
            <a:p>
              <a:pPr marL="171450" marR="0" lvl="0" indent="-171450" defTabSz="91440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IN" sz="1200" b="0" i="0" u="none" strike="noStrike" kern="0" cap="none" spc="0" normalizeH="0" baseline="0" noProof="0" dirty="0" smtClean="0">
                  <a:ln>
                    <a:noFill/>
                  </a:ln>
                  <a:solidFill>
                    <a:prstClr val="white"/>
                  </a:solidFill>
                  <a:effectLst/>
                  <a:uLnTx/>
                  <a:uFillTx/>
                  <a:cs typeface="Arial" panose="020B0604020202020204" pitchFamily="34" charset="0"/>
                </a:rPr>
                <a:t>Mostly studio backed / well funded</a:t>
              </a:r>
            </a:p>
            <a:p>
              <a:pPr marL="171450" marR="0" lvl="0" indent="-171450" defTabSz="914400" eaLnBrk="1" fontAlgn="auto" latinLnBrk="0" hangingPunct="1">
                <a:lnSpc>
                  <a:spcPct val="100000"/>
                </a:lnSpc>
                <a:spcBef>
                  <a:spcPts val="0"/>
                </a:spcBef>
                <a:spcAft>
                  <a:spcPts val="0"/>
                </a:spcAft>
                <a:buClrTx/>
                <a:buSzPct val="85000"/>
                <a:buFont typeface="Wingdings" panose="05000000000000000000" pitchFamily="2" charset="2"/>
                <a:buChar char="§"/>
                <a:tabLst/>
                <a:defRPr/>
              </a:pPr>
              <a:r>
                <a:rPr kumimoji="0" lang="en-IN" sz="1200" b="0" i="0" u="none" strike="noStrike" kern="0" cap="none" spc="0" normalizeH="0" baseline="0" noProof="0" dirty="0" smtClean="0">
                  <a:ln>
                    <a:noFill/>
                  </a:ln>
                  <a:solidFill>
                    <a:prstClr val="white"/>
                  </a:solidFill>
                  <a:effectLst/>
                  <a:uLnTx/>
                  <a:uFillTx/>
                  <a:cs typeface="Arial" panose="020B0604020202020204" pitchFamily="34" charset="0"/>
                </a:rPr>
                <a:t>Controls &lt; 25-30% of market</a:t>
              </a:r>
            </a:p>
          </p:txBody>
        </p:sp>
        <p:sp>
          <p:nvSpPr>
            <p:cNvPr id="18" name="Curved Right Arrow 17"/>
            <p:cNvSpPr/>
            <p:nvPr/>
          </p:nvSpPr>
          <p:spPr>
            <a:xfrm flipV="1">
              <a:off x="636814" y="3198810"/>
              <a:ext cx="566285" cy="724842"/>
            </a:xfrm>
            <a:prstGeom prst="curvedRightArrow">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prstClr val="black"/>
                </a:solidFill>
                <a:effectLst/>
                <a:uLnTx/>
                <a:uFillTx/>
                <a:latin typeface="Apex New Book"/>
                <a:ea typeface="+mn-ea"/>
                <a:cs typeface="+mn-cs"/>
              </a:endParaRPr>
            </a:p>
          </p:txBody>
        </p:sp>
        <p:sp>
          <p:nvSpPr>
            <p:cNvPr id="19" name="Rectangle 18"/>
            <p:cNvSpPr/>
            <p:nvPr/>
          </p:nvSpPr>
          <p:spPr>
            <a:xfrm>
              <a:off x="4648200" y="3838862"/>
              <a:ext cx="3186954" cy="646331"/>
            </a:xfrm>
            <a:prstGeom prst="rect">
              <a:avLst/>
            </a:prstGeom>
            <a:solidFill>
              <a:srgbClr val="4BACC6">
                <a:lumMod val="75000"/>
              </a:srgbClr>
            </a:solidFill>
          </p:spPr>
          <p:txBody>
            <a:bodyPr wrap="square">
              <a:spAutoFit/>
            </a:bodyPr>
            <a:lstStyle/>
            <a:p>
              <a:pPr marL="171450" indent="-171450">
                <a:buSzPct val="85000"/>
                <a:buFont typeface="Wingdings" panose="05000000000000000000" pitchFamily="2" charset="2"/>
                <a:buChar char="§"/>
              </a:pPr>
              <a:r>
                <a:rPr lang="en-IN" sz="1200" kern="0" dirty="0">
                  <a:solidFill>
                    <a:prstClr val="white"/>
                  </a:solidFill>
                  <a:cs typeface="Arial" panose="020B0604020202020204" pitchFamily="34" charset="0"/>
                </a:rPr>
                <a:t>Revenue from $50-150 MN</a:t>
              </a:r>
            </a:p>
            <a:p>
              <a:pPr marL="171450" indent="-171450">
                <a:buSzPct val="85000"/>
                <a:buFont typeface="Wingdings" panose="05000000000000000000" pitchFamily="2" charset="2"/>
                <a:buChar char="§"/>
              </a:pPr>
              <a:r>
                <a:rPr lang="en-IN" sz="1200" kern="0" dirty="0">
                  <a:solidFill>
                    <a:prstClr val="white"/>
                  </a:solidFill>
                  <a:cs typeface="Arial" panose="020B0604020202020204" pitchFamily="34" charset="0"/>
                </a:rPr>
                <a:t>Medium size firms</a:t>
              </a:r>
            </a:p>
            <a:p>
              <a:pPr marL="171450" indent="-171450">
                <a:buSzPct val="85000"/>
                <a:buFont typeface="Wingdings" panose="05000000000000000000" pitchFamily="2" charset="2"/>
                <a:buChar char="§"/>
              </a:pPr>
              <a:r>
                <a:rPr lang="en-IN" sz="1200" kern="0" dirty="0">
                  <a:solidFill>
                    <a:prstClr val="white"/>
                  </a:solidFill>
                  <a:cs typeface="Arial" panose="020B0604020202020204" pitchFamily="34" charset="0"/>
                </a:rPr>
                <a:t>Controls &lt; 20-25% of market</a:t>
              </a:r>
            </a:p>
          </p:txBody>
        </p:sp>
        <p:sp>
          <p:nvSpPr>
            <p:cNvPr id="20" name="Rectangle 19"/>
            <p:cNvSpPr/>
            <p:nvPr/>
          </p:nvSpPr>
          <p:spPr>
            <a:xfrm>
              <a:off x="5219696" y="4720603"/>
              <a:ext cx="3496284" cy="1015663"/>
            </a:xfrm>
            <a:prstGeom prst="rect">
              <a:avLst/>
            </a:prstGeom>
            <a:solidFill>
              <a:sysClr val="window" lastClr="FFFFFF">
                <a:lumMod val="50000"/>
              </a:sysClr>
            </a:solidFill>
          </p:spPr>
          <p:txBody>
            <a:bodyPr wrap="square">
              <a:spAutoFit/>
            </a:bodyPr>
            <a:lstStyle/>
            <a:p>
              <a:pPr marL="171450" marR="0" lvl="0" indent="-171450" fontAlgn="auto">
                <a:lnSpc>
                  <a:spcPct val="100000"/>
                </a:lnSpc>
                <a:spcBef>
                  <a:spcPts val="0"/>
                </a:spcBef>
                <a:spcAft>
                  <a:spcPts val="0"/>
                </a:spcAft>
                <a:buClrTx/>
                <a:buSzPct val="85000"/>
                <a:buFont typeface="Wingdings" panose="05000000000000000000" pitchFamily="2" charset="2"/>
                <a:buChar char="§"/>
                <a:tabLst/>
                <a:defRPr/>
              </a:pPr>
              <a:r>
                <a:rPr lang="en-US" sz="1200" kern="0" dirty="0">
                  <a:solidFill>
                    <a:prstClr val="white"/>
                  </a:solidFill>
                  <a:cs typeface="Arial" panose="020B0604020202020204" pitchFamily="34" charset="0"/>
                </a:rPr>
                <a:t>Revenue &lt; $50 MN</a:t>
              </a:r>
            </a:p>
            <a:p>
              <a:pPr marL="171450" marR="0" lvl="0" indent="-171450" fontAlgn="auto">
                <a:lnSpc>
                  <a:spcPct val="100000"/>
                </a:lnSpc>
                <a:spcBef>
                  <a:spcPts val="0"/>
                </a:spcBef>
                <a:spcAft>
                  <a:spcPts val="0"/>
                </a:spcAft>
                <a:buClrTx/>
                <a:buSzPct val="85000"/>
                <a:buFont typeface="Wingdings" panose="05000000000000000000" pitchFamily="2" charset="2"/>
                <a:buChar char="§"/>
                <a:tabLst/>
                <a:defRPr/>
              </a:pPr>
              <a:r>
                <a:rPr lang="en-US" sz="1200" kern="0" dirty="0">
                  <a:solidFill>
                    <a:prstClr val="white"/>
                  </a:solidFill>
                  <a:cs typeface="Arial" panose="020B0604020202020204" pitchFamily="34" charset="0"/>
                </a:rPr>
                <a:t>New/emerging players/small-size firms (many &lt; 10 employees),</a:t>
              </a:r>
            </a:p>
            <a:p>
              <a:pPr marL="171450" marR="0" lvl="0" indent="-171450" fontAlgn="auto">
                <a:lnSpc>
                  <a:spcPct val="100000"/>
                </a:lnSpc>
                <a:spcBef>
                  <a:spcPts val="0"/>
                </a:spcBef>
                <a:spcAft>
                  <a:spcPts val="0"/>
                </a:spcAft>
                <a:buClrTx/>
                <a:buSzPct val="85000"/>
                <a:buFont typeface="Wingdings" panose="05000000000000000000" pitchFamily="2" charset="2"/>
                <a:buChar char="§"/>
                <a:tabLst/>
                <a:defRPr/>
              </a:pPr>
              <a:r>
                <a:rPr lang="en-US" sz="1200" kern="0" dirty="0">
                  <a:solidFill>
                    <a:prstClr val="white"/>
                  </a:solidFill>
                  <a:cs typeface="Arial" panose="020B0604020202020204" pitchFamily="34" charset="0"/>
                </a:rPr>
                <a:t>in-house VFX of production houses</a:t>
              </a:r>
            </a:p>
            <a:p>
              <a:pPr marL="171450" marR="0" lvl="0" indent="-171450" fontAlgn="auto">
                <a:lnSpc>
                  <a:spcPct val="100000"/>
                </a:lnSpc>
                <a:spcBef>
                  <a:spcPts val="0"/>
                </a:spcBef>
                <a:spcAft>
                  <a:spcPts val="0"/>
                </a:spcAft>
                <a:buClrTx/>
                <a:buSzPct val="85000"/>
                <a:buFont typeface="Wingdings" panose="05000000000000000000" pitchFamily="2" charset="2"/>
                <a:buChar char="§"/>
                <a:tabLst/>
                <a:defRPr/>
              </a:pPr>
              <a:r>
                <a:rPr lang="en-US" sz="1200" kern="0" dirty="0">
                  <a:solidFill>
                    <a:prstClr val="white"/>
                  </a:solidFill>
                  <a:cs typeface="Arial" panose="020B0604020202020204" pitchFamily="34" charset="0"/>
                </a:rPr>
                <a:t>Remaining 45-55% of market</a:t>
              </a:r>
            </a:p>
          </p:txBody>
        </p:sp>
      </p:grpSp>
      <p:sp>
        <p:nvSpPr>
          <p:cNvPr id="10" name="Text Placeholder 2"/>
          <p:cNvSpPr txBox="1">
            <a:spLocks/>
          </p:cNvSpPr>
          <p:nvPr/>
        </p:nvSpPr>
        <p:spPr>
          <a:xfrm>
            <a:off x="268288" y="1107784"/>
            <a:ext cx="8599487" cy="5075238"/>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600" dirty="0">
                <a:solidFill>
                  <a:srgbClr val="747578"/>
                </a:solidFill>
              </a:rPr>
              <a:t>Fragmented nature of the VFX industry and high entry barriers to the Tier 1 league which controls a major chunk of business, PFW’s merger with </a:t>
            </a:r>
            <a:r>
              <a:rPr lang="en-IN" sz="1600" dirty="0" err="1">
                <a:solidFill>
                  <a:srgbClr val="747578"/>
                </a:solidFill>
              </a:rPr>
              <a:t>DNeg</a:t>
            </a:r>
            <a:r>
              <a:rPr lang="en-IN" sz="1600" dirty="0">
                <a:solidFill>
                  <a:srgbClr val="747578"/>
                </a:solidFill>
              </a:rPr>
              <a:t> is a smart move</a:t>
            </a:r>
            <a:endParaRPr lang="en-IN" sz="1600" dirty="0">
              <a:solidFill>
                <a:srgbClr val="747578"/>
              </a:solidFill>
            </a:endParaRPr>
          </a:p>
        </p:txBody>
      </p:sp>
      <p:sp>
        <p:nvSpPr>
          <p:cNvPr id="11" name="Title 8"/>
          <p:cNvSpPr txBox="1">
            <a:spLocks/>
          </p:cNvSpPr>
          <p:nvPr/>
        </p:nvSpPr>
        <p:spPr>
          <a:xfrm>
            <a:off x="1012642" y="32971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dirty="0"/>
              <a:t>In one move, DNEG-PFW becomes the leading, independent Tier 1 VFX provider</a:t>
            </a:r>
          </a:p>
        </p:txBody>
      </p:sp>
    </p:spTree>
    <p:extLst>
      <p:ext uri="{BB962C8B-B14F-4D97-AF65-F5344CB8AC3E}">
        <p14:creationId xmlns:p14="http://schemas.microsoft.com/office/powerpoint/2010/main" val="3610663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46787581"/>
              </p:ext>
            </p:extLst>
          </p:nvPr>
        </p:nvGraphicFramePr>
        <p:xfrm>
          <a:off x="457200" y="1116120"/>
          <a:ext cx="8305801" cy="4591997"/>
        </p:xfrm>
        <a:graphic>
          <a:graphicData uri="http://schemas.openxmlformats.org/drawingml/2006/table">
            <a:tbl>
              <a:tblPr firstRow="1" bandRow="1"/>
              <a:tblGrid>
                <a:gridCol w="1312732"/>
                <a:gridCol w="809724"/>
                <a:gridCol w="588890"/>
                <a:gridCol w="588890"/>
                <a:gridCol w="855945"/>
                <a:gridCol w="739536"/>
                <a:gridCol w="686467"/>
                <a:gridCol w="738014"/>
                <a:gridCol w="660600"/>
                <a:gridCol w="662502"/>
                <a:gridCol w="662501"/>
              </a:tblGrid>
              <a:tr h="265173">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endParaRPr lang="en-US" sz="1200" dirty="0">
                        <a:latin typeface="+mn-lt"/>
                        <a:ea typeface="Verdana" pitchFamily="34" charset="0"/>
                        <a:cs typeface="Verdana" pitchFamily="34" charset="0"/>
                      </a:endParaRPr>
                    </a:p>
                  </a:txBody>
                  <a:tcPr marL="86791" marR="86791" marT="43395" marB="4339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r>
              <a:tr h="26517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000"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r>
              <a:tr h="26517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3D</a:t>
                      </a:r>
                      <a:r>
                        <a:rPr lang="en-US" sz="1000" b="1" baseline="0" dirty="0" smtClean="0">
                          <a:latin typeface="+mn-lt"/>
                        </a:rPr>
                        <a:t> Conversion</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20000"/>
                      </a:srgbClr>
                    </a:solidFill>
                  </a:tcPr>
                </a:tc>
              </a:tr>
              <a:tr h="26517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VFX</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r>
              <a:tr h="26517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Bundling</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r>
              <a:tr h="530812">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Unified Management in 3D</a:t>
                      </a:r>
                      <a:r>
                        <a:rPr lang="en-US" sz="1000" b="1" baseline="0" dirty="0" smtClean="0">
                          <a:latin typeface="+mn-lt"/>
                        </a:rPr>
                        <a:t> &amp; VFX</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r>
              <a:tr h="411845">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Access to UK Tax Credits</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r>
              <a:tr h="478544">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Access to Canadian Tax Credits</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r>
              <a:tr h="530812">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Studio Facing Offices in Los</a:t>
                      </a:r>
                      <a:r>
                        <a:rPr lang="en-US" sz="1000" b="1" baseline="0" dirty="0" smtClean="0">
                          <a:latin typeface="+mn-lt"/>
                        </a:rPr>
                        <a:t> Angeles</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r>
              <a:tr h="47811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Access to Low</a:t>
                      </a:r>
                      <a:r>
                        <a:rPr lang="en-US" sz="1000" b="1" baseline="0" dirty="0" smtClean="0">
                          <a:latin typeface="+mn-lt"/>
                        </a:rPr>
                        <a:t> Cost Production Facilities</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r>
              <a:tr h="26517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WorldSourcing</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sym typeface="Wingdings"/>
                        </a:rPr>
                        <a:t></a:t>
                      </a: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endParaRPr lang="en-US" sz="1100" dirty="0" smtClean="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100" dirty="0">
                        <a:latin typeface="+mn-lt"/>
                        <a:ea typeface="Verdana" pitchFamily="34" charset="0"/>
                        <a:cs typeface="Verdana"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r>
              <a:tr h="398432">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000" b="1" dirty="0" smtClean="0">
                          <a:latin typeface="+mn-lt"/>
                        </a:rPr>
                        <a:t>Staff</a:t>
                      </a:r>
                      <a:endParaRPr lang="en-US" sz="1000" b="1" dirty="0">
                        <a:latin typeface="+mn-lt"/>
                        <a:ea typeface="Verdana" pitchFamily="34" charset="0"/>
                        <a:cs typeface="Verdana" pitchFamily="34" charset="0"/>
                      </a:endParaRPr>
                    </a:p>
                  </a:txBody>
                  <a:tcPr marL="86791" marR="86791" marT="43395" marB="4339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100" dirty="0" smtClean="0">
                          <a:latin typeface="+mn-lt"/>
                          <a:ea typeface="+mn-ea"/>
                          <a:cs typeface="Arial" panose="020B0604020202020204" pitchFamily="34" charset="0"/>
                        </a:rPr>
                        <a:t>     3,500+</a:t>
                      </a:r>
                      <a:endParaRPr lang="en-US" sz="1100" dirty="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hMerge="1">
                  <a:txBody>
                    <a:bodyPr/>
                    <a:lstStyle/>
                    <a:p>
                      <a:endParaRPr lang="en-US" sz="1100" dirty="0">
                        <a:latin typeface="Verdana" pitchFamily="34" charset="0"/>
                        <a:ea typeface="Verdana" pitchFamily="34" charset="0"/>
                        <a:cs typeface="Verdana" pitchFamily="34" charset="0"/>
                      </a:endParaRPr>
                    </a:p>
                  </a:txBody>
                  <a:tcPr anchor="ctr" anchorCtr="1"/>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100" dirty="0" smtClean="0">
                          <a:latin typeface="+mn-lt"/>
                          <a:cs typeface="Arial" panose="020B0604020202020204" pitchFamily="34" charset="0"/>
                        </a:rPr>
                        <a:t>~800</a:t>
                      </a:r>
                      <a:endParaRPr lang="en-US" sz="1100" dirty="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100" dirty="0" smtClean="0">
                          <a:latin typeface="+mn-lt"/>
                          <a:cs typeface="Arial" panose="020B0604020202020204" pitchFamily="34" charset="0"/>
                        </a:rPr>
                        <a:t>~1,000</a:t>
                      </a:r>
                      <a:endParaRPr lang="en-US" sz="1100" dirty="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100" dirty="0" smtClean="0">
                          <a:latin typeface="+mn-lt"/>
                          <a:cs typeface="Arial" panose="020B0604020202020204" pitchFamily="34" charset="0"/>
                        </a:rPr>
                        <a:t>~1,400</a:t>
                      </a:r>
                      <a:endParaRPr lang="en-US" sz="1100" dirty="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cs typeface="Arial" panose="020B0604020202020204" pitchFamily="34" charset="0"/>
                        </a:rPr>
                        <a:t>~1,100</a:t>
                      </a:r>
                      <a:endParaRPr lang="en-US" sz="1100" dirty="0" smtClean="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dirty="0" smtClean="0">
                          <a:latin typeface="+mn-lt"/>
                          <a:cs typeface="Arial" panose="020B0604020202020204" pitchFamily="34" charset="0"/>
                        </a:rPr>
                        <a:t>~700</a:t>
                      </a:r>
                      <a:endParaRPr lang="en-US" sz="1100" dirty="0" smtClean="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100" dirty="0" smtClean="0">
                          <a:latin typeface="+mn-lt"/>
                          <a:cs typeface="Arial" panose="020B0604020202020204" pitchFamily="34" charset="0"/>
                        </a:rPr>
                        <a:t>~700</a:t>
                      </a:r>
                      <a:endParaRPr lang="en-US" sz="1100" dirty="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100" dirty="0" smtClean="0">
                          <a:latin typeface="+mn-lt"/>
                          <a:cs typeface="Arial" panose="020B0604020202020204" pitchFamily="34" charset="0"/>
                        </a:rPr>
                        <a:t>~800</a:t>
                      </a:r>
                      <a:endParaRPr lang="en-US" sz="1100" dirty="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100" dirty="0" smtClean="0">
                          <a:latin typeface="+mn-lt"/>
                          <a:cs typeface="Arial" panose="020B0604020202020204" pitchFamily="34" charset="0"/>
                        </a:rPr>
                        <a:t>NA</a:t>
                      </a:r>
                      <a:endParaRPr lang="en-US" sz="1100" dirty="0">
                        <a:latin typeface="+mn-lt"/>
                        <a:ea typeface="Verdana" pitchFamily="34" charset="0"/>
                        <a:cs typeface="Arial" panose="020B0604020202020204" pitchFamily="34" charset="0"/>
                      </a:endParaRPr>
                    </a:p>
                  </a:txBody>
                  <a:tcPr marL="86791" marR="86791" marT="43395" marB="43395"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3C9">
                        <a:tint val="40000"/>
                      </a:srgbClr>
                    </a:solidFill>
                  </a:tcPr>
                </a:tc>
              </a:tr>
            </a:tbl>
          </a:graphicData>
        </a:graphic>
      </p:graphicFrame>
      <p:pic>
        <p:nvPicPr>
          <p:cNvPr id="4" name="Picture 4" descr="http://www.moving-picture.com/images/stories/logo.png">
            <a:hlinkClick r:id="rId2"/>
          </p:cNvPr>
          <p:cNvPicPr>
            <a:picLocks noChangeAspect="1" noChangeArrowheads="1"/>
          </p:cNvPicPr>
          <p:nvPr/>
        </p:nvPicPr>
        <p:blipFill>
          <a:blip r:embed="rId3" cstate="print"/>
          <a:srcRect/>
          <a:stretch>
            <a:fillRect/>
          </a:stretch>
        </p:blipFill>
        <p:spPr bwMode="gray">
          <a:xfrm>
            <a:off x="5423772" y="1227060"/>
            <a:ext cx="551203" cy="304064"/>
          </a:xfrm>
          <a:prstGeom prst="rect">
            <a:avLst/>
          </a:prstGeom>
          <a:noFill/>
          <a:ln w="9525">
            <a:noFill/>
            <a:miter lim="800000"/>
            <a:headEnd/>
            <a:tailEnd/>
          </a:ln>
        </p:spPr>
      </p:pic>
      <p:pic>
        <p:nvPicPr>
          <p:cNvPr id="5" name="Picture 2" descr="http://09.fmx.de/bildDatenBank/images/1496/final_web/logo/1496_framestore_web.png"/>
          <p:cNvPicPr>
            <a:picLocks noChangeAspect="1" noChangeArrowheads="1"/>
          </p:cNvPicPr>
          <p:nvPr/>
        </p:nvPicPr>
        <p:blipFill>
          <a:blip r:embed="rId4" cstate="print"/>
          <a:srcRect l="11012" t="27507" r="9937" b="26646"/>
          <a:stretch>
            <a:fillRect/>
          </a:stretch>
        </p:blipFill>
        <p:spPr bwMode="gray">
          <a:xfrm>
            <a:off x="6069554" y="1256197"/>
            <a:ext cx="694316" cy="202249"/>
          </a:xfrm>
          <a:prstGeom prst="rect">
            <a:avLst/>
          </a:prstGeom>
          <a:noFill/>
          <a:ln w="9525">
            <a:noFill/>
            <a:miter lim="800000"/>
            <a:headEnd/>
            <a:tailEnd/>
          </a:ln>
        </p:spPr>
      </p:pic>
      <p:grpSp>
        <p:nvGrpSpPr>
          <p:cNvPr id="6" name="Group 5"/>
          <p:cNvGrpSpPr/>
          <p:nvPr/>
        </p:nvGrpSpPr>
        <p:grpSpPr>
          <a:xfrm>
            <a:off x="6821506" y="1026817"/>
            <a:ext cx="569894" cy="789449"/>
            <a:chOff x="6629400" y="1255404"/>
            <a:chExt cx="569894" cy="789449"/>
          </a:xfrm>
        </p:grpSpPr>
        <p:pic>
          <p:nvPicPr>
            <p:cNvPr id="7" name="Picture 12" descr="Stereo D LLC_centered_Nov10.wmf"/>
            <p:cNvPicPr>
              <a:picLocks/>
            </p:cNvPicPr>
            <p:nvPr/>
          </p:nvPicPr>
          <p:blipFill>
            <a:blip r:embed="rId5" cstate="print"/>
            <a:srcRect/>
            <a:stretch>
              <a:fillRect/>
            </a:stretch>
          </p:blipFill>
          <p:spPr bwMode="auto">
            <a:xfrm>
              <a:off x="6749182" y="1255404"/>
              <a:ext cx="365657" cy="394273"/>
            </a:xfrm>
            <a:prstGeom prst="rect">
              <a:avLst/>
            </a:prstGeom>
            <a:noFill/>
            <a:ln w="9525">
              <a:noFill/>
              <a:miter lim="800000"/>
              <a:headEnd/>
              <a:tailEnd/>
            </a:ln>
          </p:spPr>
        </p:pic>
        <p:pic>
          <p:nvPicPr>
            <p:cNvPr id="8" name="Picture 2" descr="http://www.btlnews.com/wp-content/uploads/2011/09/LR-Method-logo-email.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29400" y="1474959"/>
              <a:ext cx="569894" cy="569894"/>
            </a:xfrm>
            <a:prstGeom prst="rect">
              <a:avLst/>
            </a:prstGeom>
            <a:noFill/>
          </p:spPr>
        </p:pic>
      </p:grpSp>
      <p:pic>
        <p:nvPicPr>
          <p:cNvPr id="9" name="Picture 8" descr="Legend3D Inc_reversed_Oct10.wmf"/>
          <p:cNvPicPr>
            <a:picLocks/>
          </p:cNvPicPr>
          <p:nvPr/>
        </p:nvPicPr>
        <p:blipFill>
          <a:blip r:embed="rId7" cstate="print"/>
          <a:srcRect/>
          <a:stretch>
            <a:fillRect/>
          </a:stretch>
        </p:blipFill>
        <p:spPr bwMode="auto">
          <a:xfrm>
            <a:off x="7499575" y="1227060"/>
            <a:ext cx="501425" cy="250437"/>
          </a:xfrm>
          <a:prstGeom prst="rect">
            <a:avLst/>
          </a:prstGeom>
          <a:noFill/>
          <a:ln w="9525">
            <a:noFill/>
            <a:miter lim="800000"/>
            <a:headEnd/>
            <a:tailEnd/>
          </a:ln>
        </p:spPr>
      </p:pic>
      <p:pic>
        <p:nvPicPr>
          <p:cNvPr id="10" name="Picture 8" descr="S:\DMD_2011_PROJECTS\05 may 11\0511_701255\PRIME FOCUS LTD - Torres\development\500px-ILM_logo.svg.png"/>
          <p:cNvPicPr>
            <a:picLocks noChangeAspect="1" noChangeArrowheads="1"/>
          </p:cNvPicPr>
          <p:nvPr/>
        </p:nvPicPr>
        <p:blipFill>
          <a:blip r:embed="rId8" cstate="print"/>
          <a:srcRect/>
          <a:stretch>
            <a:fillRect/>
          </a:stretch>
        </p:blipFill>
        <p:spPr bwMode="gray">
          <a:xfrm>
            <a:off x="4693025" y="1081726"/>
            <a:ext cx="573355" cy="475491"/>
          </a:xfrm>
          <a:prstGeom prst="rect">
            <a:avLst/>
          </a:prstGeom>
          <a:noFill/>
          <a:ln w="9525">
            <a:noFill/>
            <a:miter lim="800000"/>
            <a:headEnd/>
            <a:tailEnd/>
          </a:ln>
        </p:spPr>
      </p:pic>
      <p:pic>
        <p:nvPicPr>
          <p:cNvPr id="11" name="Picture 10" descr="S:\DMD_2011_PROJECTS\05 may 11\0511_701255\PRIME FOCUS LTD - Torres\development\1000px-Sony_Pictures_Imageworks_logo.svg.png"/>
          <p:cNvPicPr>
            <a:picLocks noChangeAspect="1" noChangeArrowheads="1"/>
          </p:cNvPicPr>
          <p:nvPr/>
        </p:nvPicPr>
        <p:blipFill>
          <a:blip r:embed="rId9" cstate="print"/>
          <a:srcRect/>
          <a:stretch>
            <a:fillRect/>
          </a:stretch>
        </p:blipFill>
        <p:spPr bwMode="gray">
          <a:xfrm>
            <a:off x="3792070" y="1235923"/>
            <a:ext cx="816933" cy="266849"/>
          </a:xfrm>
          <a:prstGeom prst="rect">
            <a:avLst/>
          </a:prstGeom>
          <a:noFill/>
          <a:ln w="9525">
            <a:noFill/>
            <a:miter lim="800000"/>
            <a:headEnd/>
            <a:tailEnd/>
          </a:ln>
        </p:spPr>
      </p:pic>
      <p:pic>
        <p:nvPicPr>
          <p:cNvPr id="12" name="Picture 12" descr="S:\DMD_2011_PROJECTS\05 may 11\0511_701255\PRIME FOCUS LTD - Torres\development\Weta-logo.png"/>
          <p:cNvPicPr>
            <a:picLocks noChangeAspect="1" noChangeArrowheads="1"/>
          </p:cNvPicPr>
          <p:nvPr/>
        </p:nvPicPr>
        <p:blipFill>
          <a:blip r:embed="rId10" cstate="print"/>
          <a:srcRect t="12030" b="15788"/>
          <a:stretch>
            <a:fillRect/>
          </a:stretch>
        </p:blipFill>
        <p:spPr bwMode="gray">
          <a:xfrm>
            <a:off x="3193323" y="1133158"/>
            <a:ext cx="531512" cy="402007"/>
          </a:xfrm>
          <a:prstGeom prst="rect">
            <a:avLst/>
          </a:prstGeom>
          <a:noFill/>
          <a:ln w="9525">
            <a:noFill/>
            <a:miter lim="800000"/>
            <a:headEnd/>
            <a:tailEnd/>
          </a:ln>
        </p:spPr>
      </p:pic>
      <p:pic>
        <p:nvPicPr>
          <p:cNvPr id="1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1208" y="1281075"/>
            <a:ext cx="621792" cy="16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8800" y="1147868"/>
            <a:ext cx="323691" cy="462447"/>
          </a:xfrm>
          <a:prstGeom prst="rect">
            <a:avLst/>
          </a:prstGeom>
        </p:spPr>
      </p:pic>
      <p:sp>
        <p:nvSpPr>
          <p:cNvPr id="15" name="Rectangle 14"/>
          <p:cNvSpPr/>
          <p:nvPr/>
        </p:nvSpPr>
        <p:spPr>
          <a:xfrm>
            <a:off x="436070" y="5901024"/>
            <a:ext cx="6193330" cy="400110"/>
          </a:xfrm>
          <a:prstGeom prst="rect">
            <a:avLst/>
          </a:prstGeom>
        </p:spPr>
        <p:txBody>
          <a:bodyPr wrap="square">
            <a:spAutoFit/>
          </a:bodyPr>
          <a:lstStyle/>
          <a:p>
            <a:r>
              <a:rPr lang="en-US" sz="1000" i="1" dirty="0">
                <a:solidFill>
                  <a:srgbClr val="6D6E71"/>
                </a:solidFill>
                <a:ea typeface="Verdana" pitchFamily="34" charset="0"/>
                <a:cs typeface="Arial" panose="020B0604020202020204" pitchFamily="34" charset="0"/>
              </a:rPr>
              <a:t>Source: Company websites and management’s estimates. Note: Digital Domain and Rhythm &amp; Hues have been removed from this list as they both have filed bankruptcy and been sold over the two years.</a:t>
            </a:r>
          </a:p>
        </p:txBody>
      </p:sp>
      <p:sp>
        <p:nvSpPr>
          <p:cNvPr id="16" name="Rectangle 15"/>
          <p:cNvSpPr/>
          <p:nvPr/>
        </p:nvSpPr>
        <p:spPr>
          <a:xfrm>
            <a:off x="1752601" y="1054832"/>
            <a:ext cx="1447800" cy="4633287"/>
          </a:xfrm>
          <a:prstGeom prst="rect">
            <a:avLst/>
          </a:prstGeom>
          <a:noFill/>
          <a:ln>
            <a:solidFill>
              <a:srgbClr val="E317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9525">
                <a:solidFill>
                  <a:schemeClr val="tx1"/>
                </a:solidFill>
              </a:ln>
              <a:solidFill>
                <a:srgbClr val="FFFFFF"/>
              </a:solidFill>
            </a:endParaRPr>
          </a:p>
        </p:txBody>
      </p:sp>
      <p:pic>
        <p:nvPicPr>
          <p:cNvPr id="17" name="Picture 3"/>
          <p:cNvPicPr>
            <a:picLocks noChangeAspect="1" noChangeArrowheads="1"/>
          </p:cNvPicPr>
          <p:nvPr/>
        </p:nvPicPr>
        <p:blipFill>
          <a:blip r:embed="rId13" cstate="print"/>
          <a:srcRect/>
          <a:stretch>
            <a:fillRect/>
          </a:stretch>
        </p:blipFill>
        <p:spPr bwMode="auto">
          <a:xfrm>
            <a:off x="2228691" y="1219213"/>
            <a:ext cx="914400" cy="243655"/>
          </a:xfrm>
          <a:prstGeom prst="rect">
            <a:avLst/>
          </a:prstGeom>
          <a:noFill/>
          <a:ln w="9525">
            <a:noFill/>
            <a:miter lim="800000"/>
            <a:headEnd/>
            <a:tailEnd/>
          </a:ln>
          <a:effectLst/>
        </p:spPr>
      </p:pic>
      <p:sp>
        <p:nvSpPr>
          <p:cNvPr id="18" name="Title 8"/>
          <p:cNvSpPr txBox="1">
            <a:spLocks/>
          </p:cNvSpPr>
          <p:nvPr/>
        </p:nvSpPr>
        <p:spPr>
          <a:xfrm>
            <a:off x="1012642" y="32971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dirty="0"/>
              <a:t>PFW-DNEG largest in scale with unparalleled service capabilities</a:t>
            </a:r>
          </a:p>
        </p:txBody>
      </p:sp>
    </p:spTree>
    <p:extLst>
      <p:ext uri="{BB962C8B-B14F-4D97-AF65-F5344CB8AC3E}">
        <p14:creationId xmlns:p14="http://schemas.microsoft.com/office/powerpoint/2010/main" val="1639677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dirty="0"/>
              <a:t>Contents</a:t>
            </a:r>
            <a:endParaRPr lang="en-US" dirty="0"/>
          </a:p>
        </p:txBody>
      </p:sp>
      <p:graphicFrame>
        <p:nvGraphicFramePr>
          <p:cNvPr id="3" name="Group 51"/>
          <p:cNvGraphicFramePr>
            <a:graphicFrameLocks noGrp="1"/>
          </p:cNvGraphicFramePr>
          <p:nvPr>
            <p:extLst>
              <p:ext uri="{D42A27DB-BD31-4B8C-83A1-F6EECF244321}">
                <p14:modId xmlns:p14="http://schemas.microsoft.com/office/powerpoint/2010/main" val="1855609362"/>
              </p:ext>
            </p:extLst>
          </p:nvPr>
        </p:nvGraphicFramePr>
        <p:xfrm>
          <a:off x="975269" y="1288932"/>
          <a:ext cx="7171267" cy="4395367"/>
        </p:xfrm>
        <a:graphic>
          <a:graphicData uri="http://schemas.openxmlformats.org/drawingml/2006/table">
            <a:tbl>
              <a:tblPr/>
              <a:tblGrid>
                <a:gridCol w="5938644"/>
                <a:gridCol w="1232623"/>
              </a:tblGrid>
              <a:tr h="397699">
                <a:tc>
                  <a:txBody>
                    <a:bodyPr/>
                    <a:lstStyle/>
                    <a:p>
                      <a:pPr marL="0" marR="0" lvl="0" indent="0" algn="l" defTabSz="914400" rtl="0" eaLnBrk="1" fontAlgn="base" latinLnBrk="0" hangingPunct="1">
                        <a:lnSpc>
                          <a:spcPct val="100000"/>
                        </a:lnSpc>
                        <a:spcBef>
                          <a:spcPct val="100000"/>
                        </a:spcBef>
                        <a:spcAft>
                          <a:spcPct val="0"/>
                        </a:spcAft>
                        <a:buClrTx/>
                        <a:buSzTx/>
                        <a:buFont typeface="+mj-lt"/>
                        <a:buNone/>
                        <a:tabLst/>
                      </a:pPr>
                      <a:r>
                        <a:rPr kumimoji="0" lang="en-US" altLang="en-GB" sz="1400" b="1" i="0" u="none" strike="noStrike" cap="none" normalizeH="0" baseline="0" dirty="0" smtClean="0">
                          <a:ln>
                            <a:noFill/>
                          </a:ln>
                          <a:solidFill>
                            <a:srgbClr val="6D6E71"/>
                          </a:solidFill>
                          <a:effectLst/>
                          <a:latin typeface="Arial" charset="0"/>
                        </a:rPr>
                        <a:t>Company Overview</a:t>
                      </a: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endParaRPr kumimoji="0" lang="en-US" sz="1400" b="1" i="0" u="none" strike="noStrike" cap="none" normalizeH="0" baseline="0" dirty="0" smtClean="0">
                        <a:ln>
                          <a:noFill/>
                        </a:ln>
                        <a:solidFill>
                          <a:srgbClr val="6D6E71"/>
                        </a:solidFill>
                        <a:effectLst/>
                        <a:latin typeface="Arial" charset="0"/>
                      </a:endParaRP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396614">
                <a:tc>
                  <a:txBody>
                    <a:bodyPr/>
                    <a:lstStyle/>
                    <a:p>
                      <a:pPr marL="804863" marR="0" lvl="0" indent="-228600" algn="l" defTabSz="914400" rtl="0" eaLnBrk="1" fontAlgn="base" latinLnBrk="0" hangingPunct="1">
                        <a:lnSpc>
                          <a:spcPct val="100000"/>
                        </a:lnSpc>
                        <a:spcBef>
                          <a:spcPct val="100000"/>
                        </a:spcBef>
                        <a:spcAft>
                          <a:spcPct val="0"/>
                        </a:spcAft>
                        <a:buClr>
                          <a:schemeClr val="accent1"/>
                        </a:buClr>
                        <a:buSzPct val="80000"/>
                        <a:buFont typeface="Wingdings" panose="05000000000000000000" pitchFamily="2" charset="2"/>
                        <a:buChar char="§"/>
                        <a:tabLst/>
                      </a:pPr>
                      <a:r>
                        <a:rPr kumimoji="0" lang="en-US" sz="1400" b="0" i="0" u="none" strike="noStrike" cap="none" normalizeH="0" baseline="0" dirty="0" smtClean="0">
                          <a:ln>
                            <a:noFill/>
                          </a:ln>
                          <a:solidFill>
                            <a:srgbClr val="6D6E71"/>
                          </a:solidFill>
                          <a:effectLst/>
                          <a:latin typeface="Arial" charset="0"/>
                        </a:rPr>
                        <a:t>Global Leadership</a:t>
                      </a: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05-07</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397699">
                <a:tc>
                  <a:txBody>
                    <a:bodyPr/>
                    <a:lstStyle/>
                    <a:p>
                      <a:pPr marL="804863" marR="0" lvl="0" indent="-228600" algn="l" defTabSz="914400" rtl="0" eaLnBrk="1" fontAlgn="base" latinLnBrk="0" hangingPunct="1">
                        <a:lnSpc>
                          <a:spcPct val="100000"/>
                        </a:lnSpc>
                        <a:spcBef>
                          <a:spcPct val="100000"/>
                        </a:spcBef>
                        <a:spcAft>
                          <a:spcPct val="0"/>
                        </a:spcAft>
                        <a:buClr>
                          <a:schemeClr val="accent1"/>
                        </a:buClr>
                        <a:buSzPct val="80000"/>
                        <a:buFont typeface="Wingdings" panose="05000000000000000000" pitchFamily="2" charset="2"/>
                        <a:buChar char="§"/>
                        <a:tabLst/>
                      </a:pPr>
                      <a:r>
                        <a:rPr kumimoji="0" lang="en-US" altLang="en-GB" sz="1400" b="0" i="0" u="none" strike="noStrike" cap="none" normalizeH="0" baseline="0" dirty="0" smtClean="0">
                          <a:ln>
                            <a:noFill/>
                          </a:ln>
                          <a:solidFill>
                            <a:srgbClr val="6D6E71"/>
                          </a:solidFill>
                          <a:effectLst/>
                          <a:latin typeface="Arial" charset="0"/>
                        </a:rPr>
                        <a:t>Key Milestones</a:t>
                      </a:r>
                      <a:endParaRPr kumimoji="0" lang="en-US" sz="1400" b="0" i="0" u="none" strike="noStrike" cap="none" normalizeH="0" baseline="0" dirty="0" smtClean="0">
                        <a:ln>
                          <a:noFill/>
                        </a:ln>
                        <a:solidFill>
                          <a:srgbClr val="6D6E71"/>
                        </a:solidFill>
                        <a:effectLst/>
                        <a:latin typeface="Arial" charset="0"/>
                      </a:endParaRP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08</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198850">
                <a:tc>
                  <a:txBody>
                    <a:bodyPr/>
                    <a:lstStyle/>
                    <a:p>
                      <a:pPr marL="804863" marR="0" lvl="0" indent="-228600" algn="l" defTabSz="914400" rtl="0" eaLnBrk="1" fontAlgn="base" latinLnBrk="0" hangingPunct="1">
                        <a:lnSpc>
                          <a:spcPct val="100000"/>
                        </a:lnSpc>
                        <a:spcBef>
                          <a:spcPct val="100000"/>
                        </a:spcBef>
                        <a:spcAft>
                          <a:spcPct val="0"/>
                        </a:spcAft>
                        <a:buClr>
                          <a:schemeClr val="accent1"/>
                        </a:buClr>
                        <a:buSzPct val="80000"/>
                        <a:buFont typeface="Wingdings" panose="05000000000000000000" pitchFamily="2" charset="2"/>
                        <a:buChar char="§"/>
                        <a:tabLst/>
                        <a:defRPr/>
                      </a:pPr>
                      <a:r>
                        <a:rPr kumimoji="0" lang="en-US" altLang="en-GB" sz="1400" b="0" i="0" u="none" strike="noStrike" cap="none" normalizeH="0" baseline="0" dirty="0" smtClean="0">
                          <a:ln>
                            <a:noFill/>
                          </a:ln>
                          <a:solidFill>
                            <a:srgbClr val="6D6E71"/>
                          </a:solidFill>
                          <a:effectLst/>
                          <a:latin typeface="Arial" charset="0"/>
                        </a:rPr>
                        <a:t>Worldsourcing</a:t>
                      </a:r>
                      <a:r>
                        <a:rPr kumimoji="0" lang="en-US" altLang="en-GB" sz="1400" b="0" i="0" u="none" strike="noStrike" cap="none" normalizeH="0" baseline="30000" dirty="0" smtClean="0">
                          <a:ln>
                            <a:noFill/>
                          </a:ln>
                          <a:solidFill>
                            <a:srgbClr val="6D6E71"/>
                          </a:solidFill>
                          <a:effectLst/>
                          <a:latin typeface="Arial" charset="0"/>
                        </a:rPr>
                        <a:t>®</a:t>
                      </a:r>
                      <a:endParaRPr kumimoji="0" lang="en-US" sz="1400" b="0" i="0" u="none" strike="noStrike" cap="none" normalizeH="0" baseline="30000" dirty="0" smtClean="0">
                        <a:ln>
                          <a:noFill/>
                        </a:ln>
                        <a:solidFill>
                          <a:srgbClr val="6D6E71"/>
                        </a:solidFill>
                        <a:effectLst/>
                        <a:latin typeface="Arial" charset="0"/>
                      </a:endParaRP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09</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198850">
                <a:tc>
                  <a:txBody>
                    <a:bodyPr/>
                    <a:lstStyle/>
                    <a:p>
                      <a:pPr marL="804863" marR="0" lvl="0" indent="-228600" algn="l" defTabSz="914400" rtl="0" eaLnBrk="1" fontAlgn="base" latinLnBrk="0" hangingPunct="1">
                        <a:lnSpc>
                          <a:spcPct val="100000"/>
                        </a:lnSpc>
                        <a:spcBef>
                          <a:spcPct val="100000"/>
                        </a:spcBef>
                        <a:spcAft>
                          <a:spcPct val="0"/>
                        </a:spcAft>
                        <a:buClr>
                          <a:schemeClr val="accent1"/>
                        </a:buClr>
                        <a:buSzPct val="80000"/>
                        <a:buFont typeface="Wingdings" panose="05000000000000000000" pitchFamily="2" charset="2"/>
                        <a:buChar char="§"/>
                        <a:tabLst/>
                      </a:pPr>
                      <a:r>
                        <a:rPr kumimoji="0" lang="en-US" altLang="en-GB" sz="1400" b="0" i="0" u="none" strike="noStrike" cap="none" normalizeH="0" baseline="0" dirty="0" smtClean="0">
                          <a:ln>
                            <a:noFill/>
                          </a:ln>
                          <a:solidFill>
                            <a:srgbClr val="6D6E71"/>
                          </a:solidFill>
                          <a:effectLst/>
                          <a:latin typeface="Arial" charset="0"/>
                        </a:rPr>
                        <a:t>Clients, Projects, Infrastructure</a:t>
                      </a:r>
                      <a:endParaRPr kumimoji="0" lang="en-US" sz="1400" b="0" i="0" u="none" strike="noStrike" cap="none" normalizeH="0" baseline="0" dirty="0" smtClean="0">
                        <a:ln>
                          <a:noFill/>
                        </a:ln>
                        <a:solidFill>
                          <a:srgbClr val="6D6E71"/>
                        </a:solidFill>
                        <a:effectLst/>
                        <a:latin typeface="Arial" charset="0"/>
                      </a:endParaRP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10-23</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198850">
                <a:tc>
                  <a:txBody>
                    <a:bodyPr/>
                    <a:lstStyle/>
                    <a:p>
                      <a:pPr marL="804863" marR="0" lvl="0" indent="-228600" algn="l" defTabSz="914400" rtl="0" eaLnBrk="1" fontAlgn="base" latinLnBrk="0" hangingPunct="1">
                        <a:lnSpc>
                          <a:spcPct val="100000"/>
                        </a:lnSpc>
                        <a:spcBef>
                          <a:spcPct val="100000"/>
                        </a:spcBef>
                        <a:spcAft>
                          <a:spcPct val="0"/>
                        </a:spcAft>
                        <a:buClr>
                          <a:schemeClr val="accent1"/>
                        </a:buClr>
                        <a:buSzPct val="80000"/>
                        <a:buFont typeface="Wingdings" panose="05000000000000000000" pitchFamily="2" charset="2"/>
                        <a:buChar char="§"/>
                        <a:tabLst/>
                      </a:pPr>
                      <a:r>
                        <a:rPr kumimoji="0" lang="en-US" altLang="en-GB" sz="1400" b="0" i="0" u="none" strike="noStrike" cap="none" normalizeH="0" baseline="0" dirty="0" smtClean="0">
                          <a:ln>
                            <a:noFill/>
                          </a:ln>
                          <a:solidFill>
                            <a:srgbClr val="6D6E71"/>
                          </a:solidFill>
                          <a:effectLst/>
                          <a:latin typeface="Arial" charset="0"/>
                        </a:rPr>
                        <a:t>Awards and Accolades</a:t>
                      </a:r>
                      <a:endParaRPr kumimoji="0" lang="en-US" sz="1400" b="0" i="0" u="none" strike="noStrike" cap="none" normalizeH="0" baseline="0" dirty="0" smtClean="0">
                        <a:ln>
                          <a:noFill/>
                        </a:ln>
                        <a:solidFill>
                          <a:srgbClr val="6D6E71"/>
                        </a:solidFill>
                        <a:effectLst/>
                        <a:latin typeface="Arial" charset="0"/>
                      </a:endParaRP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24</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198850">
                <a:tc>
                  <a:txBody>
                    <a:bodyPr/>
                    <a:lstStyle/>
                    <a:p>
                      <a:pPr marL="804863" marR="0" lvl="0" indent="-228600" algn="l" defTabSz="914400" rtl="0" eaLnBrk="1" fontAlgn="base" latinLnBrk="0" hangingPunct="1">
                        <a:lnSpc>
                          <a:spcPct val="100000"/>
                        </a:lnSpc>
                        <a:spcBef>
                          <a:spcPct val="100000"/>
                        </a:spcBef>
                        <a:spcAft>
                          <a:spcPct val="0"/>
                        </a:spcAft>
                        <a:buClr>
                          <a:schemeClr val="accent1"/>
                        </a:buClr>
                        <a:buSzPct val="80000"/>
                        <a:buFont typeface="Wingdings" panose="05000000000000000000" pitchFamily="2" charset="2"/>
                        <a:buChar char="§"/>
                        <a:tabLst/>
                      </a:pPr>
                      <a:r>
                        <a:rPr kumimoji="0" lang="en-US" altLang="en-GB" sz="1400" b="0" i="0" u="none" strike="noStrike" cap="none" normalizeH="0" baseline="0" dirty="0" smtClean="0">
                          <a:ln>
                            <a:noFill/>
                          </a:ln>
                          <a:solidFill>
                            <a:srgbClr val="6D6E71"/>
                          </a:solidFill>
                          <a:effectLst/>
                          <a:latin typeface="Arial" charset="0"/>
                        </a:rPr>
                        <a:t>Segments Overview</a:t>
                      </a:r>
                      <a:endParaRPr kumimoji="0" lang="en-US" sz="1400" b="0" i="0" u="none" strike="noStrike" cap="none" normalizeH="0" baseline="0" dirty="0" smtClean="0">
                        <a:ln>
                          <a:noFill/>
                        </a:ln>
                        <a:solidFill>
                          <a:srgbClr val="6D6E71"/>
                        </a:solidFill>
                        <a:effectLst/>
                        <a:latin typeface="Arial" charset="0"/>
                      </a:endParaRP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22-34</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397699">
                <a:tc>
                  <a:txBody>
                    <a:bodyPr/>
                    <a:lstStyle/>
                    <a:p>
                      <a:pPr marL="0" marR="0" lvl="0" indent="0" algn="l" defTabSz="914400" rtl="0" eaLnBrk="1" fontAlgn="base" latinLnBrk="0" hangingPunct="1">
                        <a:lnSpc>
                          <a:spcPct val="100000"/>
                        </a:lnSpc>
                        <a:spcBef>
                          <a:spcPct val="100000"/>
                        </a:spcBef>
                        <a:spcAft>
                          <a:spcPct val="0"/>
                        </a:spcAft>
                        <a:buClrTx/>
                        <a:buSzTx/>
                        <a:buFont typeface="+mj-lt"/>
                        <a:buNone/>
                        <a:tabLst/>
                      </a:pPr>
                      <a:r>
                        <a:rPr kumimoji="0" lang="en-US" altLang="en-GB" sz="1400" b="1" i="0" u="none" strike="noStrike" cap="none" normalizeH="0" baseline="0" dirty="0" smtClean="0">
                          <a:ln>
                            <a:noFill/>
                          </a:ln>
                          <a:solidFill>
                            <a:srgbClr val="6D6E71"/>
                          </a:solidFill>
                          <a:effectLst/>
                          <a:latin typeface="Arial" charset="0"/>
                        </a:rPr>
                        <a:t>Industry Opportunity</a:t>
                      </a:r>
                      <a:endParaRPr kumimoji="0" lang="en-US" sz="1400" b="1" i="0" u="none" strike="noStrike" cap="none" normalizeH="0" baseline="0" dirty="0" smtClean="0">
                        <a:ln>
                          <a:noFill/>
                        </a:ln>
                        <a:solidFill>
                          <a:srgbClr val="6D6E71"/>
                        </a:solidFill>
                        <a:effectLst/>
                        <a:latin typeface="Arial" charset="0"/>
                      </a:endParaRP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35-41</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396614">
                <a:tc>
                  <a:txBody>
                    <a:bodyPr/>
                    <a:lstStyle/>
                    <a:p>
                      <a:pPr marL="231775" marR="0" lvl="0" indent="-231775" algn="l" defTabSz="914400" rtl="0" eaLnBrk="1" fontAlgn="base" latinLnBrk="0" hangingPunct="1">
                        <a:lnSpc>
                          <a:spcPct val="100000"/>
                        </a:lnSpc>
                        <a:spcBef>
                          <a:spcPct val="100000"/>
                        </a:spcBef>
                        <a:spcAft>
                          <a:spcPct val="0"/>
                        </a:spcAft>
                        <a:buClrTx/>
                        <a:buSzTx/>
                        <a:buFontTx/>
                        <a:buNone/>
                        <a:tabLst/>
                      </a:pPr>
                      <a:r>
                        <a:rPr kumimoji="0" lang="en-US" altLang="en-GB" sz="1400" b="1" i="0" u="none" strike="noStrike" cap="none" normalizeH="0" baseline="0" dirty="0" smtClean="0">
                          <a:ln>
                            <a:noFill/>
                          </a:ln>
                          <a:solidFill>
                            <a:srgbClr val="6D6E71"/>
                          </a:solidFill>
                          <a:effectLst/>
                          <a:latin typeface="Arial" charset="0"/>
                        </a:rPr>
                        <a:t>Financial Performance</a:t>
                      </a: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42-48</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396614">
                <a:tc>
                  <a:txBody>
                    <a:bodyPr/>
                    <a:lstStyle/>
                    <a:p>
                      <a:pPr marL="231775" marR="0" lvl="0" indent="-231775" algn="l" defTabSz="914400" rtl="0" eaLnBrk="1" fontAlgn="base" latinLnBrk="0" hangingPunct="1">
                        <a:lnSpc>
                          <a:spcPct val="100000"/>
                        </a:lnSpc>
                        <a:spcBef>
                          <a:spcPct val="100000"/>
                        </a:spcBef>
                        <a:spcAft>
                          <a:spcPct val="0"/>
                        </a:spcAft>
                        <a:buClrTx/>
                        <a:buSzTx/>
                        <a:buFontTx/>
                        <a:buNone/>
                        <a:tabLst/>
                      </a:pPr>
                      <a:r>
                        <a:rPr kumimoji="0" lang="en-US" altLang="en-GB" sz="1400" b="1" i="0" u="none" strike="noStrike" cap="none" normalizeH="0" baseline="0" dirty="0" smtClean="0">
                          <a:ln>
                            <a:noFill/>
                          </a:ln>
                          <a:solidFill>
                            <a:srgbClr val="6D6E71"/>
                          </a:solidFill>
                          <a:effectLst/>
                          <a:latin typeface="Arial" charset="0"/>
                        </a:rPr>
                        <a:t>Outlook &amp; Strategy</a:t>
                      </a: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49-51</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396614">
                <a:tc>
                  <a:txBody>
                    <a:bodyPr/>
                    <a:lstStyle/>
                    <a:p>
                      <a:pPr marL="231775" marR="0" lvl="0" indent="-231775" algn="l" defTabSz="914400" rtl="0" eaLnBrk="1" fontAlgn="base" latinLnBrk="0" hangingPunct="1">
                        <a:lnSpc>
                          <a:spcPct val="100000"/>
                        </a:lnSpc>
                        <a:spcBef>
                          <a:spcPct val="100000"/>
                        </a:spcBef>
                        <a:spcAft>
                          <a:spcPct val="0"/>
                        </a:spcAft>
                        <a:buClrTx/>
                        <a:buSzTx/>
                        <a:buFontTx/>
                        <a:buNone/>
                        <a:tabLst/>
                      </a:pPr>
                      <a:r>
                        <a:rPr kumimoji="0" lang="en-US" altLang="en-GB" sz="1400" b="1" i="0" u="none" strike="noStrike" cap="none" normalizeH="0" baseline="0" dirty="0" smtClean="0">
                          <a:ln>
                            <a:noFill/>
                          </a:ln>
                          <a:solidFill>
                            <a:srgbClr val="6D6E71"/>
                          </a:solidFill>
                          <a:effectLst/>
                          <a:latin typeface="Arial" charset="0"/>
                        </a:rPr>
                        <a:t>Shareholding and BOD</a:t>
                      </a: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52-57</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r h="396614">
                <a:tc>
                  <a:txBody>
                    <a:bodyPr/>
                    <a:lstStyle/>
                    <a:p>
                      <a:pPr marL="231775" marR="0" lvl="0" indent="-231775" algn="l" defTabSz="914400" rtl="0" eaLnBrk="1" fontAlgn="base" latinLnBrk="0" hangingPunct="1">
                        <a:lnSpc>
                          <a:spcPct val="100000"/>
                        </a:lnSpc>
                        <a:spcBef>
                          <a:spcPct val="100000"/>
                        </a:spcBef>
                        <a:spcAft>
                          <a:spcPct val="0"/>
                        </a:spcAft>
                        <a:buClrTx/>
                        <a:buSzTx/>
                        <a:buFontTx/>
                        <a:buNone/>
                        <a:tabLst/>
                      </a:pPr>
                      <a:r>
                        <a:rPr kumimoji="0" lang="en-US" altLang="en-GB" sz="1400" b="1" i="0" u="none" strike="noStrike" cap="none" normalizeH="0" baseline="0" dirty="0" smtClean="0">
                          <a:ln>
                            <a:noFill/>
                          </a:ln>
                          <a:solidFill>
                            <a:srgbClr val="6D6E71"/>
                          </a:solidFill>
                          <a:effectLst/>
                          <a:latin typeface="Arial" charset="0"/>
                        </a:rPr>
                        <a:t>Annexure</a:t>
                      </a:r>
                    </a:p>
                  </a:txBody>
                  <a:tcPr anchor="ctr" horzOverflow="overflow">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100000"/>
                        </a:spcBef>
                        <a:spcAft>
                          <a:spcPct val="0"/>
                        </a:spcAft>
                        <a:buClrTx/>
                        <a:buSzTx/>
                        <a:buFontTx/>
                        <a:buNone/>
                        <a:tabLst/>
                      </a:pPr>
                      <a:r>
                        <a:rPr kumimoji="0" lang="en-US" sz="1400" b="1" i="0" u="none" strike="noStrike" cap="none" normalizeH="0" baseline="0" dirty="0" smtClean="0">
                          <a:ln>
                            <a:noFill/>
                          </a:ln>
                          <a:solidFill>
                            <a:srgbClr val="6D6E71"/>
                          </a:solidFill>
                          <a:effectLst/>
                          <a:latin typeface="Arial" charset="0"/>
                        </a:rPr>
                        <a:t>58-62</a:t>
                      </a:r>
                    </a:p>
                  </a:txBody>
                  <a:tcPr anchor="ctr" horzOverflow="overflow">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06706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188" y="1116881"/>
            <a:ext cx="1332473" cy="2010822"/>
          </a:xfrm>
          <a:prstGeom prst="rect">
            <a:avLst/>
          </a:prstGeom>
        </p:spPr>
      </p:pic>
      <p:sp>
        <p:nvSpPr>
          <p:cNvPr id="2" name="Text Placeholder 1"/>
          <p:cNvSpPr>
            <a:spLocks noGrp="1"/>
          </p:cNvSpPr>
          <p:nvPr>
            <p:ph type="body" idx="10"/>
          </p:nvPr>
        </p:nvSpPr>
        <p:spPr>
          <a:xfrm>
            <a:off x="275980" y="3706495"/>
            <a:ext cx="4114800" cy="286809"/>
          </a:xfrm>
        </p:spPr>
        <p:txBody>
          <a:bodyPr/>
          <a:lstStyle/>
          <a:p>
            <a:r>
              <a:rPr lang="en-US" dirty="0"/>
              <a:t>Marquee </a:t>
            </a:r>
            <a:r>
              <a:rPr lang="en-US" dirty="0" smtClean="0"/>
              <a:t>Clients</a:t>
            </a:r>
            <a:endParaRPr lang="en-US" dirty="0"/>
          </a:p>
        </p:txBody>
      </p:sp>
      <p:sp>
        <p:nvSpPr>
          <p:cNvPr id="3" name="Text Placeholder 2"/>
          <p:cNvSpPr>
            <a:spLocks noGrp="1"/>
          </p:cNvSpPr>
          <p:nvPr>
            <p:ph type="body" sz="quarter" idx="3"/>
          </p:nvPr>
        </p:nvSpPr>
        <p:spPr>
          <a:xfrm>
            <a:off x="4764024" y="3706495"/>
            <a:ext cx="4114800" cy="286809"/>
          </a:xfrm>
        </p:spPr>
        <p:txBody>
          <a:bodyPr/>
          <a:lstStyle/>
          <a:p>
            <a:r>
              <a:rPr lang="en-US" dirty="0"/>
              <a:t>Investment </a:t>
            </a:r>
            <a:r>
              <a:rPr lang="en-US" dirty="0" smtClean="0"/>
              <a:t>Rationale</a:t>
            </a:r>
            <a:endParaRPr lang="en-US" dirty="0"/>
          </a:p>
        </p:txBody>
      </p:sp>
      <p:sp>
        <p:nvSpPr>
          <p:cNvPr id="8" name="Text Placeholder 7"/>
          <p:cNvSpPr>
            <a:spLocks noGrp="1"/>
          </p:cNvSpPr>
          <p:nvPr>
            <p:ph type="body" sz="quarter" idx="29"/>
          </p:nvPr>
        </p:nvSpPr>
        <p:spPr>
          <a:xfrm>
            <a:off x="4764787" y="4082242"/>
            <a:ext cx="4119153" cy="1769640"/>
          </a:xfrm>
        </p:spPr>
        <p:txBody>
          <a:bodyPr/>
          <a:lstStyle/>
          <a:p>
            <a:r>
              <a:rPr lang="en-US" dirty="0"/>
              <a:t>Integrated facilities with strong asset base &amp; Significant capacity addition and scale in Bollywood &amp; Hollywood</a:t>
            </a:r>
          </a:p>
          <a:p>
            <a:r>
              <a:rPr lang="en-US" dirty="0"/>
              <a:t>Larger foothold and unmatched customer value proposition in fast growing Indian M&amp;E services market</a:t>
            </a:r>
          </a:p>
          <a:p>
            <a:r>
              <a:rPr lang="en-US" dirty="0"/>
              <a:t>Leverage Reliance’s global relationships and investments</a:t>
            </a:r>
          </a:p>
        </p:txBody>
      </p:sp>
      <p:sp>
        <p:nvSpPr>
          <p:cNvPr id="11" name="Text Placeholder 1"/>
          <p:cNvSpPr>
            <a:spLocks noGrp="1"/>
          </p:cNvSpPr>
          <p:nvPr>
            <p:ph type="body" idx="10"/>
          </p:nvPr>
        </p:nvSpPr>
        <p:spPr>
          <a:xfrm>
            <a:off x="275980" y="1115701"/>
            <a:ext cx="4114800" cy="286809"/>
          </a:xfrm>
        </p:spPr>
        <p:txBody>
          <a:bodyPr/>
          <a:lstStyle/>
          <a:p>
            <a:r>
              <a:rPr lang="en-US" dirty="0"/>
              <a:t>About RMW Film and Media Services</a:t>
            </a:r>
          </a:p>
        </p:txBody>
      </p:sp>
      <p:sp>
        <p:nvSpPr>
          <p:cNvPr id="14" name="Text Placeholder 7"/>
          <p:cNvSpPr>
            <a:spLocks noGrp="1"/>
          </p:cNvSpPr>
          <p:nvPr>
            <p:ph type="body" sz="quarter" idx="29"/>
          </p:nvPr>
        </p:nvSpPr>
        <p:spPr>
          <a:xfrm>
            <a:off x="273804" y="1491448"/>
            <a:ext cx="4119153" cy="2067540"/>
          </a:xfrm>
        </p:spPr>
        <p:txBody>
          <a:bodyPr/>
          <a:lstStyle/>
          <a:p>
            <a:r>
              <a:rPr lang="en-US" dirty="0"/>
              <a:t>Part of Reliance </a:t>
            </a:r>
            <a:r>
              <a:rPr lang="en-US" dirty="0" err="1"/>
              <a:t>MediaWorks</a:t>
            </a:r>
            <a:r>
              <a:rPr lang="en-US" dirty="0"/>
              <a:t> - India’s leading media company with diversified production, distribution and services offerings</a:t>
            </a:r>
          </a:p>
          <a:p>
            <a:r>
              <a:rPr lang="en-US" dirty="0"/>
              <a:t>Tier 1 Player in Indian Bollywood market, also owns an integrated studio with ~25% capacity* of Mumbai studio market</a:t>
            </a:r>
          </a:p>
          <a:p>
            <a:r>
              <a:rPr lang="en-US" dirty="0"/>
              <a:t>Hollywood portfolio includes Men in Black 3, The Girl with Dragon Tattoo, The Social Network, X-Men First Class, Transformer 3, Mission Impossible, The Curious Case of Benjamin Button, Hangover 2, Terminator</a:t>
            </a:r>
          </a:p>
        </p:txBody>
      </p:sp>
      <p:sp>
        <p:nvSpPr>
          <p:cNvPr id="15" name="Rectangle 14"/>
          <p:cNvSpPr/>
          <p:nvPr/>
        </p:nvSpPr>
        <p:spPr>
          <a:xfrm>
            <a:off x="5360562" y="3039614"/>
            <a:ext cx="2921725" cy="553998"/>
          </a:xfrm>
          <a:prstGeom prst="rect">
            <a:avLst/>
          </a:prstGeom>
        </p:spPr>
        <p:txBody>
          <a:bodyPr wrap="square">
            <a:spAutoFit/>
          </a:bodyPr>
          <a:lstStyle/>
          <a:p>
            <a:pPr algn="ctr"/>
            <a:r>
              <a:rPr lang="en-US" sz="1000" i="1" dirty="0">
                <a:solidFill>
                  <a:srgbClr val="FFFFFF">
                    <a:lumMod val="50000"/>
                  </a:srgbClr>
                </a:solidFill>
                <a:cs typeface="Arial" panose="020B0604020202020204" pitchFamily="34" charset="0"/>
              </a:rPr>
              <a:t>RMW’s ‘Lowry Process’ won Scientific and Technical Award 2012 of the Academy of Motion Picture Arts and Sciences.</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746" y="4116985"/>
            <a:ext cx="1000347" cy="562695"/>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5054" y="4867156"/>
            <a:ext cx="984180" cy="55360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054" y="4119091"/>
            <a:ext cx="992859" cy="558483"/>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746" y="4867156"/>
            <a:ext cx="990935" cy="557400"/>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911" y="5505147"/>
            <a:ext cx="513602" cy="691059"/>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0441" y="5642227"/>
            <a:ext cx="773405" cy="384101"/>
          </a:xfrm>
          <a:prstGeom prst="rect">
            <a:avLst/>
          </a:prstGeom>
        </p:spPr>
      </p:pic>
      <p:pic>
        <p:nvPicPr>
          <p:cNvPr id="31" name="Picture 11"/>
          <p:cNvPicPr>
            <a:picLocks noChangeAspect="1" noChangeArrowheads="1"/>
          </p:cNvPicPr>
          <p:nvPr/>
        </p:nvPicPr>
        <p:blipFill>
          <a:blip r:embed="rId9" cstate="print"/>
          <a:srcRect/>
          <a:stretch>
            <a:fillRect/>
          </a:stretch>
        </p:blipFill>
        <p:spPr bwMode="auto">
          <a:xfrm>
            <a:off x="3370741" y="4116986"/>
            <a:ext cx="1105963" cy="2245289"/>
          </a:xfrm>
          <a:prstGeom prst="rect">
            <a:avLst/>
          </a:prstGeom>
          <a:noFill/>
          <a:ln w="9525">
            <a:noFill/>
            <a:miter lim="800000"/>
            <a:headEnd/>
            <a:tailEnd/>
          </a:ln>
        </p:spPr>
      </p:pic>
      <p:pic>
        <p:nvPicPr>
          <p:cNvPr id="32" name="Picture 12"/>
          <p:cNvPicPr>
            <a:picLocks noChangeAspect="1" noChangeArrowheads="1"/>
          </p:cNvPicPr>
          <p:nvPr/>
        </p:nvPicPr>
        <p:blipFill>
          <a:blip r:embed="rId10" cstate="print"/>
          <a:srcRect/>
          <a:stretch>
            <a:fillRect/>
          </a:stretch>
        </p:blipFill>
        <p:spPr bwMode="auto">
          <a:xfrm>
            <a:off x="2691867" y="4116985"/>
            <a:ext cx="589224" cy="2245289"/>
          </a:xfrm>
          <a:prstGeom prst="rect">
            <a:avLst/>
          </a:prstGeom>
          <a:noFill/>
          <a:ln w="9525">
            <a:noFill/>
            <a:miter lim="800000"/>
            <a:headEnd/>
            <a:tailEnd/>
          </a:ln>
        </p:spPr>
      </p:pic>
      <p:sp>
        <p:nvSpPr>
          <p:cNvPr id="18" name="Title 8"/>
          <p:cNvSpPr txBox="1">
            <a:spLocks/>
          </p:cNvSpPr>
          <p:nvPr/>
        </p:nvSpPr>
        <p:spPr>
          <a:xfrm>
            <a:off x="1012642" y="32971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dirty="0"/>
              <a:t>PFL - RMW combination to enhance service offerings in both India and World</a:t>
            </a:r>
          </a:p>
        </p:txBody>
      </p:sp>
    </p:spTree>
    <p:extLst>
      <p:ext uri="{BB962C8B-B14F-4D97-AF65-F5344CB8AC3E}">
        <p14:creationId xmlns:p14="http://schemas.microsoft.com/office/powerpoint/2010/main" val="477356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642" y="186270"/>
            <a:ext cx="7665193" cy="448729"/>
          </a:xfrm>
        </p:spPr>
        <p:txBody>
          <a:bodyPr/>
          <a:lstStyle/>
          <a:p>
            <a:r>
              <a:rPr lang="en-US" dirty="0"/>
              <a:t>Complete bouquet of post production services to Bollywood</a:t>
            </a:r>
          </a:p>
        </p:txBody>
      </p:sp>
      <p:sp>
        <p:nvSpPr>
          <p:cNvPr id="3" name="Text Placeholder 1"/>
          <p:cNvSpPr txBox="1">
            <a:spLocks/>
          </p:cNvSpPr>
          <p:nvPr/>
        </p:nvSpPr>
        <p:spPr>
          <a:xfrm>
            <a:off x="1040837" y="1097340"/>
            <a:ext cx="7062326" cy="462519"/>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1600" dirty="0"/>
              <a:t>360 degrees offering of integrated suite of media services </a:t>
            </a:r>
          </a:p>
        </p:txBody>
      </p:sp>
      <p:pic>
        <p:nvPicPr>
          <p:cNvPr id="4" name="Picture 3"/>
          <p:cNvPicPr>
            <a:picLocks noChangeAspect="1"/>
          </p:cNvPicPr>
          <p:nvPr/>
        </p:nvPicPr>
        <p:blipFill>
          <a:blip r:embed="rId2" cstate="print"/>
          <a:stretch>
            <a:fillRect/>
          </a:stretch>
        </p:blipFill>
        <p:spPr>
          <a:xfrm>
            <a:off x="617017" y="1745220"/>
            <a:ext cx="1108366" cy="665018"/>
          </a:xfrm>
          <a:prstGeom prst="rect">
            <a:avLst/>
          </a:prstGeom>
        </p:spPr>
      </p:pic>
      <p:sp>
        <p:nvSpPr>
          <p:cNvPr id="5" name="TextBox 4"/>
          <p:cNvSpPr txBox="1"/>
          <p:nvPr/>
        </p:nvSpPr>
        <p:spPr>
          <a:xfrm>
            <a:off x="612163" y="2565921"/>
            <a:ext cx="1118074" cy="237827"/>
          </a:xfrm>
          <a:prstGeom prst="rect">
            <a:avLst/>
          </a:prstGeom>
          <a:noFill/>
        </p:spPr>
        <p:txBody>
          <a:bodyPr wrap="square" rtlCol="0">
            <a:spAutoFit/>
          </a:bodyPr>
          <a:lstStyle/>
          <a:p>
            <a:pPr algn="ctr"/>
            <a:r>
              <a:rPr lang="en-IN" sz="1050" dirty="0" smtClean="0">
                <a:solidFill>
                  <a:srgbClr val="6D6E71"/>
                </a:solidFill>
                <a:latin typeface="Arial"/>
              </a:rPr>
              <a:t>Film Studios</a:t>
            </a:r>
            <a:endParaRPr lang="en-IN" sz="1050" dirty="0">
              <a:solidFill>
                <a:srgbClr val="6D6E71"/>
              </a:solidFill>
              <a:latin typeface="Arial"/>
            </a:endParaRPr>
          </a:p>
        </p:txBody>
      </p:sp>
      <p:pic>
        <p:nvPicPr>
          <p:cNvPr id="6" name="Picture 5"/>
          <p:cNvPicPr>
            <a:picLocks noChangeAspect="1"/>
          </p:cNvPicPr>
          <p:nvPr/>
        </p:nvPicPr>
        <p:blipFill>
          <a:blip r:embed="rId3" cstate="print"/>
          <a:stretch>
            <a:fillRect/>
          </a:stretch>
        </p:blipFill>
        <p:spPr>
          <a:xfrm>
            <a:off x="2344935" y="1776535"/>
            <a:ext cx="1142255" cy="665018"/>
          </a:xfrm>
          <a:prstGeom prst="rect">
            <a:avLst/>
          </a:prstGeom>
        </p:spPr>
      </p:pic>
      <p:sp>
        <p:nvSpPr>
          <p:cNvPr id="7" name="TextBox 6"/>
          <p:cNvSpPr txBox="1"/>
          <p:nvPr/>
        </p:nvSpPr>
        <p:spPr>
          <a:xfrm>
            <a:off x="2121184" y="2565921"/>
            <a:ext cx="1589756" cy="237827"/>
          </a:xfrm>
          <a:prstGeom prst="rect">
            <a:avLst/>
          </a:prstGeom>
          <a:noFill/>
        </p:spPr>
        <p:txBody>
          <a:bodyPr wrap="square" rtlCol="0">
            <a:spAutoFit/>
          </a:bodyPr>
          <a:lstStyle/>
          <a:p>
            <a:pPr algn="ctr"/>
            <a:r>
              <a:rPr lang="en-IN" sz="1050" dirty="0" smtClean="0">
                <a:solidFill>
                  <a:srgbClr val="6D6E71"/>
                </a:solidFill>
                <a:latin typeface="Arial"/>
              </a:rPr>
              <a:t>Film Equipment</a:t>
            </a:r>
            <a:endParaRPr lang="en-IN" sz="1050" dirty="0">
              <a:solidFill>
                <a:srgbClr val="6D6E71"/>
              </a:solidFill>
              <a:latin typeface="Arial"/>
            </a:endParaRPr>
          </a:p>
        </p:txBody>
      </p:sp>
      <p:pic>
        <p:nvPicPr>
          <p:cNvPr id="8" name="Picture 7"/>
          <p:cNvPicPr>
            <a:picLocks noChangeAspect="1"/>
          </p:cNvPicPr>
          <p:nvPr/>
        </p:nvPicPr>
        <p:blipFill>
          <a:blip r:embed="rId4" cstate="print"/>
          <a:stretch>
            <a:fillRect/>
          </a:stretch>
        </p:blipFill>
        <p:spPr>
          <a:xfrm>
            <a:off x="4077539" y="1776535"/>
            <a:ext cx="1085159" cy="665018"/>
          </a:xfrm>
          <a:prstGeom prst="rect">
            <a:avLst/>
          </a:prstGeom>
        </p:spPr>
      </p:pic>
      <p:sp>
        <p:nvSpPr>
          <p:cNvPr id="9" name="TextBox 8"/>
          <p:cNvSpPr txBox="1"/>
          <p:nvPr/>
        </p:nvSpPr>
        <p:spPr>
          <a:xfrm>
            <a:off x="3825240" y="2565921"/>
            <a:ext cx="1589756" cy="237827"/>
          </a:xfrm>
          <a:prstGeom prst="rect">
            <a:avLst/>
          </a:prstGeom>
          <a:noFill/>
        </p:spPr>
        <p:txBody>
          <a:bodyPr wrap="square" rtlCol="0">
            <a:spAutoFit/>
          </a:bodyPr>
          <a:lstStyle/>
          <a:p>
            <a:pPr algn="ctr"/>
            <a:r>
              <a:rPr lang="en-IN" sz="1050" dirty="0" smtClean="0">
                <a:solidFill>
                  <a:srgbClr val="6D6E71"/>
                </a:solidFill>
                <a:latin typeface="Arial"/>
              </a:rPr>
              <a:t>Film Shooting</a:t>
            </a:r>
            <a:endParaRPr lang="en-IN" sz="1050" dirty="0">
              <a:solidFill>
                <a:srgbClr val="6D6E71"/>
              </a:solidFill>
              <a:latin typeface="Arial"/>
            </a:endParaRPr>
          </a:p>
        </p:txBody>
      </p:sp>
      <p:pic>
        <p:nvPicPr>
          <p:cNvPr id="10" name="Picture 8" descr="https://encrypted-tbn3.gstatic.com/images?q=tbn:ANd9GcTx-O8pdkva7mhDTs5TXnFNb2O8hqz9GRBWEPoHHjDQKHWc5hEo4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2011" y="1793619"/>
            <a:ext cx="1184211" cy="6650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99238" y="2572916"/>
            <a:ext cx="1589756" cy="377725"/>
          </a:xfrm>
          <a:prstGeom prst="rect">
            <a:avLst/>
          </a:prstGeom>
          <a:noFill/>
        </p:spPr>
        <p:txBody>
          <a:bodyPr wrap="square" rtlCol="0">
            <a:spAutoFit/>
          </a:bodyPr>
          <a:lstStyle/>
          <a:p>
            <a:pPr algn="ctr"/>
            <a:r>
              <a:rPr lang="en-IN" sz="1050" dirty="0"/>
              <a:t>Film chemical treatment</a:t>
            </a:r>
          </a:p>
        </p:txBody>
      </p:sp>
      <p:pic>
        <p:nvPicPr>
          <p:cNvPr id="12" name="Picture 11"/>
          <p:cNvPicPr>
            <a:picLocks noChangeAspect="1"/>
          </p:cNvPicPr>
          <p:nvPr/>
        </p:nvPicPr>
        <p:blipFill>
          <a:blip r:embed="rId6" cstate="print"/>
          <a:stretch>
            <a:fillRect/>
          </a:stretch>
        </p:blipFill>
        <p:spPr>
          <a:xfrm>
            <a:off x="7476880" y="1766110"/>
            <a:ext cx="1017753" cy="665018"/>
          </a:xfrm>
          <a:prstGeom prst="rect">
            <a:avLst/>
          </a:prstGeom>
        </p:spPr>
      </p:pic>
      <p:sp>
        <p:nvSpPr>
          <p:cNvPr id="13" name="TextBox 12"/>
          <p:cNvSpPr txBox="1"/>
          <p:nvPr/>
        </p:nvSpPr>
        <p:spPr>
          <a:xfrm>
            <a:off x="7190878" y="2573614"/>
            <a:ext cx="1589756" cy="391716"/>
          </a:xfrm>
          <a:prstGeom prst="rect">
            <a:avLst/>
          </a:prstGeom>
          <a:noFill/>
        </p:spPr>
        <p:txBody>
          <a:bodyPr wrap="square" rtlCol="0">
            <a:spAutoFit/>
          </a:bodyPr>
          <a:lstStyle/>
          <a:p>
            <a:pPr algn="ctr"/>
            <a:r>
              <a:rPr lang="en-IN" sz="1050" dirty="0" smtClean="0">
                <a:solidFill>
                  <a:srgbClr val="6D6E71"/>
                </a:solidFill>
                <a:latin typeface="Arial"/>
              </a:rPr>
              <a:t>Editing/</a:t>
            </a:r>
            <a:r>
              <a:rPr lang="en-IN" sz="1050" dirty="0" err="1" smtClean="0">
                <a:solidFill>
                  <a:srgbClr val="6D6E71"/>
                </a:solidFill>
                <a:latin typeface="Arial"/>
              </a:rPr>
              <a:t>Color</a:t>
            </a:r>
            <a:r>
              <a:rPr lang="en-IN" sz="1050" dirty="0" smtClean="0">
                <a:solidFill>
                  <a:srgbClr val="6D6E71"/>
                </a:solidFill>
                <a:latin typeface="Arial"/>
              </a:rPr>
              <a:t> Correction</a:t>
            </a:r>
            <a:endParaRPr lang="en-IN" sz="1050" dirty="0">
              <a:solidFill>
                <a:srgbClr val="6D6E71"/>
              </a:solidFill>
              <a:latin typeface="Arial"/>
            </a:endParaRPr>
          </a:p>
        </p:txBody>
      </p:sp>
      <p:pic>
        <p:nvPicPr>
          <p:cNvPr id="14" name="Picture 12" descr="https://encrypted-tbn3.gstatic.com/images?q=tbn:ANd9GcQh4PkQYhkmCyxO-VseIbs-0TC2uV7aex_lOdkYi6qDwldyhUa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6840" y="3408738"/>
            <a:ext cx="1263087"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010400" y="4392695"/>
            <a:ext cx="2115966" cy="253916"/>
          </a:xfrm>
          <a:prstGeom prst="rect">
            <a:avLst/>
          </a:prstGeom>
          <a:noFill/>
        </p:spPr>
        <p:txBody>
          <a:bodyPr wrap="square" rtlCol="0">
            <a:spAutoFit/>
          </a:bodyPr>
          <a:lstStyle/>
          <a:p>
            <a:pPr algn="ctr"/>
            <a:r>
              <a:rPr lang="en-IN" sz="1050" dirty="0" smtClean="0">
                <a:solidFill>
                  <a:srgbClr val="6D6E71"/>
                </a:solidFill>
                <a:latin typeface="Arial"/>
              </a:rPr>
              <a:t>VFX &amp; </a:t>
            </a:r>
            <a:r>
              <a:rPr lang="en-IN" sz="1050" dirty="0" smtClean="0"/>
              <a:t>Animation</a:t>
            </a:r>
            <a:endParaRPr lang="en-IN" sz="1050" dirty="0" smtClean="0">
              <a:solidFill>
                <a:srgbClr val="6D6E71"/>
              </a:solidFill>
              <a:latin typeface="Arial"/>
            </a:endParaRPr>
          </a:p>
        </p:txBody>
      </p:sp>
      <p:pic>
        <p:nvPicPr>
          <p:cNvPr id="16" name="Picture 14" descr="https://encrypted-tbn0.gstatic.com/images?q=tbn:ANd9GcSFiGuxs2G0o_8MEH4liGRHFE2TLPZxFhXhCT23ugoiYFm86PX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9026" y="3492199"/>
            <a:ext cx="1591183" cy="8312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273040" y="4440097"/>
            <a:ext cx="2115966" cy="230833"/>
          </a:xfrm>
          <a:prstGeom prst="rect">
            <a:avLst/>
          </a:prstGeom>
          <a:noFill/>
        </p:spPr>
        <p:txBody>
          <a:bodyPr wrap="square" rtlCol="0">
            <a:spAutoFit/>
          </a:bodyPr>
          <a:lstStyle/>
          <a:p>
            <a:pPr algn="ctr"/>
            <a:r>
              <a:rPr lang="en-IN" sz="1050" dirty="0" smtClean="0">
                <a:solidFill>
                  <a:srgbClr val="6D6E71"/>
                </a:solidFill>
                <a:latin typeface="Arial"/>
              </a:rPr>
              <a:t>Animation</a:t>
            </a:r>
            <a:endParaRPr lang="en-IN" sz="1050" dirty="0">
              <a:solidFill>
                <a:srgbClr val="6D6E71"/>
              </a:solidFill>
              <a:latin typeface="Arial"/>
            </a:endParaRPr>
          </a:p>
        </p:txBody>
      </p:sp>
      <p:pic>
        <p:nvPicPr>
          <p:cNvPr id="18" name="Picture 17"/>
          <p:cNvPicPr>
            <a:picLocks noChangeAspect="1"/>
          </p:cNvPicPr>
          <p:nvPr/>
        </p:nvPicPr>
        <p:blipFill>
          <a:blip r:embed="rId9" cstate="print"/>
          <a:stretch>
            <a:fillRect/>
          </a:stretch>
        </p:blipFill>
        <p:spPr>
          <a:xfrm>
            <a:off x="5776127" y="3450303"/>
            <a:ext cx="1109793" cy="831273"/>
          </a:xfrm>
          <a:prstGeom prst="rect">
            <a:avLst/>
          </a:prstGeom>
        </p:spPr>
      </p:pic>
      <p:sp>
        <p:nvSpPr>
          <p:cNvPr id="19" name="TextBox 18"/>
          <p:cNvSpPr txBox="1"/>
          <p:nvPr/>
        </p:nvSpPr>
        <p:spPr>
          <a:xfrm>
            <a:off x="3446634" y="4440097"/>
            <a:ext cx="2115966" cy="230833"/>
          </a:xfrm>
          <a:prstGeom prst="rect">
            <a:avLst/>
          </a:prstGeom>
          <a:noFill/>
        </p:spPr>
        <p:txBody>
          <a:bodyPr wrap="square" rtlCol="0">
            <a:spAutoFit/>
          </a:bodyPr>
          <a:lstStyle/>
          <a:p>
            <a:pPr algn="ctr"/>
            <a:r>
              <a:rPr lang="en-IN" sz="1050" dirty="0" smtClean="0">
                <a:solidFill>
                  <a:srgbClr val="6D6E71"/>
                </a:solidFill>
                <a:latin typeface="Arial"/>
              </a:rPr>
              <a:t>2D to 3D</a:t>
            </a:r>
            <a:endParaRPr lang="en-IN" sz="1050" dirty="0">
              <a:solidFill>
                <a:srgbClr val="6D6E71"/>
              </a:solidFill>
              <a:latin typeface="Arial"/>
            </a:endParaRPr>
          </a:p>
        </p:txBody>
      </p:sp>
      <p:pic>
        <p:nvPicPr>
          <p:cNvPr id="20" name="Picture 19"/>
          <p:cNvPicPr>
            <a:picLocks noChangeAspect="1"/>
          </p:cNvPicPr>
          <p:nvPr/>
        </p:nvPicPr>
        <p:blipFill>
          <a:blip r:embed="rId10" cstate="print"/>
          <a:stretch>
            <a:fillRect/>
          </a:stretch>
        </p:blipFill>
        <p:spPr>
          <a:xfrm>
            <a:off x="2211845" y="3284381"/>
            <a:ext cx="1246909" cy="1246909"/>
          </a:xfrm>
          <a:prstGeom prst="rect">
            <a:avLst/>
          </a:prstGeom>
        </p:spPr>
      </p:pic>
      <p:sp>
        <p:nvSpPr>
          <p:cNvPr id="21" name="TextBox 20"/>
          <p:cNvSpPr txBox="1"/>
          <p:nvPr/>
        </p:nvSpPr>
        <p:spPr>
          <a:xfrm>
            <a:off x="2112683" y="4267185"/>
            <a:ext cx="1445233" cy="253916"/>
          </a:xfrm>
          <a:prstGeom prst="rect">
            <a:avLst/>
          </a:prstGeom>
          <a:noFill/>
        </p:spPr>
        <p:txBody>
          <a:bodyPr wrap="square" rtlCol="0">
            <a:spAutoFit/>
          </a:bodyPr>
          <a:lstStyle/>
          <a:p>
            <a:pPr algn="ctr"/>
            <a:r>
              <a:rPr lang="en-IN" sz="1050" dirty="0" smtClean="0">
                <a:solidFill>
                  <a:srgbClr val="6D6E71"/>
                </a:solidFill>
                <a:latin typeface="Arial"/>
              </a:rPr>
              <a:t>Digital Distribution</a:t>
            </a:r>
            <a:endParaRPr lang="en-IN" sz="1050" dirty="0">
              <a:solidFill>
                <a:srgbClr val="6D6E71"/>
              </a:solidFill>
              <a:latin typeface="Arial"/>
            </a:endParaRPr>
          </a:p>
        </p:txBody>
      </p:sp>
      <p:grpSp>
        <p:nvGrpSpPr>
          <p:cNvPr id="27" name="Group 26"/>
          <p:cNvGrpSpPr/>
          <p:nvPr/>
        </p:nvGrpSpPr>
        <p:grpSpPr>
          <a:xfrm>
            <a:off x="883085" y="3363561"/>
            <a:ext cx="689865" cy="869699"/>
            <a:chOff x="869131" y="4070352"/>
            <a:chExt cx="592918" cy="822227"/>
          </a:xfrm>
        </p:grpSpPr>
        <p:pic>
          <p:nvPicPr>
            <p:cNvPr id="28" name="Picture 8" descr="http://upload.wikimedia.org/wikipedia/commons/3/3b/Lowry_Digital_logo.png"/>
            <p:cNvPicPr>
              <a:picLocks noChangeAspect="1" noChangeArrowheads="1"/>
            </p:cNvPicPr>
            <p:nvPr/>
          </p:nvPicPr>
          <p:blipFill>
            <a:blip r:embed="rId11" cstate="print"/>
            <a:srcRect/>
            <a:stretch>
              <a:fillRect/>
            </a:stretch>
          </p:blipFill>
          <p:spPr bwMode="auto">
            <a:xfrm>
              <a:off x="869131" y="4648200"/>
              <a:ext cx="592918" cy="244379"/>
            </a:xfrm>
            <a:prstGeom prst="rect">
              <a:avLst/>
            </a:prstGeom>
            <a:noFill/>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9396" y="4070352"/>
              <a:ext cx="432389" cy="432389"/>
            </a:xfrm>
            <a:prstGeom prst="rect">
              <a:avLst/>
            </a:prstGeom>
          </p:spPr>
        </p:pic>
      </p:grpSp>
      <p:sp>
        <p:nvSpPr>
          <p:cNvPr id="30" name="Right Arrow 29"/>
          <p:cNvSpPr/>
          <p:nvPr/>
        </p:nvSpPr>
        <p:spPr>
          <a:xfrm>
            <a:off x="1895140" y="1884202"/>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31" name="Right Arrow 30"/>
          <p:cNvSpPr/>
          <p:nvPr/>
        </p:nvSpPr>
        <p:spPr>
          <a:xfrm>
            <a:off x="3705043" y="1884202"/>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32" name="Right Arrow 31"/>
          <p:cNvSpPr/>
          <p:nvPr/>
        </p:nvSpPr>
        <p:spPr>
          <a:xfrm>
            <a:off x="7058782" y="1882066"/>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33" name="Right Arrow 32"/>
          <p:cNvSpPr/>
          <p:nvPr/>
        </p:nvSpPr>
        <p:spPr>
          <a:xfrm rot="10800000">
            <a:off x="1676400" y="3578259"/>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34" name="Right Arrow 33"/>
          <p:cNvSpPr/>
          <p:nvPr/>
        </p:nvSpPr>
        <p:spPr>
          <a:xfrm rot="10800000">
            <a:off x="3359529" y="3578259"/>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35" name="Right Arrow 34"/>
          <p:cNvSpPr/>
          <p:nvPr/>
        </p:nvSpPr>
        <p:spPr>
          <a:xfrm rot="10800000">
            <a:off x="5338399" y="3578259"/>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36" name="Right Arrow 35"/>
          <p:cNvSpPr/>
          <p:nvPr/>
        </p:nvSpPr>
        <p:spPr>
          <a:xfrm rot="10800000">
            <a:off x="7051458" y="3578259"/>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37" name="Right Arrow 36"/>
          <p:cNvSpPr/>
          <p:nvPr/>
        </p:nvSpPr>
        <p:spPr>
          <a:xfrm>
            <a:off x="5275434" y="1884202"/>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38" name="Right Arrow 37"/>
          <p:cNvSpPr/>
          <p:nvPr/>
        </p:nvSpPr>
        <p:spPr>
          <a:xfrm rot="5400000">
            <a:off x="7881138" y="2846767"/>
            <a:ext cx="257357" cy="529825"/>
          </a:xfrm>
          <a:prstGeom prst="rightArrow">
            <a:avLst/>
          </a:prstGeom>
          <a:solidFill>
            <a:srgbClr val="E3173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44" name="TextBox 43"/>
          <p:cNvSpPr txBox="1"/>
          <p:nvPr/>
        </p:nvSpPr>
        <p:spPr>
          <a:xfrm>
            <a:off x="170034" y="4447442"/>
            <a:ext cx="2115966" cy="377725"/>
          </a:xfrm>
          <a:prstGeom prst="rect">
            <a:avLst/>
          </a:prstGeom>
          <a:noFill/>
        </p:spPr>
        <p:txBody>
          <a:bodyPr wrap="square" rtlCol="0">
            <a:spAutoFit/>
          </a:bodyPr>
          <a:lstStyle/>
          <a:p>
            <a:pPr algn="ctr"/>
            <a:r>
              <a:rPr lang="en-IN" sz="1050" dirty="0"/>
              <a:t>Restoration &amp; image enhancement</a:t>
            </a:r>
          </a:p>
        </p:txBody>
      </p:sp>
    </p:spTree>
    <p:extLst>
      <p:ext uri="{BB962C8B-B14F-4D97-AF65-F5344CB8AC3E}">
        <p14:creationId xmlns:p14="http://schemas.microsoft.com/office/powerpoint/2010/main" val="3149954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98603" y="4912971"/>
            <a:ext cx="5650467" cy="369686"/>
            <a:chOff x="231798" y="5624797"/>
            <a:chExt cx="5650467" cy="369686"/>
          </a:xfrm>
        </p:grpSpPr>
        <p:sp>
          <p:nvSpPr>
            <p:cNvPr id="8" name="Rectangle 7"/>
            <p:cNvSpPr/>
            <p:nvPr/>
          </p:nvSpPr>
          <p:spPr>
            <a:xfrm>
              <a:off x="258693" y="5660198"/>
              <a:ext cx="5398035" cy="317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9" name="Rectangle 8"/>
            <p:cNvSpPr/>
            <p:nvPr/>
          </p:nvSpPr>
          <p:spPr>
            <a:xfrm>
              <a:off x="1509663" y="5634440"/>
              <a:ext cx="1326147" cy="327077"/>
            </a:xfrm>
            <a:prstGeom prst="rect">
              <a:avLst/>
            </a:prstGeom>
          </p:spPr>
          <p:txBody>
            <a:bodyPr wrap="square">
              <a:spAutoFit/>
            </a:bodyPr>
            <a:lstStyle/>
            <a:p>
              <a:pPr marL="0" lvl="1" algn="ctr">
                <a:lnSpc>
                  <a:spcPct val="120000"/>
                </a:lnSpc>
                <a:spcAft>
                  <a:spcPts val="600"/>
                </a:spcAft>
              </a:pPr>
              <a:r>
                <a:rPr lang="en-US" sz="1400" b="1" dirty="0" smtClean="0">
                  <a:solidFill>
                    <a:schemeClr val="bg1"/>
                  </a:solidFill>
                  <a:latin typeface="+mj-lt"/>
                </a:rPr>
                <a:t>Studios</a:t>
              </a:r>
            </a:p>
          </p:txBody>
        </p:sp>
        <p:sp>
          <p:nvSpPr>
            <p:cNvPr id="11" name="Rectangle 10"/>
            <p:cNvSpPr/>
            <p:nvPr/>
          </p:nvSpPr>
          <p:spPr>
            <a:xfrm>
              <a:off x="3388879" y="5631971"/>
              <a:ext cx="1482165" cy="327077"/>
            </a:xfrm>
            <a:prstGeom prst="rect">
              <a:avLst/>
            </a:prstGeom>
          </p:spPr>
          <p:txBody>
            <a:bodyPr wrap="square">
              <a:spAutoFit/>
            </a:bodyPr>
            <a:lstStyle/>
            <a:p>
              <a:pPr marL="0" lvl="1" algn="ctr">
                <a:lnSpc>
                  <a:spcPct val="120000"/>
                </a:lnSpc>
                <a:spcAft>
                  <a:spcPts val="600"/>
                </a:spcAft>
              </a:pPr>
              <a:r>
                <a:rPr lang="en-US" sz="1400" b="1" dirty="0" smtClean="0">
                  <a:solidFill>
                    <a:schemeClr val="bg1"/>
                  </a:solidFill>
                  <a:latin typeface="+mj-lt"/>
                </a:rPr>
                <a:t>Brands</a:t>
              </a:r>
            </a:p>
          </p:txBody>
        </p:sp>
        <p:cxnSp>
          <p:nvCxnSpPr>
            <p:cNvPr id="12" name="Straight Connector 11"/>
            <p:cNvCxnSpPr/>
            <p:nvPr/>
          </p:nvCxnSpPr>
          <p:spPr>
            <a:xfrm>
              <a:off x="1692343" y="5703979"/>
              <a:ext cx="0" cy="216024"/>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2675708" y="5703979"/>
              <a:ext cx="0" cy="216024"/>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15" name="Rectangle 14"/>
            <p:cNvSpPr/>
            <p:nvPr/>
          </p:nvSpPr>
          <p:spPr>
            <a:xfrm>
              <a:off x="2392844" y="5631971"/>
              <a:ext cx="1482165" cy="350865"/>
            </a:xfrm>
            <a:prstGeom prst="rect">
              <a:avLst/>
            </a:prstGeom>
          </p:spPr>
          <p:txBody>
            <a:bodyPr wrap="square">
              <a:spAutoFit/>
            </a:bodyPr>
            <a:lstStyle/>
            <a:p>
              <a:pPr marL="0" lvl="1" algn="ctr">
                <a:lnSpc>
                  <a:spcPct val="120000"/>
                </a:lnSpc>
                <a:spcAft>
                  <a:spcPts val="600"/>
                </a:spcAft>
              </a:pPr>
              <a:r>
                <a:rPr lang="en-US" sz="1400" b="1" dirty="0" smtClean="0">
                  <a:solidFill>
                    <a:schemeClr val="bg1"/>
                  </a:solidFill>
                  <a:latin typeface="+mj-lt"/>
                </a:rPr>
                <a:t>Digital</a:t>
              </a:r>
            </a:p>
          </p:txBody>
        </p:sp>
        <p:cxnSp>
          <p:nvCxnSpPr>
            <p:cNvPr id="16" name="Straight Connector 15"/>
            <p:cNvCxnSpPr/>
            <p:nvPr/>
          </p:nvCxnSpPr>
          <p:spPr>
            <a:xfrm>
              <a:off x="3619393" y="5703979"/>
              <a:ext cx="0" cy="216024"/>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17" name="Rectangle 16"/>
            <p:cNvSpPr/>
            <p:nvPr/>
          </p:nvSpPr>
          <p:spPr>
            <a:xfrm>
              <a:off x="3609850" y="5631971"/>
              <a:ext cx="1482165" cy="327077"/>
            </a:xfrm>
            <a:prstGeom prst="rect">
              <a:avLst/>
            </a:prstGeom>
          </p:spPr>
          <p:txBody>
            <a:bodyPr wrap="square">
              <a:spAutoFit/>
            </a:bodyPr>
            <a:lstStyle/>
            <a:p>
              <a:pPr marL="0" lvl="1" algn="ctr">
                <a:lnSpc>
                  <a:spcPct val="120000"/>
                </a:lnSpc>
                <a:spcAft>
                  <a:spcPts val="600"/>
                </a:spcAft>
              </a:pPr>
              <a:endParaRPr lang="en-US" sz="1400" b="1" dirty="0" smtClean="0">
                <a:solidFill>
                  <a:schemeClr val="bg1"/>
                </a:solidFill>
                <a:latin typeface="+mj-lt"/>
              </a:endParaRPr>
            </a:p>
          </p:txBody>
        </p:sp>
        <p:cxnSp>
          <p:nvCxnSpPr>
            <p:cNvPr id="18" name="Straight Connector 17"/>
            <p:cNvCxnSpPr/>
            <p:nvPr/>
          </p:nvCxnSpPr>
          <p:spPr>
            <a:xfrm>
              <a:off x="4635202" y="5703979"/>
              <a:ext cx="0" cy="216024"/>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19" name="Rectangle 18"/>
            <p:cNvSpPr/>
            <p:nvPr/>
          </p:nvSpPr>
          <p:spPr>
            <a:xfrm>
              <a:off x="4400100" y="5643618"/>
              <a:ext cx="1482165" cy="350865"/>
            </a:xfrm>
            <a:prstGeom prst="rect">
              <a:avLst/>
            </a:prstGeom>
          </p:spPr>
          <p:txBody>
            <a:bodyPr wrap="square">
              <a:spAutoFit/>
            </a:bodyPr>
            <a:lstStyle/>
            <a:p>
              <a:pPr marL="0" lvl="1" algn="ctr">
                <a:lnSpc>
                  <a:spcPct val="120000"/>
                </a:lnSpc>
                <a:spcAft>
                  <a:spcPts val="600"/>
                </a:spcAft>
              </a:pPr>
              <a:r>
                <a:rPr lang="en-US" sz="1400" b="1" dirty="0" smtClean="0">
                  <a:solidFill>
                    <a:schemeClr val="bg1"/>
                  </a:solidFill>
                  <a:latin typeface="+mj-lt"/>
                </a:rPr>
                <a:t>Sports</a:t>
              </a:r>
            </a:p>
          </p:txBody>
        </p:sp>
        <p:sp>
          <p:nvSpPr>
            <p:cNvPr id="10" name="Rectangle 9"/>
            <p:cNvSpPr/>
            <p:nvPr/>
          </p:nvSpPr>
          <p:spPr>
            <a:xfrm>
              <a:off x="231798" y="5624797"/>
              <a:ext cx="1482165" cy="327077"/>
            </a:xfrm>
            <a:prstGeom prst="rect">
              <a:avLst/>
            </a:prstGeom>
          </p:spPr>
          <p:txBody>
            <a:bodyPr wrap="square">
              <a:spAutoFit/>
            </a:bodyPr>
            <a:lstStyle/>
            <a:p>
              <a:pPr marL="0" lvl="1" algn="ctr">
                <a:lnSpc>
                  <a:spcPct val="120000"/>
                </a:lnSpc>
                <a:spcAft>
                  <a:spcPts val="600"/>
                </a:spcAft>
              </a:pPr>
              <a:r>
                <a:rPr lang="en-US" sz="1400" b="1" dirty="0" smtClean="0">
                  <a:solidFill>
                    <a:schemeClr val="bg1"/>
                  </a:solidFill>
                  <a:latin typeface="+mj-lt"/>
                </a:rPr>
                <a:t>Broadcasting</a:t>
              </a:r>
            </a:p>
          </p:txBody>
        </p:sp>
      </p:grpSp>
      <p:sp>
        <p:nvSpPr>
          <p:cNvPr id="14" name="Rectangle 13"/>
          <p:cNvSpPr/>
          <p:nvPr/>
        </p:nvSpPr>
        <p:spPr>
          <a:xfrm>
            <a:off x="297698" y="4928655"/>
            <a:ext cx="1404156" cy="327077"/>
          </a:xfrm>
          <a:prstGeom prst="rect">
            <a:avLst/>
          </a:prstGeom>
        </p:spPr>
        <p:txBody>
          <a:bodyPr wrap="square">
            <a:spAutoFit/>
          </a:bodyPr>
          <a:lstStyle/>
          <a:p>
            <a:pPr marL="0" lvl="1">
              <a:lnSpc>
                <a:spcPct val="120000"/>
              </a:lnSpc>
              <a:spcAft>
                <a:spcPts val="600"/>
              </a:spcAft>
            </a:pPr>
            <a:r>
              <a:rPr lang="en-US" sz="1400" b="1" dirty="0" smtClean="0">
                <a:latin typeface="+mj-lt"/>
              </a:rPr>
              <a:t>Verticals</a:t>
            </a:r>
          </a:p>
        </p:txBody>
      </p:sp>
      <p:sp>
        <p:nvSpPr>
          <p:cNvPr id="2" name="Title 1"/>
          <p:cNvSpPr>
            <a:spLocks noGrp="1"/>
          </p:cNvSpPr>
          <p:nvPr>
            <p:ph type="title"/>
          </p:nvPr>
        </p:nvSpPr>
        <p:spPr>
          <a:xfrm>
            <a:off x="1012642" y="186270"/>
            <a:ext cx="7736911" cy="448729"/>
          </a:xfrm>
        </p:spPr>
        <p:txBody>
          <a:bodyPr/>
          <a:lstStyle/>
          <a:p>
            <a:r>
              <a:rPr lang="en-US" dirty="0"/>
              <a:t>Prime Focus Technologies – leader in Media ERP solution</a:t>
            </a:r>
          </a:p>
        </p:txBody>
      </p:sp>
      <p:sp>
        <p:nvSpPr>
          <p:cNvPr id="5" name="Content Placeholder 6"/>
          <p:cNvSpPr txBox="1">
            <a:spLocks/>
          </p:cNvSpPr>
          <p:nvPr/>
        </p:nvSpPr>
        <p:spPr>
          <a:xfrm>
            <a:off x="268288" y="1239791"/>
            <a:ext cx="4751947" cy="4613853"/>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Owns and operates the world’s one and only hybrid cloud enabled Media ERP platform – CLEAR</a:t>
            </a:r>
          </a:p>
          <a:p>
            <a:pPr lvl="1"/>
            <a:r>
              <a:rPr lang="en-US" sz="1200" dirty="0"/>
              <a:t>CLEAR is extremely Secure (ISO 27001 conformant) and most Available (99.95%).</a:t>
            </a:r>
          </a:p>
          <a:p>
            <a:pPr lvl="1"/>
            <a:r>
              <a:rPr lang="en-US" sz="1200" dirty="0"/>
              <a:t>Leveraging CLEAR, PFT runs scalable and reliable cloud-based content operations hubs for managing 24 x 7 operations. </a:t>
            </a:r>
          </a:p>
          <a:p>
            <a:pPr lvl="1"/>
            <a:r>
              <a:rPr lang="en-US" sz="1200" dirty="0"/>
              <a:t>106,000 sq. ft. global content operations hub</a:t>
            </a:r>
          </a:p>
          <a:p>
            <a:pPr>
              <a:spcBef>
                <a:spcPts val="1000"/>
              </a:spcBef>
            </a:pPr>
            <a:r>
              <a:rPr lang="en-US" sz="1400" dirty="0"/>
              <a:t>Acquired Academy winning Lowry Process for Image enhancement in RMW Merger</a:t>
            </a:r>
          </a:p>
          <a:p>
            <a:pPr>
              <a:spcBef>
                <a:spcPts val="1000"/>
              </a:spcBef>
            </a:pPr>
            <a:r>
              <a:rPr lang="en-US" sz="1400" dirty="0"/>
              <a:t>Only player with strong IT credentials and deep understanding of M&amp;E industry</a:t>
            </a:r>
          </a:p>
          <a:p>
            <a:pPr>
              <a:spcBef>
                <a:spcPts val="1000"/>
              </a:spcBef>
            </a:pPr>
            <a:r>
              <a:rPr lang="en-US" sz="1400" dirty="0"/>
              <a:t>No other provider offers an exhaustive suite of SLA based media processing services</a:t>
            </a:r>
          </a:p>
        </p:txBody>
      </p:sp>
      <p:graphicFrame>
        <p:nvGraphicFramePr>
          <p:cNvPr id="6" name="Table 5"/>
          <p:cNvGraphicFramePr>
            <a:graphicFrameLocks noGrp="1"/>
          </p:cNvGraphicFramePr>
          <p:nvPr>
            <p:extLst>
              <p:ext uri="{D42A27DB-BD31-4B8C-83A1-F6EECF244321}">
                <p14:modId xmlns:p14="http://schemas.microsoft.com/office/powerpoint/2010/main" val="1780087265"/>
              </p:ext>
            </p:extLst>
          </p:nvPr>
        </p:nvGraphicFramePr>
        <p:xfrm>
          <a:off x="5184677" y="1353670"/>
          <a:ext cx="3534763" cy="2570625"/>
        </p:xfrm>
        <a:graphic>
          <a:graphicData uri="http://schemas.openxmlformats.org/drawingml/2006/table">
            <a:tbl>
              <a:tblPr firstRow="1" bandRow="1">
                <a:tableStyleId>{3B4B98B0-60AC-42C2-AFA5-B58CD77FA1E5}</a:tableStyleId>
              </a:tblPr>
              <a:tblGrid>
                <a:gridCol w="1786875"/>
                <a:gridCol w="873944"/>
                <a:gridCol w="873944"/>
              </a:tblGrid>
              <a:tr h="183259">
                <a:tc>
                  <a:txBody>
                    <a:bodyPr/>
                    <a:lstStyle/>
                    <a:p>
                      <a:endParaRPr lang="en-US" sz="1200" dirty="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latin typeface="+mj-lt"/>
                        </a:rPr>
                        <a:t>FY13</a:t>
                      </a:r>
                      <a:endParaRPr lang="en-US" sz="1200" dirty="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latin typeface="+mj-lt"/>
                        </a:rPr>
                        <a:t>FY14</a:t>
                      </a:r>
                      <a:endParaRPr lang="en-US" sz="1200" dirty="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43446">
                <a:tc>
                  <a:txBody>
                    <a:bodyPr/>
                    <a:lstStyle/>
                    <a:p>
                      <a:r>
                        <a:rPr lang="fr-FR" sz="1200" dirty="0" smtClean="0">
                          <a:latin typeface="+mj-lt"/>
                        </a:rPr>
                        <a:t>Content under management – Video Hours </a:t>
                      </a:r>
                      <a:endParaRPr lang="fr-FR" sz="1200" dirty="0" smtClean="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alpha val="20000"/>
                      </a:schemeClr>
                    </a:solidFill>
                  </a:tcPr>
                </a:tc>
                <a:tc>
                  <a:txBody>
                    <a:bodyPr/>
                    <a:lstStyle/>
                    <a:p>
                      <a:pPr algn="ctr"/>
                      <a:r>
                        <a:rPr lang="en-US" sz="1200" dirty="0" smtClean="0">
                          <a:latin typeface="+mj-lt"/>
                        </a:rPr>
                        <a:t>350,000</a:t>
                      </a:r>
                      <a:endParaRPr lang="en-US" sz="1200" dirty="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alpha val="20000"/>
                      </a:schemeClr>
                    </a:solidFill>
                  </a:tcPr>
                </a:tc>
                <a:tc>
                  <a:txBody>
                    <a:bodyPr/>
                    <a:lstStyle/>
                    <a:p>
                      <a:pPr algn="ctr"/>
                      <a:r>
                        <a:rPr lang="en-US" sz="1200" dirty="0" smtClean="0">
                          <a:solidFill>
                            <a:schemeClr val="accent1"/>
                          </a:solidFill>
                          <a:latin typeface="+mj-lt"/>
                        </a:rPr>
                        <a:t>350,000</a:t>
                      </a:r>
                      <a:endParaRPr lang="en-US" sz="1200" dirty="0">
                        <a:solidFill>
                          <a:schemeClr val="accent1"/>
                        </a:solidFill>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alpha val="20000"/>
                      </a:schemeClr>
                    </a:solidFill>
                  </a:tcPr>
                </a:tc>
              </a:tr>
              <a:tr h="503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effectLst/>
                          <a:latin typeface="+mj-lt"/>
                        </a:rPr>
                        <a:t>Syndication &amp; VoD Fulfillment </a:t>
                      </a:r>
                      <a:r>
                        <a:rPr lang="en-US" sz="1200" kern="1200" dirty="0" smtClean="0">
                          <a:effectLst/>
                          <a:latin typeface="+mj-lt"/>
                        </a:rPr>
                        <a:t>–</a:t>
                      </a:r>
                      <a:r>
                        <a:rPr lang="fr-FR" sz="1200" kern="1200" dirty="0" smtClean="0">
                          <a:effectLst/>
                          <a:latin typeface="+mj-lt"/>
                        </a:rPr>
                        <a:t> Files </a:t>
                      </a:r>
                      <a:endParaRPr lang="fr-FR" sz="1200" dirty="0" smtClean="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latin typeface="+mj-lt"/>
                        </a:rPr>
                        <a:t>10 million</a:t>
                      </a:r>
                      <a:endParaRPr lang="en-US" sz="1200" dirty="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solidFill>
                            <a:schemeClr val="accent1"/>
                          </a:solidFill>
                          <a:latin typeface="+mj-lt"/>
                        </a:rPr>
                        <a:t>10 million</a:t>
                      </a:r>
                      <a:endParaRPr lang="en-US" sz="1200" dirty="0">
                        <a:solidFill>
                          <a:schemeClr val="accent1"/>
                        </a:solidFill>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03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mj-lt"/>
                        </a:rPr>
                        <a:t>Episodes of TV content </a:t>
                      </a:r>
                      <a:endParaRPr lang="en-US" sz="1200" dirty="0" smtClean="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alpha val="20000"/>
                      </a:schemeClr>
                    </a:solidFill>
                  </a:tcPr>
                </a:tc>
                <a:tc>
                  <a:txBody>
                    <a:bodyPr/>
                    <a:lstStyle/>
                    <a:p>
                      <a:pPr algn="ctr"/>
                      <a:r>
                        <a:rPr lang="en-US" sz="1200" dirty="0" smtClean="0">
                          <a:latin typeface="+mj-lt"/>
                        </a:rPr>
                        <a:t>100,000</a:t>
                      </a:r>
                      <a:endParaRPr lang="en-US" sz="1200" dirty="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alpha val="20000"/>
                      </a:schemeClr>
                    </a:solidFill>
                  </a:tcPr>
                </a:tc>
                <a:tc>
                  <a:txBody>
                    <a:bodyPr/>
                    <a:lstStyle/>
                    <a:p>
                      <a:pPr algn="ctr"/>
                      <a:r>
                        <a:rPr lang="en-US" sz="1200" dirty="0" smtClean="0">
                          <a:solidFill>
                            <a:schemeClr val="accent1"/>
                          </a:solidFill>
                          <a:latin typeface="+mj-lt"/>
                        </a:rPr>
                        <a:t>100,000</a:t>
                      </a:r>
                      <a:endParaRPr lang="en-US" sz="1200" dirty="0">
                        <a:solidFill>
                          <a:schemeClr val="accent1"/>
                        </a:solidFill>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alpha val="20000"/>
                      </a:schemeClr>
                    </a:solidFill>
                  </a:tcPr>
                </a:tc>
              </a:tr>
              <a:tr h="646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mj-lt"/>
                        </a:rPr>
                        <a:t>Subtitling and Captioning – Video Hours </a:t>
                      </a:r>
                      <a:endParaRPr lang="en-US" sz="1200" dirty="0" smtClean="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latin typeface="+mj-lt"/>
                        </a:rPr>
                        <a:t>15,000</a:t>
                      </a:r>
                      <a:endParaRPr lang="en-US" sz="1200" dirty="0">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solidFill>
                            <a:schemeClr val="accent1"/>
                          </a:solidFill>
                          <a:latin typeface="+mj-lt"/>
                        </a:rPr>
                        <a:t>35,000</a:t>
                      </a:r>
                      <a:endParaRPr lang="en-US" sz="1200" dirty="0">
                        <a:solidFill>
                          <a:schemeClr val="accent1"/>
                        </a:solidFill>
                        <a:latin typeface="+mj-lt"/>
                        <a:cs typeface="Century Gothic"/>
                      </a:endParaRPr>
                    </a:p>
                  </a:txBody>
                  <a:tcPr marL="99060" marR="990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2355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a robust non linear, scalable business model</a:t>
            </a:r>
          </a:p>
        </p:txBody>
      </p:sp>
      <p:sp>
        <p:nvSpPr>
          <p:cNvPr id="3" name="Text Placeholder 3"/>
          <p:cNvSpPr txBox="1">
            <a:spLocks/>
          </p:cNvSpPr>
          <p:nvPr/>
        </p:nvSpPr>
        <p:spPr>
          <a:xfrm>
            <a:off x="582137" y="1085765"/>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Sustained growth with ~30% margins</a:t>
            </a:r>
          </a:p>
        </p:txBody>
      </p:sp>
      <p:sp>
        <p:nvSpPr>
          <p:cNvPr id="4" name="Text Placeholder 3"/>
          <p:cNvSpPr txBox="1">
            <a:spLocks/>
          </p:cNvSpPr>
          <p:nvPr/>
        </p:nvSpPr>
        <p:spPr>
          <a:xfrm>
            <a:off x="4858304" y="1085765"/>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fr-FR" sz="1400" dirty="0">
                <a:solidFill>
                  <a:schemeClr val="bg1"/>
                </a:solidFill>
              </a:rPr>
              <a:t>Revenue distribution FY14</a:t>
            </a:r>
          </a:p>
        </p:txBody>
      </p:sp>
      <p:graphicFrame>
        <p:nvGraphicFramePr>
          <p:cNvPr id="5" name="Chart 4"/>
          <p:cNvGraphicFramePr>
            <a:graphicFrameLocks/>
          </p:cNvGraphicFramePr>
          <p:nvPr>
            <p:extLst>
              <p:ext uri="{D42A27DB-BD31-4B8C-83A1-F6EECF244321}">
                <p14:modId xmlns:p14="http://schemas.microsoft.com/office/powerpoint/2010/main" val="3175587058"/>
              </p:ext>
            </p:extLst>
          </p:nvPr>
        </p:nvGraphicFramePr>
        <p:xfrm>
          <a:off x="518048" y="1677070"/>
          <a:ext cx="3689726" cy="2200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934504719"/>
              </p:ext>
            </p:extLst>
          </p:nvPr>
        </p:nvGraphicFramePr>
        <p:xfrm>
          <a:off x="4719917" y="1501517"/>
          <a:ext cx="2011904" cy="2333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856074815"/>
              </p:ext>
            </p:extLst>
          </p:nvPr>
        </p:nvGraphicFramePr>
        <p:xfrm>
          <a:off x="6718858" y="1624808"/>
          <a:ext cx="2209800" cy="233311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582137" y="4026623"/>
            <a:ext cx="3651199" cy="1697068"/>
          </a:xfrm>
          <a:prstGeom prst="rect">
            <a:avLst/>
          </a:prstGeom>
        </p:spPr>
        <p:txBody>
          <a:bodyPr wrap="square">
            <a:spAutoFit/>
          </a:bodyPr>
          <a:lstStyle/>
          <a:p>
            <a:pPr marL="168275" lvl="1" indent="-168275" fontAlgn="base">
              <a:lnSpc>
                <a:spcPct val="120000"/>
              </a:lnSpc>
              <a:spcBef>
                <a:spcPct val="20000"/>
              </a:spcBef>
              <a:spcAft>
                <a:spcPct val="0"/>
              </a:spcAft>
              <a:buClr>
                <a:schemeClr val="accent1"/>
              </a:buClr>
              <a:buSzPct val="80000"/>
              <a:buFont typeface="Wingdings" panose="05000000000000000000" pitchFamily="2" charset="2"/>
              <a:buChar char="§"/>
            </a:pPr>
            <a:r>
              <a:rPr lang="en-US" sz="1200" dirty="0">
                <a:latin typeface="+mj-lt"/>
              </a:rPr>
              <a:t>In the last 3 years, PFT has grown at over 19x from a garage startup to a global operation with ~ 900 people</a:t>
            </a:r>
          </a:p>
          <a:p>
            <a:pPr marL="168275" lvl="1" indent="-168275" fontAlgn="base">
              <a:lnSpc>
                <a:spcPct val="120000"/>
              </a:lnSpc>
              <a:spcBef>
                <a:spcPct val="20000"/>
              </a:spcBef>
              <a:spcAft>
                <a:spcPct val="0"/>
              </a:spcAft>
              <a:buClr>
                <a:schemeClr val="accent1"/>
              </a:buClr>
              <a:buSzPct val="80000"/>
              <a:buFont typeface="Wingdings" panose="05000000000000000000" pitchFamily="2" charset="2"/>
              <a:buChar char="§"/>
            </a:pPr>
            <a:r>
              <a:rPr lang="en-US" sz="1200" dirty="0">
                <a:latin typeface="+mj-lt"/>
              </a:rPr>
              <a:t>Annuity revenue comprises 72% of total giving strong visibility</a:t>
            </a:r>
          </a:p>
          <a:p>
            <a:pPr marL="168275" lvl="1" indent="-168275" fontAlgn="base">
              <a:lnSpc>
                <a:spcPct val="120000"/>
              </a:lnSpc>
              <a:spcBef>
                <a:spcPct val="20000"/>
              </a:spcBef>
              <a:spcAft>
                <a:spcPct val="0"/>
              </a:spcAft>
              <a:buClr>
                <a:schemeClr val="accent1"/>
              </a:buClr>
              <a:buSzPct val="80000"/>
              <a:buFont typeface="Wingdings" panose="05000000000000000000" pitchFamily="2" charset="2"/>
              <a:buChar char="§"/>
            </a:pPr>
            <a:r>
              <a:rPr lang="en-US" sz="1200" dirty="0">
                <a:latin typeface="+mj-lt"/>
              </a:rPr>
              <a:t>The biggest broadcast networks and brands run on CLEAR </a:t>
            </a:r>
          </a:p>
        </p:txBody>
      </p:sp>
      <p:sp>
        <p:nvSpPr>
          <p:cNvPr id="11" name="Rectangle 10"/>
          <p:cNvSpPr/>
          <p:nvPr/>
        </p:nvSpPr>
        <p:spPr>
          <a:xfrm>
            <a:off x="304230" y="6039975"/>
            <a:ext cx="2499402" cy="246221"/>
          </a:xfrm>
          <a:prstGeom prst="rect">
            <a:avLst/>
          </a:prstGeom>
        </p:spPr>
        <p:txBody>
          <a:bodyPr wrap="none">
            <a:spAutoFit/>
          </a:bodyPr>
          <a:lstStyle/>
          <a:p>
            <a:r>
              <a:rPr lang="en-IN" sz="1000" dirty="0"/>
              <a:t>*FY14 is for 15months ending June-2014</a:t>
            </a:r>
          </a:p>
        </p:txBody>
      </p:sp>
      <p:grpSp>
        <p:nvGrpSpPr>
          <p:cNvPr id="12" name="Group 11"/>
          <p:cNvGrpSpPr/>
          <p:nvPr/>
        </p:nvGrpSpPr>
        <p:grpSpPr>
          <a:xfrm>
            <a:off x="4817360" y="3958383"/>
            <a:ext cx="3657600" cy="1974273"/>
            <a:chOff x="5257800" y="3733800"/>
            <a:chExt cx="3657600" cy="2171700"/>
          </a:xfrm>
        </p:grpSpPr>
        <p:sp>
          <p:nvSpPr>
            <p:cNvPr id="13" name="Rectangle 12"/>
            <p:cNvSpPr/>
            <p:nvPr/>
          </p:nvSpPr>
          <p:spPr>
            <a:xfrm>
              <a:off x="6743699" y="3877360"/>
              <a:ext cx="2124075" cy="363176"/>
            </a:xfrm>
            <a:prstGeom prst="rect">
              <a:avLst/>
            </a:prstGeom>
          </p:spPr>
          <p:txBody>
            <a:bodyPr wrap="square" lIns="27432" tIns="27432" rIns="27432" bIns="27432">
              <a:spAutoFit/>
            </a:bodyPr>
            <a:lstStyle/>
            <a:p>
              <a:r>
                <a:rPr lang="en-US" sz="1000" dirty="0"/>
                <a:t>World's First Hybrid Cloud platform for Content Operations</a:t>
              </a:r>
            </a:p>
          </p:txBody>
        </p:sp>
        <p:sp>
          <p:nvSpPr>
            <p:cNvPr id="14" name="Rectangle 13"/>
            <p:cNvSpPr/>
            <p:nvPr/>
          </p:nvSpPr>
          <p:spPr>
            <a:xfrm>
              <a:off x="6086475" y="4619625"/>
              <a:ext cx="2781300" cy="363176"/>
            </a:xfrm>
            <a:prstGeom prst="rect">
              <a:avLst/>
            </a:prstGeom>
          </p:spPr>
          <p:txBody>
            <a:bodyPr wrap="square" lIns="27432" tIns="27432" rIns="27432" bIns="27432">
              <a:spAutoFit/>
            </a:bodyPr>
            <a:lstStyle/>
            <a:p>
              <a:r>
                <a:rPr lang="en-US" sz="1000" b="1" dirty="0"/>
                <a:t>CIO CHOICE 2013 </a:t>
              </a:r>
              <a:r>
                <a:rPr lang="en-US" sz="1000" dirty="0"/>
                <a:t>Honor &amp; Recognition Title in the "Content Management" category</a:t>
              </a:r>
            </a:p>
          </p:txBody>
        </p:sp>
        <p:sp>
          <p:nvSpPr>
            <p:cNvPr id="15" name="Rectangle 14"/>
            <p:cNvSpPr/>
            <p:nvPr/>
          </p:nvSpPr>
          <p:spPr>
            <a:xfrm>
              <a:off x="5334000" y="5286375"/>
              <a:ext cx="3533776" cy="517065"/>
            </a:xfrm>
            <a:prstGeom prst="rect">
              <a:avLst/>
            </a:prstGeom>
          </p:spPr>
          <p:txBody>
            <a:bodyPr wrap="square" lIns="27432" tIns="27432" rIns="27432" bIns="27432">
              <a:spAutoFit/>
            </a:bodyPr>
            <a:lstStyle/>
            <a:p>
              <a:r>
                <a:rPr lang="en-US" sz="1000" dirty="0"/>
                <a:t>STAR India received two prestigious awards - the </a:t>
              </a:r>
              <a:r>
                <a:rPr lang="en-US" sz="1000" b="1" dirty="0"/>
                <a:t>Aegis Graham Bell </a:t>
              </a:r>
              <a:r>
                <a:rPr lang="en-US" sz="1000" dirty="0"/>
                <a:t>Award and the News Corporation's </a:t>
              </a:r>
              <a:r>
                <a:rPr lang="en-US" sz="1000" b="1" dirty="0"/>
                <a:t>GEI Innovator Award </a:t>
              </a:r>
              <a:r>
                <a:rPr lang="en-US" sz="1000" dirty="0"/>
                <a:t>- for its CONTENT LIVE initiative</a:t>
              </a:r>
            </a:p>
          </p:txBody>
        </p:sp>
        <p:sp>
          <p:nvSpPr>
            <p:cNvPr id="16" name="Rectangle 15"/>
            <p:cNvSpPr/>
            <p:nvPr/>
          </p:nvSpPr>
          <p:spPr>
            <a:xfrm>
              <a:off x="5257800" y="5238750"/>
              <a:ext cx="3657600" cy="666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ectangle 16"/>
            <p:cNvSpPr/>
            <p:nvPr/>
          </p:nvSpPr>
          <p:spPr>
            <a:xfrm>
              <a:off x="5257800" y="4486275"/>
              <a:ext cx="3657600" cy="666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p:cNvSpPr/>
            <p:nvPr/>
          </p:nvSpPr>
          <p:spPr>
            <a:xfrm>
              <a:off x="5257800" y="3733800"/>
              <a:ext cx="3657600" cy="666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3050" y="4524375"/>
              <a:ext cx="594360" cy="59436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099" y="3901248"/>
              <a:ext cx="1285875" cy="351472"/>
            </a:xfrm>
            <a:prstGeom prst="rect">
              <a:avLst/>
            </a:prstGeom>
          </p:spPr>
        </p:pic>
      </p:grpSp>
    </p:spTree>
    <p:extLst>
      <p:ext uri="{BB962C8B-B14F-4D97-AF65-F5344CB8AC3E}">
        <p14:creationId xmlns:p14="http://schemas.microsoft.com/office/powerpoint/2010/main" val="1039568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75980" y="3769250"/>
            <a:ext cx="4114800" cy="286809"/>
          </a:xfrm>
        </p:spPr>
        <p:txBody>
          <a:bodyPr/>
          <a:lstStyle/>
          <a:p>
            <a:r>
              <a:rPr lang="en-US" dirty="0"/>
              <a:t>Marquee </a:t>
            </a:r>
            <a:r>
              <a:rPr lang="en-US" dirty="0" smtClean="0"/>
              <a:t>Clients</a:t>
            </a:r>
            <a:endParaRPr lang="en-US" dirty="0"/>
          </a:p>
        </p:txBody>
      </p:sp>
      <p:sp>
        <p:nvSpPr>
          <p:cNvPr id="3" name="Text Placeholder 2"/>
          <p:cNvSpPr>
            <a:spLocks noGrp="1"/>
          </p:cNvSpPr>
          <p:nvPr>
            <p:ph type="body" sz="quarter" idx="3"/>
          </p:nvPr>
        </p:nvSpPr>
        <p:spPr>
          <a:xfrm>
            <a:off x="4764024" y="3769250"/>
            <a:ext cx="4114800" cy="286809"/>
          </a:xfrm>
        </p:spPr>
        <p:txBody>
          <a:bodyPr/>
          <a:lstStyle/>
          <a:p>
            <a:r>
              <a:rPr lang="en-US" dirty="0"/>
              <a:t>Investment </a:t>
            </a:r>
            <a:r>
              <a:rPr lang="en-US" dirty="0" smtClean="0"/>
              <a:t>Rationale</a:t>
            </a:r>
            <a:endParaRPr lang="en-US" dirty="0"/>
          </a:p>
        </p:txBody>
      </p:sp>
      <p:sp>
        <p:nvSpPr>
          <p:cNvPr id="8" name="Text Placeholder 7"/>
          <p:cNvSpPr>
            <a:spLocks noGrp="1"/>
          </p:cNvSpPr>
          <p:nvPr>
            <p:ph type="body" sz="quarter" idx="29"/>
          </p:nvPr>
        </p:nvSpPr>
        <p:spPr>
          <a:xfrm>
            <a:off x="4764787" y="4144997"/>
            <a:ext cx="4119153" cy="1769640"/>
          </a:xfrm>
        </p:spPr>
        <p:txBody>
          <a:bodyPr/>
          <a:lstStyle/>
          <a:p>
            <a:r>
              <a:rPr lang="en-US" dirty="0"/>
              <a:t>Fuels PFT’s market penetration in the North America</a:t>
            </a:r>
          </a:p>
          <a:p>
            <a:r>
              <a:rPr lang="en-US" dirty="0"/>
              <a:t>Upsell CLEAR &amp; PFT Digital Content Services to existing DAX Clients</a:t>
            </a:r>
          </a:p>
          <a:p>
            <a:r>
              <a:rPr lang="en-US" dirty="0"/>
              <a:t>Has 2 patents &amp; customer base of 60+ </a:t>
            </a:r>
          </a:p>
          <a:p>
            <a:r>
              <a:rPr lang="en-US" dirty="0"/>
              <a:t>~28,000 Production Community Users</a:t>
            </a:r>
          </a:p>
        </p:txBody>
      </p:sp>
      <p:sp>
        <p:nvSpPr>
          <p:cNvPr id="11" name="Text Placeholder 1"/>
          <p:cNvSpPr>
            <a:spLocks noGrp="1"/>
          </p:cNvSpPr>
          <p:nvPr>
            <p:ph type="body" idx="10"/>
          </p:nvPr>
        </p:nvSpPr>
        <p:spPr>
          <a:xfrm>
            <a:off x="275980" y="1187421"/>
            <a:ext cx="4114800" cy="286809"/>
          </a:xfrm>
        </p:spPr>
        <p:txBody>
          <a:bodyPr/>
          <a:lstStyle/>
          <a:p>
            <a:r>
              <a:rPr lang="en-US" dirty="0"/>
              <a:t>About DAX</a:t>
            </a:r>
          </a:p>
        </p:txBody>
      </p:sp>
      <p:sp>
        <p:nvSpPr>
          <p:cNvPr id="14" name="Text Placeholder 7"/>
          <p:cNvSpPr>
            <a:spLocks noGrp="1"/>
          </p:cNvSpPr>
          <p:nvPr>
            <p:ph type="body" sz="quarter" idx="29"/>
          </p:nvPr>
        </p:nvSpPr>
        <p:spPr>
          <a:xfrm>
            <a:off x="273804" y="1554203"/>
            <a:ext cx="4119153" cy="2067540"/>
          </a:xfrm>
        </p:spPr>
        <p:txBody>
          <a:bodyPr/>
          <a:lstStyle/>
          <a:p>
            <a:r>
              <a:rPr lang="en-US" dirty="0"/>
              <a:t>Provider of production workflow and media asset management applications and services to the entertainment industry </a:t>
            </a:r>
          </a:p>
          <a:p>
            <a:r>
              <a:rPr lang="en-US" dirty="0"/>
              <a:t>Designed to maximize efficiencies throughout the content creation lifecycle </a:t>
            </a:r>
          </a:p>
          <a:p>
            <a:r>
              <a:rPr lang="en-US" dirty="0"/>
              <a:t>Enables secure exchange, collaboration, approvals and distribution of work-in-progress materials - from concept development through final delivery</a:t>
            </a:r>
          </a:p>
        </p:txBody>
      </p:sp>
      <p:sp>
        <p:nvSpPr>
          <p:cNvPr id="15" name="Rectangle 14"/>
          <p:cNvSpPr/>
          <p:nvPr/>
        </p:nvSpPr>
        <p:spPr>
          <a:xfrm>
            <a:off x="5614100" y="3102369"/>
            <a:ext cx="2414649" cy="400110"/>
          </a:xfrm>
          <a:prstGeom prst="rect">
            <a:avLst/>
          </a:prstGeom>
        </p:spPr>
        <p:txBody>
          <a:bodyPr wrap="square">
            <a:spAutoFit/>
          </a:bodyPr>
          <a:lstStyle/>
          <a:p>
            <a:pPr algn="ctr"/>
            <a:r>
              <a:rPr lang="en-US" sz="1000" i="1" dirty="0">
                <a:solidFill>
                  <a:srgbClr val="FFFFFF">
                    <a:lumMod val="50000"/>
                  </a:srgbClr>
                </a:solidFill>
                <a:cs typeface="Arial" panose="020B0604020202020204" pitchFamily="34" charset="0"/>
              </a:rPr>
              <a:t>A Primetime Emmy was awarded to DAX for Digital Dailies® </a:t>
            </a:r>
          </a:p>
        </p:txBody>
      </p:sp>
      <p:pic>
        <p:nvPicPr>
          <p:cNvPr id="18" name="Picture 18" descr="http://www.daxcloud.com/sites/default/files/styles/clients_thumb/public/32-CBSfilms.png?itok=8v9wUjOF"/>
          <p:cNvPicPr>
            <a:picLocks noChangeAspect="1" noChangeArrowheads="1"/>
          </p:cNvPicPr>
          <p:nvPr/>
        </p:nvPicPr>
        <p:blipFill rotWithShape="1">
          <a:blip r:embed="rId2" cstate="print"/>
          <a:srcRect l="15047" t="31683" r="8573" b="34159"/>
          <a:stretch/>
        </p:blipFill>
        <p:spPr bwMode="auto">
          <a:xfrm>
            <a:off x="3119715" y="4888512"/>
            <a:ext cx="1461247" cy="471751"/>
          </a:xfrm>
          <a:prstGeom prst="rect">
            <a:avLst/>
          </a:prstGeom>
          <a:noFill/>
        </p:spPr>
      </p:pic>
      <p:pic>
        <p:nvPicPr>
          <p:cNvPr id="19" name="Picture 22" descr="http://www.daxcloud.com/sites/default/files/styles/clients_thumb/public/1-Lionsgate.png?itok=81_6qUn8"/>
          <p:cNvPicPr>
            <a:picLocks noChangeAspect="1" noChangeArrowheads="1"/>
          </p:cNvPicPr>
          <p:nvPr/>
        </p:nvPicPr>
        <p:blipFill rotWithShape="1">
          <a:blip r:embed="rId3" cstate="print"/>
          <a:srcRect l="8672" t="35273" r="10848" b="32363"/>
          <a:stretch/>
        </p:blipFill>
        <p:spPr bwMode="auto">
          <a:xfrm>
            <a:off x="342000" y="5768463"/>
            <a:ext cx="1231252" cy="357425"/>
          </a:xfrm>
          <a:prstGeom prst="rect">
            <a:avLst/>
          </a:prstGeom>
          <a:noFill/>
        </p:spPr>
      </p:pic>
      <p:pic>
        <p:nvPicPr>
          <p:cNvPr id="20" name="Picture 34" descr="http://www.daxcloud.com/sites/default/files/styles/clients_thumb/public/2-20th.png?itok=11wDbFC9"/>
          <p:cNvPicPr>
            <a:picLocks noChangeAspect="1" noChangeArrowheads="1"/>
          </p:cNvPicPr>
          <p:nvPr/>
        </p:nvPicPr>
        <p:blipFill>
          <a:blip r:embed="rId4" cstate="print"/>
          <a:srcRect/>
          <a:stretch>
            <a:fillRect/>
          </a:stretch>
        </p:blipFill>
        <p:spPr bwMode="auto">
          <a:xfrm>
            <a:off x="1654623" y="4631727"/>
            <a:ext cx="1624336" cy="1172597"/>
          </a:xfrm>
          <a:prstGeom prst="rect">
            <a:avLst/>
          </a:prstGeom>
          <a:noFill/>
        </p:spPr>
      </p:pic>
      <p:pic>
        <p:nvPicPr>
          <p:cNvPr id="21" name="Picture 10" descr="http://img3.wikia.nocookie.net/__cb20130823192257/newdcmovieuniverse/images/b/ba/40a5d3c6c5c1481cb5df52c34ad94dbc.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80651" y="5592477"/>
            <a:ext cx="939374" cy="542377"/>
          </a:xfrm>
          <a:prstGeom prst="rect">
            <a:avLst/>
          </a:prstGeom>
          <a:noFill/>
        </p:spPr>
      </p:pic>
      <p:pic>
        <p:nvPicPr>
          <p:cNvPr id="22" name="Picture 4" descr="http://www-deadline-com.vimg.net/wp-content/uploads/2013/09/aenetworks__130129004027__130903174510.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09888" y="4249868"/>
            <a:ext cx="913807" cy="5758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images.bwwstatic.com/tvnetworklogos/12D53F96-0BB3-E806-9A319BCB78E18EBD.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2179" y="4260018"/>
            <a:ext cx="1157086" cy="400440"/>
          </a:xfrm>
          <a:prstGeom prst="rect">
            <a:avLst/>
          </a:prstGeom>
          <a:noFill/>
        </p:spPr>
      </p:pic>
      <p:pic>
        <p:nvPicPr>
          <p:cNvPr id="25" name="Picture 16" descr="http://images.bwwstatic.com/columnpic6/2E8DF2FF-B28F-E8E5-221AD4DCD0E26333.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19150" y="4147440"/>
            <a:ext cx="1235455" cy="651422"/>
          </a:xfrm>
          <a:prstGeom prst="rect">
            <a:avLst/>
          </a:prstGeom>
          <a:noFill/>
        </p:spPr>
      </p:pic>
      <p:pic>
        <p:nvPicPr>
          <p:cNvPr id="33" name="Picture 20" descr="http://collider.com/wp-content/uploads/relativity-media-logo.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r="-2297" b="-15549"/>
          <a:stretch/>
        </p:blipFill>
        <p:spPr bwMode="auto">
          <a:xfrm>
            <a:off x="342000" y="4901629"/>
            <a:ext cx="1333325" cy="681883"/>
          </a:xfrm>
          <a:prstGeom prst="rect">
            <a:avLst/>
          </a:prstGeom>
          <a:noFill/>
        </p:spPr>
      </p:pic>
      <p:pic>
        <p:nvPicPr>
          <p:cNvPr id="34" name="Picture 26" descr="http://www.daxcloud.com/sites/default/files/styles/clients_thumb/public/4-WB.png?itok=-FtbfOvs"/>
          <p:cNvPicPr>
            <a:picLocks noChangeAspect="1" noChangeArrowheads="1"/>
          </p:cNvPicPr>
          <p:nvPr/>
        </p:nvPicPr>
        <p:blipFill rotWithShape="1">
          <a:blip r:embed="rId10" cstate="print"/>
          <a:srcRect l="20268" t="17988" r="20268" b="14804"/>
          <a:stretch/>
        </p:blipFill>
        <p:spPr bwMode="auto">
          <a:xfrm>
            <a:off x="2009888" y="5583512"/>
            <a:ext cx="913807" cy="745569"/>
          </a:xfrm>
          <a:prstGeom prst="rect">
            <a:avLst/>
          </a:prstGeom>
          <a:noFill/>
        </p:spPr>
      </p:pic>
      <p:pic>
        <p:nvPicPr>
          <p:cNvPr id="35" name="Picture 35"/>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94440" y="1149761"/>
            <a:ext cx="1053968" cy="1935653"/>
          </a:xfrm>
          <a:prstGeom prst="rect">
            <a:avLst/>
          </a:prstGeom>
          <a:noFill/>
          <a:ln w="9525">
            <a:noFill/>
            <a:miter lim="800000"/>
            <a:headEnd/>
            <a:tailEnd/>
          </a:ln>
        </p:spPr>
      </p:pic>
      <p:sp>
        <p:nvSpPr>
          <p:cNvPr id="23" name="Title 8"/>
          <p:cNvSpPr txBox="1">
            <a:spLocks/>
          </p:cNvSpPr>
          <p:nvPr/>
        </p:nvSpPr>
        <p:spPr>
          <a:xfrm>
            <a:off x="1012642" y="32971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dirty="0"/>
              <a:t>PFT - Strategic expansion in North America with acquisition of DAX </a:t>
            </a:r>
          </a:p>
        </p:txBody>
      </p:sp>
    </p:spTree>
    <p:extLst>
      <p:ext uri="{BB962C8B-B14F-4D97-AF65-F5344CB8AC3E}">
        <p14:creationId xmlns:p14="http://schemas.microsoft.com/office/powerpoint/2010/main" val="1991178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a:solidFill>
                  <a:schemeClr val="bg1"/>
                </a:solidFill>
              </a:rPr>
              <a:t>Industry Opportunity</a:t>
            </a:r>
          </a:p>
        </p:txBody>
      </p:sp>
    </p:spTree>
    <p:extLst>
      <p:ext uri="{BB962C8B-B14F-4D97-AF65-F5344CB8AC3E}">
        <p14:creationId xmlns:p14="http://schemas.microsoft.com/office/powerpoint/2010/main" val="1076170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46"/>
          <p:cNvSpPr txBox="1">
            <a:spLocks noChangeAspect="1" noChangeArrowheads="1"/>
          </p:cNvSpPr>
          <p:nvPr/>
        </p:nvSpPr>
        <p:spPr bwMode="auto">
          <a:xfrm>
            <a:off x="6382162" y="1645299"/>
            <a:ext cx="1714849" cy="756458"/>
          </a:xfrm>
          <a:prstGeom prst="rect">
            <a:avLst/>
          </a:prstGeom>
          <a:solidFill>
            <a:schemeClr val="bg1"/>
          </a:solidFill>
          <a:ln w="9525" algn="ctr">
            <a:solidFill>
              <a:schemeClr val="accent1"/>
            </a:solidFill>
            <a:miter lim="800000"/>
            <a:headEnd/>
            <a:tailEnd type="none" w="med" len="lg"/>
          </a:ln>
        </p:spPr>
        <p:txBody>
          <a:bodyPr lIns="0" tIns="0" rIns="0" bIns="0" anchor="ctr" anchorCtr="1">
            <a:noAutofit/>
          </a:bodyPr>
          <a:lstStyle/>
          <a:p>
            <a:pPr lvl="0" defTabSz="400050">
              <a:lnSpc>
                <a:spcPct val="90000"/>
              </a:lnSpc>
              <a:spcBef>
                <a:spcPct val="0"/>
              </a:spcBef>
              <a:spcAft>
                <a:spcPct val="35000"/>
              </a:spcAft>
            </a:pPr>
            <a:r>
              <a:rPr lang="en-US" sz="1100" dirty="0">
                <a:cs typeface="Century Gothic"/>
              </a:rPr>
              <a:t>58.7% BO collections of The Great Gatsby were from </a:t>
            </a:r>
            <a:r>
              <a:rPr lang="en-US" sz="1100" dirty="0" smtClean="0">
                <a:cs typeface="Century Gothic"/>
              </a:rPr>
              <a:t>overseas </a:t>
            </a:r>
            <a:endParaRPr lang="en-US" sz="1100" dirty="0">
              <a:cs typeface="Century Gothic"/>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3319" y="1645298"/>
            <a:ext cx="510107" cy="757271"/>
          </a:xfrm>
          <a:prstGeom prst="rect">
            <a:avLst/>
          </a:prstGeom>
        </p:spPr>
      </p:pic>
      <p:sp>
        <p:nvSpPr>
          <p:cNvPr id="33" name="Text Box 46"/>
          <p:cNvSpPr txBox="1">
            <a:spLocks noChangeAspect="1" noChangeArrowheads="1"/>
          </p:cNvSpPr>
          <p:nvPr/>
        </p:nvSpPr>
        <p:spPr bwMode="auto">
          <a:xfrm>
            <a:off x="6382162" y="2513802"/>
            <a:ext cx="1715609" cy="832104"/>
          </a:xfrm>
          <a:prstGeom prst="rect">
            <a:avLst/>
          </a:prstGeom>
          <a:solidFill>
            <a:schemeClr val="bg1"/>
          </a:solidFill>
          <a:ln w="9525" algn="ctr">
            <a:solidFill>
              <a:schemeClr val="accent1"/>
            </a:solidFill>
            <a:miter lim="800000"/>
            <a:headEnd/>
            <a:tailEnd type="none" w="med" len="lg"/>
          </a:ln>
        </p:spPr>
        <p:txBody>
          <a:bodyPr lIns="0" tIns="0" rIns="0" bIns="0" anchor="ctr" anchorCtr="1">
            <a:noAutofit/>
          </a:bodyPr>
          <a:lstStyle/>
          <a:p>
            <a:pPr lvl="0" defTabSz="400050">
              <a:lnSpc>
                <a:spcPct val="90000"/>
              </a:lnSpc>
              <a:spcBef>
                <a:spcPct val="0"/>
              </a:spcBef>
              <a:spcAft>
                <a:spcPct val="35000"/>
              </a:spcAft>
            </a:pPr>
            <a:r>
              <a:rPr lang="en-US" sz="1100" dirty="0">
                <a:cs typeface="Century Gothic"/>
              </a:rPr>
              <a:t>India’s #1 GEC channel Zee TV is available in 169 countries</a:t>
            </a:r>
          </a:p>
        </p:txBody>
      </p:sp>
      <p:pic>
        <p:nvPicPr>
          <p:cNvPr id="34" name="Picture 3"/>
          <p:cNvPicPr>
            <a:picLocks noChangeAspect="1" noChangeArrowheads="1"/>
          </p:cNvPicPr>
          <p:nvPr/>
        </p:nvPicPr>
        <p:blipFill>
          <a:blip r:embed="rId3" cstate="print"/>
          <a:srcRect/>
          <a:stretch>
            <a:fillRect/>
          </a:stretch>
        </p:blipFill>
        <p:spPr bwMode="auto">
          <a:xfrm>
            <a:off x="8192569" y="2691265"/>
            <a:ext cx="391605" cy="520315"/>
          </a:xfrm>
          <a:prstGeom prst="rect">
            <a:avLst/>
          </a:prstGeom>
          <a:noFill/>
          <a:ln w="9525">
            <a:noFill/>
            <a:miter lim="800000"/>
            <a:headEnd/>
            <a:tailEnd/>
          </a:ln>
        </p:spPr>
      </p:pic>
      <p:sp>
        <p:nvSpPr>
          <p:cNvPr id="21" name="Text Box 46"/>
          <p:cNvSpPr txBox="1">
            <a:spLocks noChangeAspect="1" noChangeArrowheads="1"/>
          </p:cNvSpPr>
          <p:nvPr/>
        </p:nvSpPr>
        <p:spPr bwMode="auto">
          <a:xfrm>
            <a:off x="1119440" y="2539121"/>
            <a:ext cx="1690225" cy="832104"/>
          </a:xfrm>
          <a:prstGeom prst="rect">
            <a:avLst/>
          </a:prstGeom>
          <a:solidFill>
            <a:schemeClr val="bg1"/>
          </a:solidFill>
          <a:ln w="9525" algn="ctr">
            <a:solidFill>
              <a:schemeClr val="accent1"/>
            </a:solidFill>
            <a:miter lim="800000"/>
            <a:headEnd/>
            <a:tailEnd type="none" w="med" len="lg"/>
          </a:ln>
        </p:spPr>
        <p:txBody>
          <a:bodyPr lIns="0" tIns="0" rIns="0" bIns="0" anchor="ctr" anchorCtr="1">
            <a:noAutofit/>
          </a:bodyPr>
          <a:lstStyle/>
          <a:p>
            <a:pPr lvl="0" defTabSz="400050">
              <a:lnSpc>
                <a:spcPct val="90000"/>
              </a:lnSpc>
              <a:spcBef>
                <a:spcPct val="0"/>
              </a:spcBef>
              <a:spcAft>
                <a:spcPct val="35000"/>
              </a:spcAft>
            </a:pPr>
            <a:r>
              <a:rPr lang="en-US" sz="1100" dirty="0">
                <a:cs typeface="Century Gothic"/>
              </a:rPr>
              <a:t>Internet driven screens –</a:t>
            </a:r>
          </a:p>
          <a:p>
            <a:pPr lvl="0" defTabSz="400050">
              <a:lnSpc>
                <a:spcPct val="90000"/>
              </a:lnSpc>
              <a:spcBef>
                <a:spcPct val="0"/>
              </a:spcBef>
              <a:spcAft>
                <a:spcPct val="35000"/>
              </a:spcAft>
            </a:pPr>
            <a:endParaRPr lang="en-US" sz="1100" dirty="0">
              <a:cs typeface="Century Gothic"/>
            </a:endParaRPr>
          </a:p>
          <a:p>
            <a:pPr lvl="0" defTabSz="400050">
              <a:lnSpc>
                <a:spcPct val="90000"/>
              </a:lnSpc>
              <a:spcBef>
                <a:spcPct val="0"/>
              </a:spcBef>
              <a:spcAft>
                <a:spcPct val="35000"/>
              </a:spcAft>
            </a:pPr>
            <a:r>
              <a:rPr lang="en-US" sz="1100" dirty="0">
                <a:cs typeface="Century Gothic"/>
              </a:rPr>
              <a:t>Mobiles, Tablets and </a:t>
            </a:r>
            <a:r>
              <a:rPr lang="en-US" sz="1100" dirty="0" smtClean="0">
                <a:cs typeface="Century Gothic"/>
              </a:rPr>
              <a:t>Desktops</a:t>
            </a:r>
            <a:endParaRPr lang="en-US" sz="1100" dirty="0">
              <a:cs typeface="Century Gothic"/>
            </a:endParaRPr>
          </a:p>
        </p:txBody>
      </p:sp>
      <p:grpSp>
        <p:nvGrpSpPr>
          <p:cNvPr id="22" name="Group 21"/>
          <p:cNvGrpSpPr/>
          <p:nvPr/>
        </p:nvGrpSpPr>
        <p:grpSpPr>
          <a:xfrm>
            <a:off x="1267509" y="2795914"/>
            <a:ext cx="864193" cy="182880"/>
            <a:chOff x="593851" y="2687573"/>
            <a:chExt cx="864193" cy="182880"/>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851" y="2687573"/>
              <a:ext cx="182880" cy="18288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67" y="2687573"/>
              <a:ext cx="155275" cy="18288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463" y="2687573"/>
              <a:ext cx="182880" cy="18288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5164" y="2687573"/>
              <a:ext cx="182880" cy="182880"/>
            </a:xfrm>
            <a:prstGeom prst="rect">
              <a:avLst/>
            </a:prstGeom>
          </p:spPr>
        </p:pic>
      </p:grpSp>
      <p:sp>
        <p:nvSpPr>
          <p:cNvPr id="18" name="Text Box 46"/>
          <p:cNvSpPr txBox="1">
            <a:spLocks noChangeAspect="1" noChangeArrowheads="1"/>
          </p:cNvSpPr>
          <p:nvPr/>
        </p:nvSpPr>
        <p:spPr bwMode="auto">
          <a:xfrm>
            <a:off x="1119440" y="1607715"/>
            <a:ext cx="1690225" cy="832953"/>
          </a:xfrm>
          <a:prstGeom prst="rect">
            <a:avLst/>
          </a:prstGeom>
          <a:solidFill>
            <a:schemeClr val="bg1"/>
          </a:solidFill>
          <a:ln w="9525" algn="ctr">
            <a:solidFill>
              <a:schemeClr val="accent1"/>
            </a:solidFill>
            <a:miter lim="800000"/>
            <a:headEnd/>
            <a:tailEnd type="none" w="med" len="lg"/>
          </a:ln>
        </p:spPr>
        <p:txBody>
          <a:bodyPr lIns="0" tIns="0" rIns="0" bIns="0" anchor="ctr" anchorCtr="1">
            <a:noAutofit/>
          </a:bodyPr>
          <a:lstStyle/>
          <a:p>
            <a:pPr lvl="0" defTabSz="400050">
              <a:lnSpc>
                <a:spcPct val="90000"/>
              </a:lnSpc>
              <a:spcBef>
                <a:spcPct val="0"/>
              </a:spcBef>
              <a:spcAft>
                <a:spcPct val="35000"/>
              </a:spcAft>
            </a:pPr>
            <a:r>
              <a:rPr lang="en-US" sz="1100" b="1" dirty="0">
                <a:cs typeface="Century Gothic"/>
              </a:rPr>
              <a:t>3D revives cinemas </a:t>
            </a:r>
            <a:r>
              <a:rPr lang="en-US" sz="1100" dirty="0">
                <a:cs typeface="Century Gothic"/>
              </a:rPr>
              <a:t>– </a:t>
            </a:r>
            <a:r>
              <a:rPr lang="en-US" sz="1100" dirty="0" smtClean="0">
                <a:cs typeface="Century Gothic"/>
              </a:rPr>
              <a:t>Recent hit Gravity’s</a:t>
            </a:r>
            <a:br>
              <a:rPr lang="en-US" sz="1100" dirty="0" smtClean="0">
                <a:cs typeface="Century Gothic"/>
              </a:rPr>
            </a:br>
            <a:r>
              <a:rPr lang="en-US" sz="1100" dirty="0" smtClean="0">
                <a:cs typeface="Century Gothic"/>
              </a:rPr>
              <a:t>80</a:t>
            </a:r>
            <a:r>
              <a:rPr lang="en-US" sz="1100" dirty="0">
                <a:cs typeface="Century Gothic"/>
              </a:rPr>
              <a:t>% </a:t>
            </a:r>
            <a:r>
              <a:rPr lang="en-US" sz="1100" dirty="0" smtClean="0">
                <a:cs typeface="Century Gothic"/>
              </a:rPr>
              <a:t>collections</a:t>
            </a:r>
            <a:br>
              <a:rPr lang="en-US" sz="1100" dirty="0" smtClean="0">
                <a:cs typeface="Century Gothic"/>
              </a:rPr>
            </a:br>
            <a:r>
              <a:rPr lang="en-US" sz="1100" dirty="0" smtClean="0">
                <a:cs typeface="Century Gothic"/>
              </a:rPr>
              <a:t>from </a:t>
            </a:r>
            <a:r>
              <a:rPr lang="en-US" sz="1100" dirty="0">
                <a:cs typeface="Century Gothic"/>
              </a:rPr>
              <a:t>3D screens</a:t>
            </a:r>
            <a:endParaRPr lang="en-IN" sz="1100" dirty="0">
              <a:cs typeface="Century Gothic"/>
            </a:endParaRPr>
          </a:p>
        </p:txBody>
      </p:sp>
      <p:sp>
        <p:nvSpPr>
          <p:cNvPr id="3" name="Line 3"/>
          <p:cNvSpPr>
            <a:spLocks noChangeShapeType="1"/>
          </p:cNvSpPr>
          <p:nvPr/>
        </p:nvSpPr>
        <p:spPr bwMode="blackWhite">
          <a:xfrm flipH="1" flipV="1">
            <a:off x="3882003" y="2319088"/>
            <a:ext cx="554037" cy="1171575"/>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4" name="Line 4"/>
          <p:cNvSpPr>
            <a:spLocks noChangeShapeType="1"/>
          </p:cNvSpPr>
          <p:nvPr/>
        </p:nvSpPr>
        <p:spPr bwMode="blackWhite">
          <a:xfrm flipV="1">
            <a:off x="4848790" y="3025525"/>
            <a:ext cx="1193800" cy="606425"/>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5" name="Line 5"/>
          <p:cNvSpPr>
            <a:spLocks noChangeShapeType="1"/>
          </p:cNvSpPr>
          <p:nvPr/>
        </p:nvSpPr>
        <p:spPr bwMode="blackWhite">
          <a:xfrm flipH="1">
            <a:off x="3166040" y="3936750"/>
            <a:ext cx="1146175" cy="6096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6" name="Line 6"/>
          <p:cNvSpPr>
            <a:spLocks noChangeShapeType="1"/>
          </p:cNvSpPr>
          <p:nvPr/>
        </p:nvSpPr>
        <p:spPr bwMode="blackWhite">
          <a:xfrm flipV="1">
            <a:off x="4734490" y="2266700"/>
            <a:ext cx="584200" cy="1195388"/>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7" name="Line 7"/>
          <p:cNvSpPr>
            <a:spLocks noChangeShapeType="1"/>
          </p:cNvSpPr>
          <p:nvPr/>
        </p:nvSpPr>
        <p:spPr bwMode="blackWhite">
          <a:xfrm>
            <a:off x="4705915" y="4085975"/>
            <a:ext cx="622300" cy="125095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8" name="Line 8"/>
          <p:cNvSpPr>
            <a:spLocks noChangeShapeType="1"/>
          </p:cNvSpPr>
          <p:nvPr/>
        </p:nvSpPr>
        <p:spPr bwMode="blackWhite">
          <a:xfrm>
            <a:off x="4820215" y="3914525"/>
            <a:ext cx="1141413" cy="635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 name="Line 9"/>
          <p:cNvSpPr>
            <a:spLocks noChangeShapeType="1"/>
          </p:cNvSpPr>
          <p:nvPr/>
        </p:nvSpPr>
        <p:spPr bwMode="blackWhite">
          <a:xfrm flipH="1">
            <a:off x="3904228" y="4065338"/>
            <a:ext cx="588962" cy="114935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10" name="Line 10"/>
          <p:cNvSpPr>
            <a:spLocks noChangeShapeType="1"/>
          </p:cNvSpPr>
          <p:nvPr/>
        </p:nvSpPr>
        <p:spPr bwMode="blackWhite">
          <a:xfrm flipH="1" flipV="1">
            <a:off x="3123178" y="3016000"/>
            <a:ext cx="1179512" cy="625475"/>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11" name="Oval 11"/>
          <p:cNvSpPr>
            <a:spLocks noChangeArrowheads="1"/>
          </p:cNvSpPr>
          <p:nvPr/>
        </p:nvSpPr>
        <p:spPr bwMode="blackWhite">
          <a:xfrm>
            <a:off x="5244078" y="4490788"/>
            <a:ext cx="1114425" cy="1117600"/>
          </a:xfrm>
          <a:prstGeom prst="ellipse">
            <a:avLst/>
          </a:prstGeom>
          <a:solidFill>
            <a:schemeClr val="accent3"/>
          </a:solidFill>
          <a:ln>
            <a:noFill/>
          </a:ln>
        </p:spPr>
        <p:txBody>
          <a:bodyPr wrap="none" tIns="91440" bIns="9144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pPr>
            <a:r>
              <a:rPr lang="en-US" sz="1200" dirty="0" smtClean="0">
                <a:solidFill>
                  <a:schemeClr val="bg1"/>
                </a:solidFill>
              </a:rPr>
              <a:t>Reinventing</a:t>
            </a:r>
          </a:p>
          <a:p>
            <a:pPr algn="ctr">
              <a:lnSpc>
                <a:spcPct val="90000"/>
              </a:lnSpc>
            </a:pPr>
            <a:r>
              <a:rPr lang="en-US" sz="1200" dirty="0" smtClean="0">
                <a:solidFill>
                  <a:schemeClr val="bg1"/>
                </a:solidFill>
              </a:rPr>
              <a:t>shelf </a:t>
            </a:r>
            <a:r>
              <a:rPr lang="en-US" sz="1200" dirty="0">
                <a:solidFill>
                  <a:schemeClr val="bg1"/>
                </a:solidFill>
              </a:rPr>
              <a:t>lives</a:t>
            </a:r>
          </a:p>
          <a:p>
            <a:pPr algn="ctr">
              <a:lnSpc>
                <a:spcPct val="90000"/>
              </a:lnSpc>
            </a:pPr>
            <a:r>
              <a:rPr lang="en-US" sz="1200" b="1" dirty="0">
                <a:solidFill>
                  <a:schemeClr val="bg1"/>
                </a:solidFill>
              </a:rPr>
              <a:t>Video </a:t>
            </a:r>
            <a:r>
              <a:rPr lang="en-US" sz="1200" b="1" dirty="0" smtClean="0">
                <a:solidFill>
                  <a:schemeClr val="bg1"/>
                </a:solidFill>
              </a:rPr>
              <a:t>on</a:t>
            </a:r>
          </a:p>
          <a:p>
            <a:pPr algn="ctr">
              <a:lnSpc>
                <a:spcPct val="90000"/>
              </a:lnSpc>
            </a:pPr>
            <a:r>
              <a:rPr lang="en-US" sz="1200" b="1" dirty="0" smtClean="0">
                <a:solidFill>
                  <a:schemeClr val="bg1"/>
                </a:solidFill>
              </a:rPr>
              <a:t>Demand</a:t>
            </a:r>
            <a:r>
              <a:rPr lang="en-US" sz="1200" b="1" dirty="0">
                <a:solidFill>
                  <a:schemeClr val="bg1"/>
                </a:solidFill>
              </a:rPr>
              <a:t>..</a:t>
            </a:r>
          </a:p>
        </p:txBody>
      </p:sp>
      <p:sp>
        <p:nvSpPr>
          <p:cNvPr id="12" name="Oval 11"/>
          <p:cNvSpPr>
            <a:spLocks noChangeArrowheads="1"/>
          </p:cNvSpPr>
          <p:nvPr/>
        </p:nvSpPr>
        <p:spPr bwMode="blackWhite">
          <a:xfrm>
            <a:off x="3775920" y="2980140"/>
            <a:ext cx="1623686" cy="1623686"/>
          </a:xfrm>
          <a:prstGeom prst="ellipse">
            <a:avLst/>
          </a:prstGeom>
          <a:solidFill>
            <a:schemeClr val="accent1"/>
          </a:solidFill>
          <a:ln w="12700">
            <a:noFill/>
            <a:round/>
            <a:headEnd/>
            <a:tailEnd/>
          </a:ln>
          <a:effectLst/>
        </p:spPr>
        <p:txBody>
          <a:bodyPr wrap="none" tIns="91440" bIns="91440" anchor="ctr"/>
          <a:lstStyle/>
          <a:p>
            <a:pPr algn="ctr"/>
            <a:r>
              <a:rPr lang="en-US" sz="1400" b="1" dirty="0" smtClean="0">
                <a:solidFill>
                  <a:schemeClr val="bg1"/>
                </a:solidFill>
              </a:rPr>
              <a:t>Explosive</a:t>
            </a:r>
          </a:p>
          <a:p>
            <a:pPr algn="ctr"/>
            <a:r>
              <a:rPr lang="en-US" sz="1400" b="1" dirty="0" smtClean="0">
                <a:solidFill>
                  <a:schemeClr val="bg1"/>
                </a:solidFill>
              </a:rPr>
              <a:t>Demand for</a:t>
            </a:r>
            <a:br>
              <a:rPr lang="en-US" sz="1400" b="1" dirty="0" smtClean="0">
                <a:solidFill>
                  <a:schemeClr val="bg1"/>
                </a:solidFill>
              </a:rPr>
            </a:br>
            <a:r>
              <a:rPr lang="en-US" sz="1400" b="1" dirty="0" smtClean="0">
                <a:solidFill>
                  <a:schemeClr val="bg1"/>
                </a:solidFill>
              </a:rPr>
              <a:t>Media </a:t>
            </a:r>
            <a:r>
              <a:rPr lang="en-US" sz="1400" b="1" dirty="0">
                <a:solidFill>
                  <a:schemeClr val="bg1"/>
                </a:solidFill>
              </a:rPr>
              <a:t>services</a:t>
            </a:r>
          </a:p>
        </p:txBody>
      </p:sp>
      <p:sp>
        <p:nvSpPr>
          <p:cNvPr id="13" name="Oval 13"/>
          <p:cNvSpPr>
            <a:spLocks noChangeArrowheads="1"/>
          </p:cNvSpPr>
          <p:nvPr/>
        </p:nvSpPr>
        <p:spPr bwMode="blackWhite">
          <a:xfrm>
            <a:off x="2843778" y="1987300"/>
            <a:ext cx="1114425" cy="1117600"/>
          </a:xfrm>
          <a:prstGeom prst="ellipse">
            <a:avLst/>
          </a:prstGeom>
          <a:solidFill>
            <a:schemeClr val="accent3"/>
          </a:solidFill>
          <a:ln>
            <a:noFill/>
          </a:ln>
        </p:spPr>
        <p:txBody>
          <a:bodyPr wrap="none" tIns="91440" bIns="9144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pPr>
            <a:r>
              <a:rPr lang="en-US" sz="1200" dirty="0" smtClean="0">
                <a:solidFill>
                  <a:schemeClr val="bg1"/>
                </a:solidFill>
              </a:rPr>
              <a:t>Growing</a:t>
            </a:r>
          </a:p>
          <a:p>
            <a:pPr algn="ctr">
              <a:lnSpc>
                <a:spcPct val="90000"/>
              </a:lnSpc>
            </a:pPr>
            <a:r>
              <a:rPr lang="en-US" sz="1200" dirty="0" smtClean="0">
                <a:solidFill>
                  <a:schemeClr val="bg1"/>
                </a:solidFill>
              </a:rPr>
              <a:t>consumption</a:t>
            </a:r>
          </a:p>
          <a:p>
            <a:pPr algn="ctr">
              <a:lnSpc>
                <a:spcPct val="90000"/>
              </a:lnSpc>
            </a:pPr>
            <a:r>
              <a:rPr lang="en-US" sz="1200" dirty="0" smtClean="0">
                <a:solidFill>
                  <a:schemeClr val="bg1"/>
                </a:solidFill>
              </a:rPr>
              <a:t>platforms</a:t>
            </a:r>
            <a:endParaRPr lang="en-US" sz="1200" dirty="0">
              <a:solidFill>
                <a:schemeClr val="bg1"/>
              </a:solidFill>
            </a:endParaRPr>
          </a:p>
          <a:p>
            <a:pPr algn="ctr">
              <a:lnSpc>
                <a:spcPct val="90000"/>
              </a:lnSpc>
            </a:pPr>
            <a:r>
              <a:rPr lang="en-US" sz="1200" b="1" dirty="0">
                <a:solidFill>
                  <a:schemeClr val="bg1"/>
                </a:solidFill>
              </a:rPr>
              <a:t>From 2 to </a:t>
            </a:r>
            <a:r>
              <a:rPr lang="en-US" sz="1200" b="1" dirty="0" smtClean="0">
                <a:solidFill>
                  <a:schemeClr val="bg1"/>
                </a:solidFill>
              </a:rPr>
              <a:t>5</a:t>
            </a:r>
          </a:p>
          <a:p>
            <a:pPr algn="ctr">
              <a:lnSpc>
                <a:spcPct val="90000"/>
              </a:lnSpc>
            </a:pPr>
            <a:r>
              <a:rPr lang="en-US" sz="1200" b="1" dirty="0" smtClean="0">
                <a:solidFill>
                  <a:schemeClr val="bg1"/>
                </a:solidFill>
              </a:rPr>
              <a:t>screens</a:t>
            </a:r>
            <a:endParaRPr lang="en-US" sz="1200" b="1" dirty="0">
              <a:solidFill>
                <a:schemeClr val="bg1"/>
              </a:solidFill>
            </a:endParaRPr>
          </a:p>
        </p:txBody>
      </p:sp>
      <p:sp>
        <p:nvSpPr>
          <p:cNvPr id="14" name="Oval 14"/>
          <p:cNvSpPr>
            <a:spLocks noChangeArrowheads="1"/>
          </p:cNvSpPr>
          <p:nvPr/>
        </p:nvSpPr>
        <p:spPr bwMode="blackWhite">
          <a:xfrm>
            <a:off x="5244078" y="1979363"/>
            <a:ext cx="1114425" cy="1117600"/>
          </a:xfrm>
          <a:prstGeom prst="ellipse">
            <a:avLst/>
          </a:prstGeom>
          <a:solidFill>
            <a:schemeClr val="accent3"/>
          </a:solidFill>
          <a:ln>
            <a:noFill/>
          </a:ln>
        </p:spPr>
        <p:txBody>
          <a:bodyPr wrap="none" tIns="91440" bIns="9144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pPr>
            <a:r>
              <a:rPr lang="en-US" sz="1200" dirty="0" smtClean="0">
                <a:solidFill>
                  <a:schemeClr val="bg1"/>
                </a:solidFill>
              </a:rPr>
              <a:t>Content</a:t>
            </a:r>
          </a:p>
          <a:p>
            <a:pPr algn="ctr">
              <a:lnSpc>
                <a:spcPct val="90000"/>
              </a:lnSpc>
            </a:pPr>
            <a:r>
              <a:rPr lang="en-US" sz="1200" dirty="0" smtClean="0">
                <a:solidFill>
                  <a:schemeClr val="bg1"/>
                </a:solidFill>
              </a:rPr>
              <a:t>monetization </a:t>
            </a:r>
            <a:r>
              <a:rPr lang="en-US" sz="1200" dirty="0">
                <a:solidFill>
                  <a:schemeClr val="bg1"/>
                </a:solidFill>
              </a:rPr>
              <a:t/>
            </a:r>
            <a:br>
              <a:rPr lang="en-US" sz="1200" dirty="0">
                <a:solidFill>
                  <a:schemeClr val="bg1"/>
                </a:solidFill>
              </a:rPr>
            </a:br>
            <a:r>
              <a:rPr lang="en-US" sz="1200" b="1" dirty="0" smtClean="0">
                <a:solidFill>
                  <a:schemeClr val="bg1"/>
                </a:solidFill>
              </a:rPr>
              <a:t>across</a:t>
            </a:r>
            <a:br>
              <a:rPr lang="en-US" sz="1200" b="1" dirty="0" smtClean="0">
                <a:solidFill>
                  <a:schemeClr val="bg1"/>
                </a:solidFill>
              </a:rPr>
            </a:br>
            <a:r>
              <a:rPr lang="en-US" sz="1200" b="1" dirty="0" smtClean="0">
                <a:solidFill>
                  <a:schemeClr val="bg1"/>
                </a:solidFill>
              </a:rPr>
              <a:t>geographies</a:t>
            </a:r>
            <a:endParaRPr lang="en-US" sz="1200" b="1" dirty="0">
              <a:solidFill>
                <a:schemeClr val="bg1"/>
              </a:solidFill>
            </a:endParaRPr>
          </a:p>
        </p:txBody>
      </p:sp>
      <p:sp>
        <p:nvSpPr>
          <p:cNvPr id="15" name="Oval 15"/>
          <p:cNvSpPr>
            <a:spLocks noChangeArrowheads="1"/>
          </p:cNvSpPr>
          <p:nvPr/>
        </p:nvSpPr>
        <p:spPr bwMode="blackWhite">
          <a:xfrm>
            <a:off x="2843778" y="4490788"/>
            <a:ext cx="1114425" cy="1117600"/>
          </a:xfrm>
          <a:prstGeom prst="ellipse">
            <a:avLst/>
          </a:prstGeom>
          <a:solidFill>
            <a:schemeClr val="accent3"/>
          </a:solidFill>
          <a:ln>
            <a:noFill/>
          </a:ln>
        </p:spPr>
        <p:txBody>
          <a:bodyPr wrap="none" tIns="91440" bIns="9144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buFont typeface="Wingdings" pitchFamily="2" charset="2"/>
              <a:buNone/>
            </a:pPr>
            <a:r>
              <a:rPr lang="en-US" altLang="ja-JP" sz="1200" dirty="0" smtClean="0">
                <a:solidFill>
                  <a:schemeClr val="bg1"/>
                </a:solidFill>
              </a:rPr>
              <a:t>Evolving</a:t>
            </a:r>
          </a:p>
          <a:p>
            <a:pPr algn="ctr">
              <a:lnSpc>
                <a:spcPct val="90000"/>
              </a:lnSpc>
              <a:buFont typeface="Wingdings" pitchFamily="2" charset="2"/>
              <a:buNone/>
            </a:pPr>
            <a:r>
              <a:rPr lang="en-US" altLang="ja-JP" sz="1200" dirty="0" smtClean="0">
                <a:solidFill>
                  <a:schemeClr val="bg1"/>
                </a:solidFill>
              </a:rPr>
              <a:t>Technologies </a:t>
            </a:r>
            <a:r>
              <a:rPr lang="en-US" altLang="ja-JP" sz="1200" dirty="0">
                <a:solidFill>
                  <a:schemeClr val="bg1"/>
                </a:solidFill>
              </a:rPr>
              <a:t>– </a:t>
            </a:r>
            <a:endParaRPr lang="en-US" altLang="ja-JP" sz="1200" dirty="0" smtClean="0">
              <a:solidFill>
                <a:schemeClr val="bg1"/>
              </a:solidFill>
            </a:endParaRPr>
          </a:p>
          <a:p>
            <a:pPr algn="ctr">
              <a:lnSpc>
                <a:spcPct val="90000"/>
              </a:lnSpc>
              <a:buFont typeface="Wingdings" pitchFamily="2" charset="2"/>
              <a:buNone/>
            </a:pPr>
            <a:r>
              <a:rPr lang="en-US" altLang="ja-JP" sz="1200" b="1" dirty="0" smtClean="0">
                <a:solidFill>
                  <a:schemeClr val="bg1"/>
                </a:solidFill>
              </a:rPr>
              <a:t>Media ERP,</a:t>
            </a:r>
          </a:p>
          <a:p>
            <a:pPr algn="ctr">
              <a:lnSpc>
                <a:spcPct val="90000"/>
              </a:lnSpc>
              <a:buFont typeface="Wingdings" pitchFamily="2" charset="2"/>
              <a:buNone/>
            </a:pPr>
            <a:r>
              <a:rPr lang="en-US" altLang="ja-JP" sz="1200" b="1" dirty="0" smtClean="0">
                <a:solidFill>
                  <a:schemeClr val="bg1"/>
                </a:solidFill>
              </a:rPr>
              <a:t>Cloud</a:t>
            </a:r>
            <a:endParaRPr lang="en-US" altLang="ja-JP" sz="1200" b="1" dirty="0">
              <a:solidFill>
                <a:schemeClr val="bg1"/>
              </a:solidFill>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231" y="1607715"/>
            <a:ext cx="594349" cy="832954"/>
          </a:xfrm>
          <a:prstGeom prst="rect">
            <a:avLst/>
          </a:prstGeom>
        </p:spPr>
      </p:pic>
      <p:sp>
        <p:nvSpPr>
          <p:cNvPr id="35" name="Text Box 46"/>
          <p:cNvSpPr txBox="1">
            <a:spLocks noChangeAspect="1" noChangeArrowheads="1"/>
          </p:cNvSpPr>
          <p:nvPr/>
        </p:nvSpPr>
        <p:spPr bwMode="auto">
          <a:xfrm>
            <a:off x="1119440" y="4549525"/>
            <a:ext cx="1690225" cy="862487"/>
          </a:xfrm>
          <a:prstGeom prst="rect">
            <a:avLst/>
          </a:prstGeom>
          <a:solidFill>
            <a:schemeClr val="bg1"/>
          </a:solidFill>
          <a:ln w="9525" algn="ctr">
            <a:solidFill>
              <a:schemeClr val="accent1"/>
            </a:solidFill>
            <a:miter lim="800000"/>
            <a:headEnd/>
            <a:tailEnd type="none" w="med" len="lg"/>
          </a:ln>
        </p:spPr>
        <p:txBody>
          <a:bodyPr lIns="45720" tIns="0" rIns="45720" bIns="0" anchor="ctr" anchorCtr="1">
            <a:noAutofit/>
          </a:bodyPr>
          <a:lstStyle/>
          <a:p>
            <a:pPr lvl="0" defTabSz="400050">
              <a:lnSpc>
                <a:spcPct val="90000"/>
              </a:lnSpc>
              <a:spcBef>
                <a:spcPct val="0"/>
              </a:spcBef>
              <a:spcAft>
                <a:spcPct val="35000"/>
              </a:spcAft>
            </a:pPr>
            <a:r>
              <a:rPr lang="en-US" sz="1100" dirty="0">
                <a:cs typeface="Century Gothic"/>
              </a:rPr>
              <a:t>With Media Workflow and Resource Management – time saving about 60% and cost saving of 80</a:t>
            </a:r>
            <a:r>
              <a:rPr lang="en-US" sz="1100" dirty="0" smtClean="0">
                <a:cs typeface="Century Gothic"/>
              </a:rPr>
              <a:t>%*</a:t>
            </a:r>
            <a:endParaRPr lang="en-US" sz="1100" dirty="0">
              <a:cs typeface="Century Gothic"/>
            </a:endParaRPr>
          </a:p>
        </p:txBody>
      </p:sp>
      <p:sp>
        <p:nvSpPr>
          <p:cNvPr id="36" name="Text Box 46"/>
          <p:cNvSpPr txBox="1">
            <a:spLocks noChangeAspect="1" noChangeArrowheads="1"/>
          </p:cNvSpPr>
          <p:nvPr/>
        </p:nvSpPr>
        <p:spPr bwMode="auto">
          <a:xfrm>
            <a:off x="6382161" y="4354562"/>
            <a:ext cx="1715609" cy="627030"/>
          </a:xfrm>
          <a:prstGeom prst="rect">
            <a:avLst/>
          </a:prstGeom>
          <a:solidFill>
            <a:schemeClr val="bg1"/>
          </a:solidFill>
          <a:ln w="9525" algn="ctr">
            <a:solidFill>
              <a:schemeClr val="accent1"/>
            </a:solidFill>
            <a:miter lim="800000"/>
            <a:headEnd/>
            <a:tailEnd type="none" w="med" len="lg"/>
          </a:ln>
        </p:spPr>
        <p:txBody>
          <a:bodyPr lIns="45720" tIns="0" rIns="45720" bIns="0" anchor="ctr" anchorCtr="1">
            <a:noAutofit/>
          </a:bodyPr>
          <a:lstStyle/>
          <a:p>
            <a:pPr lvl="0" defTabSz="400050">
              <a:lnSpc>
                <a:spcPct val="90000"/>
              </a:lnSpc>
              <a:spcBef>
                <a:spcPct val="0"/>
              </a:spcBef>
              <a:spcAft>
                <a:spcPct val="35000"/>
              </a:spcAft>
            </a:pPr>
            <a:r>
              <a:rPr lang="en-US" sz="1100" dirty="0">
                <a:cs typeface="Century Gothic"/>
              </a:rPr>
              <a:t>Set-top box VOD is found in 60% of US households</a:t>
            </a:r>
          </a:p>
        </p:txBody>
      </p:sp>
      <p:sp>
        <p:nvSpPr>
          <p:cNvPr id="37" name="Text Box 46"/>
          <p:cNvSpPr txBox="1">
            <a:spLocks noChangeAspect="1" noChangeArrowheads="1"/>
          </p:cNvSpPr>
          <p:nvPr/>
        </p:nvSpPr>
        <p:spPr bwMode="auto">
          <a:xfrm>
            <a:off x="6382161" y="5089172"/>
            <a:ext cx="1715609" cy="670610"/>
          </a:xfrm>
          <a:prstGeom prst="rect">
            <a:avLst/>
          </a:prstGeom>
          <a:solidFill>
            <a:schemeClr val="bg1"/>
          </a:solidFill>
          <a:ln w="9525" algn="ctr">
            <a:solidFill>
              <a:schemeClr val="accent1"/>
            </a:solidFill>
            <a:miter lim="800000"/>
            <a:headEnd/>
            <a:tailEnd type="none" w="med" len="lg"/>
          </a:ln>
        </p:spPr>
        <p:txBody>
          <a:bodyPr lIns="45720" tIns="0" rIns="45720" bIns="0" anchor="ctr" anchorCtr="1">
            <a:noAutofit/>
          </a:bodyPr>
          <a:lstStyle/>
          <a:p>
            <a:pPr lvl="0" defTabSz="400050">
              <a:lnSpc>
                <a:spcPct val="90000"/>
              </a:lnSpc>
              <a:spcBef>
                <a:spcPct val="0"/>
              </a:spcBef>
              <a:spcAft>
                <a:spcPct val="35000"/>
              </a:spcAft>
            </a:pPr>
            <a:r>
              <a:rPr lang="en-US" sz="1100" dirty="0">
                <a:cs typeface="Century Gothic"/>
              </a:rPr>
              <a:t>YouTube crossed 1bn regular visitors milestones in March 2013</a:t>
            </a:r>
          </a:p>
        </p:txBody>
      </p:sp>
      <p:sp>
        <p:nvSpPr>
          <p:cNvPr id="38" name="Rectangle 37"/>
          <p:cNvSpPr/>
          <p:nvPr/>
        </p:nvSpPr>
        <p:spPr>
          <a:xfrm>
            <a:off x="290816" y="6050828"/>
            <a:ext cx="1746897" cy="246221"/>
          </a:xfrm>
          <a:prstGeom prst="rect">
            <a:avLst/>
          </a:prstGeom>
        </p:spPr>
        <p:txBody>
          <a:bodyPr wrap="none">
            <a:spAutoFit/>
          </a:bodyPr>
          <a:lstStyle/>
          <a:p>
            <a:pPr algn="ctr"/>
            <a:r>
              <a:rPr lang="en-US" sz="1000" i="1" dirty="0" smtClean="0"/>
              <a:t>*Frost &amp; Sullivan estimates</a:t>
            </a:r>
            <a:endParaRPr lang="en-US" sz="1000" i="1" dirty="0"/>
          </a:p>
        </p:txBody>
      </p:sp>
      <p:sp>
        <p:nvSpPr>
          <p:cNvPr id="32" name="Title 8"/>
          <p:cNvSpPr txBox="1">
            <a:spLocks/>
          </p:cNvSpPr>
          <p:nvPr/>
        </p:nvSpPr>
        <p:spPr>
          <a:xfrm>
            <a:off x="1012642" y="329710"/>
            <a:ext cx="7898276"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dirty="0"/>
              <a:t>Media services on an high growth trajectory; </a:t>
            </a:r>
            <a:br>
              <a:rPr lang="en-US" dirty="0"/>
            </a:br>
            <a:r>
              <a:rPr lang="en-US" dirty="0"/>
              <a:t>De-risked to recessionary pressures with services models</a:t>
            </a:r>
          </a:p>
        </p:txBody>
      </p:sp>
    </p:spTree>
    <p:extLst>
      <p:ext uri="{BB962C8B-B14F-4D97-AF65-F5344CB8AC3E}">
        <p14:creationId xmlns:p14="http://schemas.microsoft.com/office/powerpoint/2010/main" val="470987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E&amp;M industry globally….</a:t>
            </a:r>
          </a:p>
        </p:txBody>
      </p:sp>
      <p:sp>
        <p:nvSpPr>
          <p:cNvPr id="3" name="Text Placeholder 3"/>
          <p:cNvSpPr txBox="1">
            <a:spLocks/>
          </p:cNvSpPr>
          <p:nvPr/>
        </p:nvSpPr>
        <p:spPr>
          <a:xfrm>
            <a:off x="582137" y="1085765"/>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Global E&amp;M spend</a:t>
            </a:r>
          </a:p>
        </p:txBody>
      </p:sp>
      <p:sp>
        <p:nvSpPr>
          <p:cNvPr id="4" name="Text Placeholder 3"/>
          <p:cNvSpPr txBox="1">
            <a:spLocks/>
          </p:cNvSpPr>
          <p:nvPr/>
        </p:nvSpPr>
        <p:spPr>
          <a:xfrm>
            <a:off x="4956919" y="1085765"/>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Global box office ($</a:t>
            </a:r>
            <a:r>
              <a:rPr lang="en-US" sz="1400" dirty="0" err="1">
                <a:solidFill>
                  <a:schemeClr val="bg1"/>
                </a:solidFill>
              </a:rPr>
              <a:t>bn</a:t>
            </a:r>
            <a:r>
              <a:rPr lang="en-US" sz="1400" dirty="0">
                <a:solidFill>
                  <a:schemeClr val="bg1"/>
                </a:solidFill>
              </a:rPr>
              <a:t>)</a:t>
            </a:r>
          </a:p>
        </p:txBody>
      </p:sp>
      <p:graphicFrame>
        <p:nvGraphicFramePr>
          <p:cNvPr id="5" name="Chart 4"/>
          <p:cNvGraphicFramePr>
            <a:graphicFrameLocks/>
          </p:cNvGraphicFramePr>
          <p:nvPr>
            <p:extLst>
              <p:ext uri="{D42A27DB-BD31-4B8C-83A1-F6EECF244321}">
                <p14:modId xmlns:p14="http://schemas.microsoft.com/office/powerpoint/2010/main" val="1047545256"/>
              </p:ext>
            </p:extLst>
          </p:nvPr>
        </p:nvGraphicFramePr>
        <p:xfrm>
          <a:off x="4898326" y="1572493"/>
          <a:ext cx="3856914" cy="245747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8"/>
          <p:cNvGrpSpPr/>
          <p:nvPr/>
        </p:nvGrpSpPr>
        <p:grpSpPr>
          <a:xfrm>
            <a:off x="618817" y="1509065"/>
            <a:ext cx="3633280" cy="2553011"/>
            <a:chOff x="338090" y="1031779"/>
            <a:chExt cx="3996608" cy="2808312"/>
          </a:xfrm>
        </p:grpSpPr>
        <p:graphicFrame>
          <p:nvGraphicFramePr>
            <p:cNvPr id="7" name="Chart 6"/>
            <p:cNvGraphicFramePr>
              <a:graphicFrameLocks/>
            </p:cNvGraphicFramePr>
            <p:nvPr>
              <p:extLst>
                <p:ext uri="{D42A27DB-BD31-4B8C-83A1-F6EECF244321}">
                  <p14:modId xmlns:p14="http://schemas.microsoft.com/office/powerpoint/2010/main" val="3281749986"/>
                </p:ext>
              </p:extLst>
            </p:nvPr>
          </p:nvGraphicFramePr>
          <p:xfrm>
            <a:off x="374247" y="1031779"/>
            <a:ext cx="3960440"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38090" y="3533523"/>
              <a:ext cx="3996608" cy="246221"/>
            </a:xfrm>
            <a:prstGeom prst="rect">
              <a:avLst/>
            </a:prstGeom>
          </p:spPr>
          <p:txBody>
            <a:bodyPr wrap="none">
              <a:spAutoFit/>
            </a:bodyPr>
            <a:lstStyle/>
            <a:p>
              <a:pPr algn="ctr"/>
              <a:r>
                <a:rPr lang="en-US" sz="1000" i="1" dirty="0" smtClean="0">
                  <a:latin typeface="+mj-lt"/>
                </a:rPr>
                <a:t>Source</a:t>
              </a:r>
              <a:r>
                <a:rPr lang="en-US" sz="1000" i="1" dirty="0">
                  <a:latin typeface="+mj-lt"/>
                </a:rPr>
                <a:t>: </a:t>
              </a:r>
              <a:r>
                <a:rPr lang="en-US" sz="1000" i="1" dirty="0" smtClean="0">
                  <a:latin typeface="+mj-lt"/>
                </a:rPr>
                <a:t>Global </a:t>
              </a:r>
              <a:r>
                <a:rPr lang="en-US" sz="1000" i="1" dirty="0">
                  <a:latin typeface="+mj-lt"/>
                </a:rPr>
                <a:t>entertainment &amp; media outlook (2013-2017) by </a:t>
              </a:r>
              <a:r>
                <a:rPr lang="en-US" sz="1000" i="1" dirty="0" smtClean="0">
                  <a:latin typeface="+mj-lt"/>
                </a:rPr>
                <a:t>PwC</a:t>
              </a:r>
              <a:endParaRPr lang="en-US" sz="1000" i="1" dirty="0">
                <a:latin typeface="+mj-lt"/>
              </a:endParaRPr>
            </a:p>
          </p:txBody>
        </p:sp>
      </p:grpSp>
      <p:grpSp>
        <p:nvGrpSpPr>
          <p:cNvPr id="9" name="Group 7"/>
          <p:cNvGrpSpPr/>
          <p:nvPr/>
        </p:nvGrpSpPr>
        <p:grpSpPr>
          <a:xfrm>
            <a:off x="4792103" y="1648240"/>
            <a:ext cx="3670091" cy="2406461"/>
            <a:chOff x="4926578" y="1298605"/>
            <a:chExt cx="3670091" cy="2406461"/>
          </a:xfrm>
        </p:grpSpPr>
        <p:sp>
          <p:nvSpPr>
            <p:cNvPr id="10" name="TextBox 9"/>
            <p:cNvSpPr txBox="1"/>
            <p:nvPr/>
          </p:nvSpPr>
          <p:spPr>
            <a:xfrm>
              <a:off x="5527342" y="1586639"/>
              <a:ext cx="432049" cy="246221"/>
            </a:xfrm>
            <a:prstGeom prst="rect">
              <a:avLst/>
            </a:prstGeom>
            <a:noFill/>
          </p:spPr>
          <p:txBody>
            <a:bodyPr wrap="square" rtlCol="0">
              <a:spAutoFit/>
            </a:bodyPr>
            <a:lstStyle/>
            <a:p>
              <a:r>
                <a:rPr lang="en-US" sz="1000" b="1" dirty="0" smtClean="0">
                  <a:latin typeface="+mj-lt"/>
                  <a:cs typeface="Century Gothic"/>
                </a:rPr>
                <a:t>29.4</a:t>
              </a:r>
              <a:endParaRPr lang="en-US" sz="1000" b="1" dirty="0">
                <a:latin typeface="+mj-lt"/>
                <a:cs typeface="Century Gothic"/>
              </a:endParaRPr>
            </a:p>
          </p:txBody>
        </p:sp>
        <p:sp>
          <p:nvSpPr>
            <p:cNvPr id="11" name="TextBox 10"/>
            <p:cNvSpPr txBox="1"/>
            <p:nvPr/>
          </p:nvSpPr>
          <p:spPr>
            <a:xfrm>
              <a:off x="6179874" y="1514630"/>
              <a:ext cx="432049" cy="246221"/>
            </a:xfrm>
            <a:prstGeom prst="rect">
              <a:avLst/>
            </a:prstGeom>
            <a:noFill/>
          </p:spPr>
          <p:txBody>
            <a:bodyPr wrap="square" rtlCol="0">
              <a:spAutoFit/>
            </a:bodyPr>
            <a:lstStyle/>
            <a:p>
              <a:r>
                <a:rPr lang="en-US" sz="1000" b="1" dirty="0" smtClean="0">
                  <a:latin typeface="+mj-lt"/>
                  <a:cs typeface="Century Gothic"/>
                </a:rPr>
                <a:t>31.6</a:t>
              </a:r>
              <a:endParaRPr lang="en-US" sz="1000" b="1" dirty="0">
                <a:latin typeface="+mj-lt"/>
                <a:cs typeface="Century Gothic"/>
              </a:endParaRPr>
            </a:p>
          </p:txBody>
        </p:sp>
        <p:sp>
          <p:nvSpPr>
            <p:cNvPr id="12" name="TextBox 11"/>
            <p:cNvSpPr txBox="1"/>
            <p:nvPr/>
          </p:nvSpPr>
          <p:spPr>
            <a:xfrm>
              <a:off x="6836998" y="1442623"/>
              <a:ext cx="432049" cy="246221"/>
            </a:xfrm>
            <a:prstGeom prst="rect">
              <a:avLst/>
            </a:prstGeom>
            <a:noFill/>
          </p:spPr>
          <p:txBody>
            <a:bodyPr wrap="square" rtlCol="0">
              <a:spAutoFit/>
            </a:bodyPr>
            <a:lstStyle/>
            <a:p>
              <a:r>
                <a:rPr lang="en-US" sz="1000" b="1" dirty="0" smtClean="0">
                  <a:latin typeface="+mj-lt"/>
                  <a:cs typeface="Century Gothic"/>
                </a:rPr>
                <a:t>32.6</a:t>
              </a:r>
              <a:endParaRPr lang="en-US" sz="1000" b="1" dirty="0">
                <a:latin typeface="+mj-lt"/>
                <a:cs typeface="Century Gothic"/>
              </a:endParaRPr>
            </a:p>
          </p:txBody>
        </p:sp>
        <p:sp>
          <p:nvSpPr>
            <p:cNvPr id="13" name="TextBox 12"/>
            <p:cNvSpPr txBox="1"/>
            <p:nvPr/>
          </p:nvSpPr>
          <p:spPr>
            <a:xfrm>
              <a:off x="7503038" y="1370615"/>
              <a:ext cx="432049" cy="246221"/>
            </a:xfrm>
            <a:prstGeom prst="rect">
              <a:avLst/>
            </a:prstGeom>
            <a:noFill/>
          </p:spPr>
          <p:txBody>
            <a:bodyPr wrap="square" rtlCol="0">
              <a:spAutoFit/>
            </a:bodyPr>
            <a:lstStyle/>
            <a:p>
              <a:r>
                <a:rPr lang="en-US" sz="1000" b="1" dirty="0" smtClean="0">
                  <a:latin typeface="+mj-lt"/>
                  <a:cs typeface="Century Gothic"/>
                </a:rPr>
                <a:t>34.7</a:t>
              </a:r>
              <a:endParaRPr lang="en-US" sz="1000" b="1" dirty="0">
                <a:latin typeface="+mj-lt"/>
                <a:cs typeface="Century Gothic"/>
              </a:endParaRPr>
            </a:p>
          </p:txBody>
        </p:sp>
        <p:sp>
          <p:nvSpPr>
            <p:cNvPr id="14" name="TextBox 13"/>
            <p:cNvSpPr txBox="1"/>
            <p:nvPr/>
          </p:nvSpPr>
          <p:spPr>
            <a:xfrm>
              <a:off x="8164620" y="1298605"/>
              <a:ext cx="432049" cy="246221"/>
            </a:xfrm>
            <a:prstGeom prst="rect">
              <a:avLst/>
            </a:prstGeom>
            <a:noFill/>
          </p:spPr>
          <p:txBody>
            <a:bodyPr wrap="square" rtlCol="0">
              <a:spAutoFit/>
            </a:bodyPr>
            <a:lstStyle/>
            <a:p>
              <a:r>
                <a:rPr lang="en-US" sz="1000" b="1" dirty="0" smtClean="0">
                  <a:latin typeface="+mj-lt"/>
                  <a:cs typeface="Century Gothic"/>
                </a:rPr>
                <a:t>35.9</a:t>
              </a:r>
              <a:endParaRPr lang="en-US" sz="1000" b="1" dirty="0">
                <a:latin typeface="+mj-lt"/>
                <a:cs typeface="Century Gothic"/>
              </a:endParaRPr>
            </a:p>
          </p:txBody>
        </p:sp>
        <p:sp>
          <p:nvSpPr>
            <p:cNvPr id="15" name="Rectangle 14"/>
            <p:cNvSpPr/>
            <p:nvPr/>
          </p:nvSpPr>
          <p:spPr>
            <a:xfrm>
              <a:off x="4926578" y="3458845"/>
              <a:ext cx="3078087" cy="246221"/>
            </a:xfrm>
            <a:prstGeom prst="rect">
              <a:avLst/>
            </a:prstGeom>
          </p:spPr>
          <p:txBody>
            <a:bodyPr wrap="none">
              <a:spAutoFit/>
            </a:bodyPr>
            <a:lstStyle/>
            <a:p>
              <a:pPr algn="ctr"/>
              <a:r>
                <a:rPr lang="en-US" sz="1000" i="1" dirty="0" smtClean="0">
                  <a:latin typeface="+mj-lt"/>
                </a:rPr>
                <a:t>Source</a:t>
              </a:r>
              <a:r>
                <a:rPr lang="en-US" sz="1000" i="1" dirty="0">
                  <a:latin typeface="+mj-lt"/>
                </a:rPr>
                <a:t>: Theatrical Market Statistics </a:t>
              </a:r>
              <a:r>
                <a:rPr lang="en-US" sz="1000" i="1" dirty="0" smtClean="0">
                  <a:latin typeface="+mj-lt"/>
                </a:rPr>
                <a:t>2013 </a:t>
              </a:r>
              <a:r>
                <a:rPr lang="en-US" sz="1000" i="1" dirty="0">
                  <a:latin typeface="+mj-lt"/>
                </a:rPr>
                <a:t>by </a:t>
              </a:r>
              <a:r>
                <a:rPr lang="en-US" sz="1000" i="1" dirty="0" smtClean="0">
                  <a:latin typeface="+mj-lt"/>
                </a:rPr>
                <a:t>MPAA</a:t>
              </a:r>
              <a:endParaRPr lang="en-US" sz="1000" i="1" dirty="0">
                <a:latin typeface="+mj-lt"/>
              </a:endParaRPr>
            </a:p>
          </p:txBody>
        </p:sp>
      </p:grpSp>
      <p:graphicFrame>
        <p:nvGraphicFramePr>
          <p:cNvPr id="16" name="Table 15"/>
          <p:cNvGraphicFramePr>
            <a:graphicFrameLocks noGrp="1"/>
          </p:cNvGraphicFramePr>
          <p:nvPr>
            <p:extLst>
              <p:ext uri="{D42A27DB-BD31-4B8C-83A1-F6EECF244321}">
                <p14:modId xmlns:p14="http://schemas.microsoft.com/office/powerpoint/2010/main" val="364283295"/>
              </p:ext>
            </p:extLst>
          </p:nvPr>
        </p:nvGraphicFramePr>
        <p:xfrm>
          <a:off x="1021741" y="4225878"/>
          <a:ext cx="2664296" cy="1872207"/>
        </p:xfrm>
        <a:graphic>
          <a:graphicData uri="http://schemas.openxmlformats.org/drawingml/2006/table">
            <a:tbl>
              <a:tblPr firstRow="1" bandRow="1">
                <a:tableStyleId>{3B4B98B0-60AC-42C2-AFA5-B58CD77FA1E5}</a:tableStyleId>
              </a:tblPr>
              <a:tblGrid>
                <a:gridCol w="1332148"/>
                <a:gridCol w="1332148"/>
              </a:tblGrid>
              <a:tr h="46456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effectLst/>
                        </a:rPr>
                        <a:t>2013 Top 5 International </a:t>
                      </a:r>
                      <a:br>
                        <a:rPr lang="en-US" sz="1100" kern="1200" dirty="0" smtClean="0">
                          <a:effectLst/>
                        </a:rPr>
                      </a:br>
                      <a:r>
                        <a:rPr lang="en-US" sz="1100" kern="1200" dirty="0" smtClean="0">
                          <a:effectLst/>
                        </a:rPr>
                        <a:t>Box Office Markets ($bn)</a:t>
                      </a:r>
                      <a:endParaRPr lang="en-US" sz="1100" dirty="0" smtClean="0">
                        <a:effectLst/>
                        <a:latin typeface="+mj-lt"/>
                        <a:cs typeface="Century Gothic"/>
                      </a:endParaRPr>
                    </a:p>
                  </a:txBody>
                  <a:tcPr anchor="ctr"/>
                </a:tc>
                <a:tc hMerge="1">
                  <a:txBody>
                    <a:bodyPr/>
                    <a:lstStyle/>
                    <a:p>
                      <a:endParaRPr lang="en-US" dirty="0"/>
                    </a:p>
                  </a:txBody>
                  <a:tcPr/>
                </a:tc>
              </a:tr>
              <a:tr h="278741">
                <a:tc>
                  <a:txBody>
                    <a:bodyPr/>
                    <a:lstStyle/>
                    <a:p>
                      <a:pPr algn="l"/>
                      <a:r>
                        <a:rPr lang="fr-FR" sz="1100" kern="1200" dirty="0" smtClean="0">
                          <a:effectLst/>
                        </a:rPr>
                        <a:t>China</a:t>
                      </a:r>
                      <a:endParaRPr lang="fr-FR" sz="1100" dirty="0" smtClean="0">
                        <a:effectLst/>
                        <a:latin typeface="+mj-lt"/>
                        <a:cs typeface="Century Gothic"/>
                      </a:endParaRPr>
                    </a:p>
                  </a:txBody>
                  <a:tcPr anchor="ctr">
                    <a:solidFill>
                      <a:schemeClr val="accent3">
                        <a:alpha val="20000"/>
                      </a:schemeClr>
                    </a:solidFill>
                  </a:tcPr>
                </a:tc>
                <a:tc>
                  <a:txBody>
                    <a:bodyPr/>
                    <a:lstStyle/>
                    <a:p>
                      <a:pPr algn="ctr"/>
                      <a:r>
                        <a:rPr lang="en-US" sz="1100" dirty="0" smtClean="0">
                          <a:latin typeface="+mn-lt"/>
                          <a:cs typeface="+mn-cs"/>
                        </a:rPr>
                        <a:t>3.6</a:t>
                      </a:r>
                      <a:endParaRPr lang="en-US" sz="1100" dirty="0">
                        <a:latin typeface="+mj-lt"/>
                        <a:cs typeface="Century Gothic"/>
                      </a:endParaRPr>
                    </a:p>
                  </a:txBody>
                  <a:tcPr anchor="ctr">
                    <a:solidFill>
                      <a:schemeClr val="accent3">
                        <a:alpha val="20000"/>
                      </a:schemeClr>
                    </a:solidFill>
                  </a:tcPr>
                </a:tc>
              </a:tr>
              <a:tr h="278741">
                <a:tc>
                  <a:txBody>
                    <a:bodyPr/>
                    <a:lstStyle/>
                    <a:p>
                      <a:pPr algn="l"/>
                      <a:r>
                        <a:rPr lang="en-US" sz="1100" dirty="0" smtClean="0"/>
                        <a:t>Japan</a:t>
                      </a:r>
                      <a:endParaRPr lang="en-US" sz="1100" dirty="0">
                        <a:latin typeface="+mj-lt"/>
                        <a:cs typeface="Century Gothic"/>
                      </a:endParaRPr>
                    </a:p>
                  </a:txBody>
                  <a:tcPr anchor="ctr"/>
                </a:tc>
                <a:tc>
                  <a:txBody>
                    <a:bodyPr/>
                    <a:lstStyle/>
                    <a:p>
                      <a:pPr algn="ctr"/>
                      <a:r>
                        <a:rPr lang="en-US" sz="1100" dirty="0" smtClean="0"/>
                        <a:t>2.4</a:t>
                      </a:r>
                      <a:endParaRPr lang="en-US" sz="1100" dirty="0">
                        <a:latin typeface="+mj-lt"/>
                        <a:cs typeface="Century Gothic"/>
                      </a:endParaRPr>
                    </a:p>
                  </a:txBody>
                  <a:tcPr anchor="ctr"/>
                </a:tc>
              </a:tr>
              <a:tr h="278741">
                <a:tc>
                  <a:txBody>
                    <a:bodyPr/>
                    <a:lstStyle/>
                    <a:p>
                      <a:pPr algn="l"/>
                      <a:r>
                        <a:rPr lang="en-US" sz="1100" dirty="0" smtClean="0"/>
                        <a:t>UK</a:t>
                      </a:r>
                      <a:endParaRPr lang="en-US" sz="1100" dirty="0">
                        <a:latin typeface="+mj-lt"/>
                        <a:cs typeface="Century Gothic"/>
                      </a:endParaRPr>
                    </a:p>
                  </a:txBody>
                  <a:tcPr anchor="ctr">
                    <a:solidFill>
                      <a:schemeClr val="accent3">
                        <a:alpha val="20000"/>
                      </a:schemeClr>
                    </a:solidFill>
                  </a:tcPr>
                </a:tc>
                <a:tc>
                  <a:txBody>
                    <a:bodyPr/>
                    <a:lstStyle/>
                    <a:p>
                      <a:pPr algn="ctr"/>
                      <a:r>
                        <a:rPr lang="en-US" sz="1100" dirty="0" smtClean="0"/>
                        <a:t>1.7</a:t>
                      </a:r>
                      <a:endParaRPr lang="en-US" sz="1100" dirty="0">
                        <a:latin typeface="+mj-lt"/>
                        <a:cs typeface="Century Gothic"/>
                      </a:endParaRPr>
                    </a:p>
                  </a:txBody>
                  <a:tcPr anchor="ctr">
                    <a:solidFill>
                      <a:schemeClr val="accent3">
                        <a:alpha val="20000"/>
                      </a:schemeClr>
                    </a:solidFill>
                  </a:tcPr>
                </a:tc>
              </a:tr>
              <a:tr h="278741">
                <a:tc>
                  <a:txBody>
                    <a:bodyPr/>
                    <a:lstStyle/>
                    <a:p>
                      <a:pPr algn="l"/>
                      <a:r>
                        <a:rPr lang="en-US" sz="1100" dirty="0" smtClean="0"/>
                        <a:t>France</a:t>
                      </a:r>
                      <a:endParaRPr lang="en-US" sz="1100" dirty="0">
                        <a:latin typeface="+mj-lt"/>
                        <a:cs typeface="Century Gothic"/>
                      </a:endParaRPr>
                    </a:p>
                  </a:txBody>
                  <a:tcPr anchor="ctr"/>
                </a:tc>
                <a:tc>
                  <a:txBody>
                    <a:bodyPr/>
                    <a:lstStyle/>
                    <a:p>
                      <a:pPr algn="ctr"/>
                      <a:r>
                        <a:rPr lang="en-US" sz="1100" dirty="0" smtClean="0"/>
                        <a:t>1.6</a:t>
                      </a:r>
                      <a:endParaRPr lang="en-US" sz="1100" dirty="0">
                        <a:latin typeface="+mj-lt"/>
                        <a:cs typeface="Century Gothic"/>
                      </a:endParaRPr>
                    </a:p>
                  </a:txBody>
                  <a:tcPr anchor="ctr"/>
                </a:tc>
              </a:tr>
              <a:tr h="292674">
                <a:tc>
                  <a:txBody>
                    <a:bodyPr/>
                    <a:lstStyle/>
                    <a:p>
                      <a:pPr algn="l"/>
                      <a:r>
                        <a:rPr lang="en-US" sz="1100" dirty="0" smtClean="0"/>
                        <a:t>India</a:t>
                      </a:r>
                      <a:endParaRPr lang="en-US" sz="1100" dirty="0">
                        <a:latin typeface="+mj-lt"/>
                        <a:cs typeface="Century Gothic"/>
                      </a:endParaRPr>
                    </a:p>
                  </a:txBody>
                  <a:tcPr anchor="ctr"/>
                </a:tc>
                <a:tc>
                  <a:txBody>
                    <a:bodyPr/>
                    <a:lstStyle/>
                    <a:p>
                      <a:pPr algn="ctr"/>
                      <a:r>
                        <a:rPr lang="en-US" sz="1100" dirty="0" smtClean="0"/>
                        <a:t>1.5</a:t>
                      </a:r>
                      <a:endParaRPr lang="en-US" sz="1100" dirty="0" smtClean="0">
                        <a:latin typeface="+mj-lt"/>
                        <a:cs typeface="Century Gothic"/>
                      </a:endParaRPr>
                    </a:p>
                  </a:txBody>
                  <a:tcPr anchor="ctr"/>
                </a:tc>
              </a:tr>
            </a:tbl>
          </a:graphicData>
        </a:graphic>
      </p:graphicFrame>
      <p:sp>
        <p:nvSpPr>
          <p:cNvPr id="17" name="Rectangle 16"/>
          <p:cNvSpPr/>
          <p:nvPr/>
        </p:nvSpPr>
        <p:spPr>
          <a:xfrm>
            <a:off x="677530" y="6119568"/>
            <a:ext cx="3078087" cy="246221"/>
          </a:xfrm>
          <a:prstGeom prst="rect">
            <a:avLst/>
          </a:prstGeom>
        </p:spPr>
        <p:txBody>
          <a:bodyPr wrap="none">
            <a:spAutoFit/>
          </a:bodyPr>
          <a:lstStyle/>
          <a:p>
            <a:pPr algn="ctr"/>
            <a:r>
              <a:rPr lang="en-US" sz="1000" i="1" dirty="0" smtClean="0">
                <a:latin typeface="+mj-lt"/>
              </a:rPr>
              <a:t>Source</a:t>
            </a:r>
            <a:r>
              <a:rPr lang="en-US" sz="1000" i="1" dirty="0">
                <a:latin typeface="+mj-lt"/>
              </a:rPr>
              <a:t>: Theatrical Market Statistics </a:t>
            </a:r>
            <a:r>
              <a:rPr lang="en-US" sz="1000" i="1" dirty="0" smtClean="0">
                <a:latin typeface="+mj-lt"/>
              </a:rPr>
              <a:t>2013 </a:t>
            </a:r>
            <a:r>
              <a:rPr lang="en-US" sz="1000" i="1" dirty="0">
                <a:latin typeface="+mj-lt"/>
              </a:rPr>
              <a:t>by </a:t>
            </a:r>
            <a:r>
              <a:rPr lang="en-US" sz="1000" i="1" dirty="0" smtClean="0">
                <a:latin typeface="+mj-lt"/>
              </a:rPr>
              <a:t>MPAA</a:t>
            </a:r>
            <a:endParaRPr lang="en-US" sz="1000" i="1" dirty="0">
              <a:latin typeface="+mj-lt"/>
            </a:endParaRPr>
          </a:p>
        </p:txBody>
      </p:sp>
      <p:sp>
        <p:nvSpPr>
          <p:cNvPr id="19" name="Rectangle 18"/>
          <p:cNvSpPr/>
          <p:nvPr/>
        </p:nvSpPr>
        <p:spPr>
          <a:xfrm>
            <a:off x="4428028" y="4231836"/>
            <a:ext cx="4314565" cy="1723549"/>
          </a:xfrm>
          <a:prstGeom prst="rect">
            <a:avLst/>
          </a:prstGeom>
        </p:spPr>
        <p:txBody>
          <a:bodyPr wrap="square">
            <a:spAutoFit/>
          </a:bodyPr>
          <a:lstStyle/>
          <a:p>
            <a:pPr marL="169863" lvl="1" indent="-169863">
              <a:spcAft>
                <a:spcPts val="600"/>
              </a:spcAft>
              <a:buClr>
                <a:schemeClr val="accent1"/>
              </a:buClr>
              <a:buSzPct val="80000"/>
              <a:buFont typeface="Wingdings" pitchFamily="2" charset="2"/>
              <a:buChar char="§"/>
            </a:pPr>
            <a:r>
              <a:rPr lang="en-US" sz="1200" dirty="0" smtClean="0">
                <a:latin typeface="+mj-lt"/>
                <a:cs typeface="Century Gothic"/>
              </a:rPr>
              <a:t>Global E&amp;M spend is projected </a:t>
            </a:r>
            <a:r>
              <a:rPr lang="en-US" sz="1200" dirty="0">
                <a:latin typeface="+mj-lt"/>
                <a:cs typeface="Century Gothic"/>
              </a:rPr>
              <a:t>to grow at a </a:t>
            </a:r>
            <a:r>
              <a:rPr lang="en-US" sz="1200" dirty="0" smtClean="0">
                <a:latin typeface="+mj-lt"/>
                <a:cs typeface="Century Gothic"/>
              </a:rPr>
              <a:t> 6.6% CAGR </a:t>
            </a:r>
            <a:r>
              <a:rPr lang="en-US" sz="1200" dirty="0">
                <a:latin typeface="+mj-lt"/>
                <a:cs typeface="Century Gothic"/>
              </a:rPr>
              <a:t>for next 5 </a:t>
            </a:r>
            <a:r>
              <a:rPr lang="en-US" sz="1200" dirty="0" smtClean="0">
                <a:latin typeface="+mj-lt"/>
                <a:cs typeface="Century Gothic"/>
              </a:rPr>
              <a:t>years to reach $2.2tn by 2017 with filmed entertainment growing at 3.6%</a:t>
            </a:r>
          </a:p>
          <a:p>
            <a:pPr marL="169863" lvl="1" indent="-169863">
              <a:spcAft>
                <a:spcPts val="600"/>
              </a:spcAft>
              <a:buClr>
                <a:schemeClr val="accent1"/>
              </a:buClr>
              <a:buSzPct val="80000"/>
              <a:buFont typeface="Wingdings" pitchFamily="2" charset="2"/>
              <a:buChar char="§"/>
            </a:pPr>
            <a:r>
              <a:rPr lang="en-US" sz="1200" dirty="0" smtClean="0">
                <a:latin typeface="+mj-lt"/>
                <a:cs typeface="Century Gothic"/>
              </a:rPr>
              <a:t>Total worldwide </a:t>
            </a:r>
            <a:r>
              <a:rPr lang="en-US" sz="1200" dirty="0">
                <a:latin typeface="+mj-lt"/>
                <a:cs typeface="Century Gothic"/>
              </a:rPr>
              <a:t>box </a:t>
            </a:r>
            <a:r>
              <a:rPr lang="en-US" sz="1200" dirty="0" smtClean="0">
                <a:latin typeface="+mj-lt"/>
                <a:cs typeface="Century Gothic"/>
              </a:rPr>
              <a:t>office for </a:t>
            </a:r>
            <a:r>
              <a:rPr lang="en-US" sz="1200" dirty="0">
                <a:latin typeface="+mj-lt"/>
                <a:cs typeface="Century Gothic"/>
              </a:rPr>
              <a:t>all films released </a:t>
            </a:r>
            <a:r>
              <a:rPr lang="en-US" sz="1200" dirty="0" smtClean="0">
                <a:latin typeface="+mj-lt"/>
                <a:cs typeface="Century Gothic"/>
              </a:rPr>
              <a:t>increased 4% in 2013 to reach $35.9bn. </a:t>
            </a:r>
          </a:p>
          <a:p>
            <a:pPr marL="169863" lvl="1" indent="-169863">
              <a:spcAft>
                <a:spcPts val="600"/>
              </a:spcAft>
              <a:buClr>
                <a:schemeClr val="accent1"/>
              </a:buClr>
              <a:buSzPct val="80000"/>
              <a:buFont typeface="Wingdings" pitchFamily="2" charset="2"/>
              <a:buChar char="§"/>
            </a:pPr>
            <a:r>
              <a:rPr lang="en-US" sz="1200" dirty="0" smtClean="0">
                <a:latin typeface="+mj-lt"/>
                <a:cs typeface="Century Gothic"/>
              </a:rPr>
              <a:t>China’s box office revenues increased 27% in 2013 to </a:t>
            </a:r>
            <a:r>
              <a:rPr lang="en-US" sz="1200" dirty="0">
                <a:latin typeface="+mj-lt"/>
                <a:cs typeface="Century Gothic"/>
              </a:rPr>
              <a:t>become </a:t>
            </a:r>
            <a:r>
              <a:rPr lang="en-US" sz="1200" dirty="0" smtClean="0">
                <a:latin typeface="+mj-lt"/>
                <a:cs typeface="Century Gothic"/>
              </a:rPr>
              <a:t>the </a:t>
            </a:r>
            <a:r>
              <a:rPr lang="en-US" sz="1200" dirty="0">
                <a:latin typeface="+mj-lt"/>
                <a:cs typeface="Century Gothic"/>
              </a:rPr>
              <a:t>first international </a:t>
            </a:r>
            <a:r>
              <a:rPr lang="en-US" sz="1200" dirty="0" smtClean="0">
                <a:latin typeface="+mj-lt"/>
                <a:cs typeface="Century Gothic"/>
              </a:rPr>
              <a:t>market </a:t>
            </a:r>
            <a:r>
              <a:rPr lang="en-US" sz="1200" dirty="0">
                <a:latin typeface="+mj-lt"/>
                <a:cs typeface="Century Gothic"/>
              </a:rPr>
              <a:t>to exceed $</a:t>
            </a:r>
            <a:r>
              <a:rPr lang="en-US" sz="1200" dirty="0" smtClean="0">
                <a:latin typeface="+mj-lt"/>
                <a:cs typeface="Century Gothic"/>
              </a:rPr>
              <a:t>3bn in </a:t>
            </a:r>
            <a:r>
              <a:rPr lang="en-US" sz="1200" dirty="0">
                <a:latin typeface="+mj-lt"/>
                <a:cs typeface="Century Gothic"/>
              </a:rPr>
              <a:t>box office revenue. </a:t>
            </a:r>
          </a:p>
        </p:txBody>
      </p:sp>
    </p:spTree>
    <p:extLst>
      <p:ext uri="{BB962C8B-B14F-4D97-AF65-F5344CB8AC3E}">
        <p14:creationId xmlns:p14="http://schemas.microsoft.com/office/powerpoint/2010/main" val="3177804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growing opportunities in key segments</a:t>
            </a:r>
          </a:p>
        </p:txBody>
      </p:sp>
      <p:sp>
        <p:nvSpPr>
          <p:cNvPr id="3" name="Text Placeholder 3"/>
          <p:cNvSpPr txBox="1">
            <a:spLocks/>
          </p:cNvSpPr>
          <p:nvPr/>
        </p:nvSpPr>
        <p:spPr>
          <a:xfrm>
            <a:off x="582137" y="1085765"/>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Growing VFX revenues ($</a:t>
            </a:r>
            <a:r>
              <a:rPr lang="en-US" sz="1400" dirty="0" err="1">
                <a:solidFill>
                  <a:schemeClr val="bg1"/>
                </a:solidFill>
              </a:rPr>
              <a:t>mn</a:t>
            </a:r>
            <a:r>
              <a:rPr lang="en-US" sz="1400" dirty="0">
                <a:solidFill>
                  <a:schemeClr val="bg1"/>
                </a:solidFill>
              </a:rPr>
              <a:t>)</a:t>
            </a:r>
          </a:p>
        </p:txBody>
      </p:sp>
      <p:graphicFrame>
        <p:nvGraphicFramePr>
          <p:cNvPr id="9" name="Chart 8"/>
          <p:cNvGraphicFramePr>
            <a:graphicFrameLocks/>
          </p:cNvGraphicFramePr>
          <p:nvPr>
            <p:extLst>
              <p:ext uri="{D42A27DB-BD31-4B8C-83A1-F6EECF244321}">
                <p14:modId xmlns:p14="http://schemas.microsoft.com/office/powerpoint/2010/main" val="3018152"/>
              </p:ext>
            </p:extLst>
          </p:nvPr>
        </p:nvGraphicFramePr>
        <p:xfrm>
          <a:off x="4845826" y="1608251"/>
          <a:ext cx="3856913" cy="2238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054546302"/>
              </p:ext>
            </p:extLst>
          </p:nvPr>
        </p:nvGraphicFramePr>
        <p:xfrm>
          <a:off x="431524" y="1691852"/>
          <a:ext cx="3870176" cy="208823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28"/>
          <p:cNvGrpSpPr/>
          <p:nvPr/>
        </p:nvGrpSpPr>
        <p:grpSpPr>
          <a:xfrm>
            <a:off x="1367629" y="1632920"/>
            <a:ext cx="2160240" cy="779012"/>
            <a:chOff x="920552" y="1628800"/>
            <a:chExt cx="2160240" cy="779012"/>
          </a:xfrm>
        </p:grpSpPr>
        <p:cxnSp>
          <p:nvCxnSpPr>
            <p:cNvPr id="12" name="Straight Connector 11"/>
            <p:cNvCxnSpPr/>
            <p:nvPr/>
          </p:nvCxnSpPr>
          <p:spPr>
            <a:xfrm flipV="1">
              <a:off x="920552" y="1628800"/>
              <a:ext cx="2160240" cy="779012"/>
            </a:xfrm>
            <a:prstGeom prst="line">
              <a:avLst/>
            </a:prstGeom>
            <a:ln w="3175" cmpd="sng">
              <a:solidFill>
                <a:schemeClr val="accent1"/>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rot="20459866">
              <a:off x="1652966" y="1811645"/>
              <a:ext cx="723275" cy="215444"/>
            </a:xfrm>
            <a:prstGeom prst="rect">
              <a:avLst/>
            </a:prstGeom>
            <a:noFill/>
          </p:spPr>
          <p:txBody>
            <a:bodyPr wrap="none" rtlCol="0">
              <a:spAutoFit/>
            </a:bodyPr>
            <a:lstStyle/>
            <a:p>
              <a:r>
                <a:rPr lang="en-US" sz="800" dirty="0" smtClean="0">
                  <a:latin typeface="+mj-lt"/>
                </a:rPr>
                <a:t>10% CAGR</a:t>
              </a:r>
              <a:endParaRPr lang="en-IN" sz="800" dirty="0">
                <a:latin typeface="+mj-lt"/>
              </a:endParaRPr>
            </a:p>
          </p:txBody>
        </p:sp>
      </p:grpSp>
      <p:grpSp>
        <p:nvGrpSpPr>
          <p:cNvPr id="14" name="Group 28"/>
          <p:cNvGrpSpPr/>
          <p:nvPr/>
        </p:nvGrpSpPr>
        <p:grpSpPr>
          <a:xfrm>
            <a:off x="5727050" y="1636667"/>
            <a:ext cx="2036385" cy="523733"/>
            <a:chOff x="932311" y="1637156"/>
            <a:chExt cx="2234879" cy="523733"/>
          </a:xfrm>
        </p:grpSpPr>
        <p:cxnSp>
          <p:nvCxnSpPr>
            <p:cNvPr id="15" name="Straight Connector 14"/>
            <p:cNvCxnSpPr/>
            <p:nvPr/>
          </p:nvCxnSpPr>
          <p:spPr>
            <a:xfrm flipV="1">
              <a:off x="932311" y="1730841"/>
              <a:ext cx="2234879" cy="430048"/>
            </a:xfrm>
            <a:prstGeom prst="line">
              <a:avLst/>
            </a:prstGeom>
            <a:ln w="3175" cmpd="sng">
              <a:solidFill>
                <a:schemeClr val="accent1"/>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rot="20962975">
              <a:off x="2323221" y="1637156"/>
              <a:ext cx="723275" cy="215444"/>
            </a:xfrm>
            <a:prstGeom prst="rect">
              <a:avLst/>
            </a:prstGeom>
            <a:noFill/>
          </p:spPr>
          <p:txBody>
            <a:bodyPr wrap="none" rtlCol="0">
              <a:spAutoFit/>
            </a:bodyPr>
            <a:lstStyle/>
            <a:p>
              <a:r>
                <a:rPr lang="en-US" sz="800" dirty="0">
                  <a:latin typeface="+mj-lt"/>
                </a:rPr>
                <a:t>5</a:t>
              </a:r>
              <a:r>
                <a:rPr lang="en-US" sz="800" dirty="0" smtClean="0">
                  <a:latin typeface="+mj-lt"/>
                </a:rPr>
                <a:t>5% CAGR</a:t>
              </a:r>
              <a:endParaRPr lang="en-IN" sz="800" dirty="0">
                <a:latin typeface="+mj-lt"/>
              </a:endParaRPr>
            </a:p>
          </p:txBody>
        </p:sp>
      </p:grpSp>
      <p:pic>
        <p:nvPicPr>
          <p:cNvPr id="17" name="Picture 4" descr="https://encrypted-tbn2.gstatic.com/images?q=tbn:ANd9GcQ6tRD6SI6_whLcPpXw0RjmBvLut4Vu5r1bnN6FXrjFS9q1hqNv4PWdUVb0"/>
          <p:cNvPicPr>
            <a:picLocks noChangeAspect="1" noChangeArrowheads="1"/>
          </p:cNvPicPr>
          <p:nvPr/>
        </p:nvPicPr>
        <p:blipFill>
          <a:blip r:embed="rId4" cstate="print"/>
          <a:srcRect/>
          <a:stretch>
            <a:fillRect/>
          </a:stretch>
        </p:blipFill>
        <p:spPr bwMode="auto">
          <a:xfrm>
            <a:off x="7922887" y="1548619"/>
            <a:ext cx="685231" cy="427064"/>
          </a:xfrm>
          <a:prstGeom prst="rect">
            <a:avLst/>
          </a:prstGeom>
          <a:noFill/>
        </p:spPr>
      </p:pic>
      <p:sp>
        <p:nvSpPr>
          <p:cNvPr id="18" name="Text Placeholder 3"/>
          <p:cNvSpPr txBox="1">
            <a:spLocks/>
          </p:cNvSpPr>
          <p:nvPr/>
        </p:nvSpPr>
        <p:spPr>
          <a:xfrm>
            <a:off x="4956919" y="1085765"/>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US 3D box office ($</a:t>
            </a:r>
            <a:r>
              <a:rPr lang="en-US" sz="1400" dirty="0" err="1">
                <a:solidFill>
                  <a:schemeClr val="bg1"/>
                </a:solidFill>
              </a:rPr>
              <a:t>bn</a:t>
            </a:r>
            <a:r>
              <a:rPr lang="en-US" sz="1400" dirty="0">
                <a:solidFill>
                  <a:schemeClr val="bg1"/>
                </a:solidFill>
              </a:rPr>
              <a:t>)</a:t>
            </a:r>
          </a:p>
        </p:txBody>
      </p:sp>
      <p:sp>
        <p:nvSpPr>
          <p:cNvPr id="19" name="Rectangle 18"/>
          <p:cNvSpPr/>
          <p:nvPr/>
        </p:nvSpPr>
        <p:spPr>
          <a:xfrm>
            <a:off x="4848576" y="3772252"/>
            <a:ext cx="3113353" cy="246221"/>
          </a:xfrm>
          <a:prstGeom prst="rect">
            <a:avLst/>
          </a:prstGeom>
        </p:spPr>
        <p:txBody>
          <a:bodyPr wrap="none">
            <a:spAutoFit/>
          </a:bodyPr>
          <a:lstStyle/>
          <a:p>
            <a:pPr algn="ctr"/>
            <a:r>
              <a:rPr lang="en-US" sz="1000" i="1" dirty="0" smtClean="0">
                <a:latin typeface="+mj-lt"/>
              </a:rPr>
              <a:t>Source</a:t>
            </a:r>
            <a:r>
              <a:rPr lang="en-US" sz="1000" i="1" dirty="0">
                <a:latin typeface="+mj-lt"/>
              </a:rPr>
              <a:t>: Theatrical Market Statistics </a:t>
            </a:r>
            <a:r>
              <a:rPr lang="en-US" sz="1000" i="1" dirty="0" smtClean="0">
                <a:latin typeface="+mj-lt"/>
              </a:rPr>
              <a:t>2013 </a:t>
            </a:r>
            <a:r>
              <a:rPr lang="en-US" sz="1000" i="1" dirty="0">
                <a:latin typeface="+mj-lt"/>
              </a:rPr>
              <a:t>by </a:t>
            </a:r>
            <a:r>
              <a:rPr lang="en-US" sz="1000" i="1" dirty="0" smtClean="0">
                <a:latin typeface="+mj-lt"/>
              </a:rPr>
              <a:t>MPAA </a:t>
            </a:r>
            <a:endParaRPr lang="en-US" sz="1000" i="1" dirty="0">
              <a:latin typeface="+mj-lt"/>
            </a:endParaRPr>
          </a:p>
        </p:txBody>
      </p:sp>
      <p:sp>
        <p:nvSpPr>
          <p:cNvPr id="20" name="Rectangle 19"/>
          <p:cNvSpPr/>
          <p:nvPr/>
        </p:nvSpPr>
        <p:spPr>
          <a:xfrm>
            <a:off x="451134" y="3721453"/>
            <a:ext cx="2496197" cy="246221"/>
          </a:xfrm>
          <a:prstGeom prst="rect">
            <a:avLst/>
          </a:prstGeom>
        </p:spPr>
        <p:txBody>
          <a:bodyPr wrap="none">
            <a:spAutoFit/>
          </a:bodyPr>
          <a:lstStyle/>
          <a:p>
            <a:pPr algn="ctr"/>
            <a:r>
              <a:rPr lang="en-US" sz="1000" i="1" dirty="0" smtClean="0">
                <a:latin typeface="+mj-lt"/>
              </a:rPr>
              <a:t>Source</a:t>
            </a:r>
            <a:r>
              <a:rPr lang="en-US" sz="1000" i="1" dirty="0">
                <a:latin typeface="+mj-lt"/>
              </a:rPr>
              <a:t>: Frank N. Magid Associates, Inc</a:t>
            </a:r>
            <a:r>
              <a:rPr lang="en-US" sz="1000" i="1" dirty="0" smtClean="0">
                <a:latin typeface="+mj-lt"/>
              </a:rPr>
              <a:t>. </a:t>
            </a:r>
            <a:endParaRPr lang="en-US" sz="1000" i="1" dirty="0">
              <a:latin typeface="+mj-lt"/>
            </a:endParaRPr>
          </a:p>
        </p:txBody>
      </p:sp>
      <p:graphicFrame>
        <p:nvGraphicFramePr>
          <p:cNvPr id="21" name="Table 20"/>
          <p:cNvGraphicFramePr>
            <a:graphicFrameLocks noGrp="1"/>
          </p:cNvGraphicFramePr>
          <p:nvPr>
            <p:extLst>
              <p:ext uri="{D42A27DB-BD31-4B8C-83A1-F6EECF244321}">
                <p14:modId xmlns:p14="http://schemas.microsoft.com/office/powerpoint/2010/main" val="1843748098"/>
              </p:ext>
            </p:extLst>
          </p:nvPr>
        </p:nvGraphicFramePr>
        <p:xfrm>
          <a:off x="653624" y="4301774"/>
          <a:ext cx="2808312" cy="1641565"/>
        </p:xfrm>
        <a:graphic>
          <a:graphicData uri="http://schemas.openxmlformats.org/drawingml/2006/table">
            <a:tbl>
              <a:tblPr firstRow="1" bandRow="1">
                <a:tableStyleId>{3B4B98B0-60AC-42C2-AFA5-B58CD77FA1E5}</a:tableStyleId>
              </a:tblPr>
              <a:tblGrid>
                <a:gridCol w="2016224"/>
                <a:gridCol w="792088"/>
              </a:tblGrid>
              <a:tr h="46456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effectLst/>
                        </a:rPr>
                        <a:t>New releases movie</a:t>
                      </a:r>
                      <a:br>
                        <a:rPr lang="en-US" sz="1100" kern="1200" dirty="0" smtClean="0">
                          <a:effectLst/>
                        </a:rPr>
                      </a:br>
                      <a:r>
                        <a:rPr lang="en-US" sz="1100" kern="1200" dirty="0" smtClean="0">
                          <a:effectLst/>
                        </a:rPr>
                        <a:t>conversion opportunity in US</a:t>
                      </a:r>
                      <a:endParaRPr lang="en-US" sz="1100" dirty="0" smtClean="0">
                        <a:effectLst/>
                        <a:latin typeface="Century Gothic"/>
                        <a:cs typeface="Century Gothic"/>
                      </a:endParaRPr>
                    </a:p>
                  </a:txBody>
                  <a:tcPr anchor="ctr"/>
                </a:tc>
                <a:tc hMerge="1">
                  <a:txBody>
                    <a:bodyPr/>
                    <a:lstStyle/>
                    <a:p>
                      <a:endParaRPr lang="en-US" dirty="0"/>
                    </a:p>
                  </a:txBody>
                  <a:tcPr/>
                </a:tc>
              </a:tr>
              <a:tr h="471535">
                <a:tc>
                  <a:txBody>
                    <a:bodyPr/>
                    <a:lstStyle/>
                    <a:p>
                      <a:pPr algn="l"/>
                      <a:r>
                        <a:rPr lang="fr-FR" sz="1100" kern="1200" dirty="0" smtClean="0">
                          <a:effectLst/>
                        </a:rPr>
                        <a:t>New releases every year</a:t>
                      </a:r>
                      <a:endParaRPr lang="fr-FR" sz="1100" dirty="0" smtClean="0">
                        <a:effectLst/>
                        <a:latin typeface="Century Gothic"/>
                        <a:cs typeface="Century Gothic"/>
                      </a:endParaRPr>
                    </a:p>
                  </a:txBody>
                  <a:tcPr anchor="ctr">
                    <a:solidFill>
                      <a:schemeClr val="accent3">
                        <a:alpha val="20000"/>
                      </a:schemeClr>
                    </a:solidFill>
                  </a:tcPr>
                </a:tc>
                <a:tc>
                  <a:txBody>
                    <a:bodyPr/>
                    <a:lstStyle/>
                    <a:p>
                      <a:pPr algn="ctr"/>
                      <a:r>
                        <a:rPr lang="en-US" sz="1100" dirty="0" smtClean="0"/>
                        <a:t>50</a:t>
                      </a:r>
                      <a:endParaRPr lang="en-US" sz="1100" dirty="0">
                        <a:latin typeface="Century Gothic"/>
                        <a:cs typeface="Century Gothic"/>
                      </a:endParaRPr>
                    </a:p>
                  </a:txBody>
                  <a:tcPr anchor="ctr">
                    <a:solidFill>
                      <a:schemeClr val="accent3">
                        <a:alpha val="20000"/>
                      </a:schemeClr>
                    </a:solidFill>
                  </a:tcPr>
                </a:tc>
              </a:tr>
              <a:tr h="278741">
                <a:tc>
                  <a:txBody>
                    <a:bodyPr/>
                    <a:lstStyle/>
                    <a:p>
                      <a:pPr algn="l"/>
                      <a:r>
                        <a:rPr lang="en-US" sz="1100" dirty="0" smtClean="0"/>
                        <a:t>In 3D (2/3</a:t>
                      </a:r>
                      <a:r>
                        <a:rPr lang="en-US" sz="1100" baseline="30000" dirty="0" smtClean="0"/>
                        <a:t>rd</a:t>
                      </a:r>
                      <a:r>
                        <a:rPr lang="en-US" sz="1100" dirty="0" smtClean="0"/>
                        <a:t>)</a:t>
                      </a:r>
                      <a:endParaRPr lang="en-US" sz="1100" dirty="0">
                        <a:latin typeface="Century Gothic"/>
                        <a:cs typeface="Century Gothic"/>
                      </a:endParaRPr>
                    </a:p>
                  </a:txBody>
                  <a:tcPr anchor="ctr"/>
                </a:tc>
                <a:tc>
                  <a:txBody>
                    <a:bodyPr/>
                    <a:lstStyle/>
                    <a:p>
                      <a:pPr algn="ctr"/>
                      <a:r>
                        <a:rPr lang="en-US" sz="1100" dirty="0" smtClean="0"/>
                        <a:t>33</a:t>
                      </a:r>
                      <a:endParaRPr lang="en-US" sz="1100" dirty="0">
                        <a:latin typeface="Century Gothic"/>
                        <a:cs typeface="Century Gothic"/>
                      </a:endParaRPr>
                    </a:p>
                  </a:txBody>
                  <a:tcPr anchor="ctr"/>
                </a:tc>
              </a:tr>
              <a:tr h="278741">
                <a:tc>
                  <a:txBody>
                    <a:bodyPr/>
                    <a:lstStyle/>
                    <a:p>
                      <a:pPr algn="l"/>
                      <a:r>
                        <a:rPr lang="en-US" sz="1100" dirty="0" smtClean="0"/>
                        <a:t>Conversion opportunity ($8mn per movie)</a:t>
                      </a:r>
                      <a:endParaRPr lang="en-US" sz="1100" dirty="0">
                        <a:latin typeface="Century Gothic"/>
                        <a:cs typeface="Century Gothic"/>
                      </a:endParaRPr>
                    </a:p>
                  </a:txBody>
                  <a:tcPr anchor="ctr">
                    <a:solidFill>
                      <a:schemeClr val="accent3">
                        <a:alpha val="20000"/>
                      </a:schemeClr>
                    </a:solidFill>
                  </a:tcPr>
                </a:tc>
                <a:tc>
                  <a:txBody>
                    <a:bodyPr/>
                    <a:lstStyle/>
                    <a:p>
                      <a:pPr algn="ctr"/>
                      <a:r>
                        <a:rPr lang="en-US" sz="1100" dirty="0" smtClean="0"/>
                        <a:t>$264mn</a:t>
                      </a:r>
                      <a:endParaRPr lang="en-US" sz="1100" dirty="0">
                        <a:latin typeface="Century Gothic"/>
                        <a:cs typeface="Century Gothic"/>
                      </a:endParaRPr>
                    </a:p>
                  </a:txBody>
                  <a:tcPr anchor="ctr">
                    <a:solidFill>
                      <a:schemeClr val="accent3">
                        <a:alpha val="20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897731527"/>
              </p:ext>
            </p:extLst>
          </p:nvPr>
        </p:nvGraphicFramePr>
        <p:xfrm>
          <a:off x="3673197" y="4298916"/>
          <a:ext cx="2808312" cy="1639642"/>
        </p:xfrm>
        <a:graphic>
          <a:graphicData uri="http://schemas.openxmlformats.org/drawingml/2006/table">
            <a:tbl>
              <a:tblPr firstRow="1" bandRow="1">
                <a:tableStyleId>{3B4B98B0-60AC-42C2-AFA5-B58CD77FA1E5}</a:tableStyleId>
              </a:tblPr>
              <a:tblGrid>
                <a:gridCol w="2016224"/>
                <a:gridCol w="792088"/>
              </a:tblGrid>
              <a:tr h="46456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effectLst/>
                        </a:rPr>
                        <a:t>Legacy movie conversion</a:t>
                      </a:r>
                      <a:br>
                        <a:rPr lang="en-US" sz="1100" kern="1200" dirty="0" smtClean="0">
                          <a:effectLst/>
                        </a:rPr>
                      </a:br>
                      <a:r>
                        <a:rPr lang="en-US" sz="1100" kern="1200" dirty="0" smtClean="0">
                          <a:effectLst/>
                        </a:rPr>
                        <a:t>opportunity in US</a:t>
                      </a:r>
                      <a:endParaRPr lang="en-US" sz="1100" dirty="0" smtClean="0">
                        <a:effectLst/>
                        <a:latin typeface="Century Gothic"/>
                        <a:cs typeface="Century Gothic"/>
                      </a:endParaRPr>
                    </a:p>
                  </a:txBody>
                  <a:tcPr anchor="ctr"/>
                </a:tc>
                <a:tc hMerge="1">
                  <a:txBody>
                    <a:bodyPr/>
                    <a:lstStyle/>
                    <a:p>
                      <a:endParaRPr lang="en-US" dirty="0"/>
                    </a:p>
                  </a:txBody>
                  <a:tcPr/>
                </a:tc>
              </a:tr>
              <a:tr h="472128">
                <a:tc>
                  <a:txBody>
                    <a:bodyPr/>
                    <a:lstStyle/>
                    <a:p>
                      <a:pPr algn="l"/>
                      <a:r>
                        <a:rPr lang="fr-FR" sz="1100" kern="1200" dirty="0" smtClean="0">
                          <a:effectLst/>
                        </a:rPr>
                        <a:t>Library film titles with major studios</a:t>
                      </a:r>
                      <a:endParaRPr lang="fr-FR" sz="1100" dirty="0" smtClean="0">
                        <a:effectLst/>
                        <a:latin typeface="Century Gothic"/>
                        <a:cs typeface="Century Gothic"/>
                      </a:endParaRPr>
                    </a:p>
                  </a:txBody>
                  <a:tcPr anchor="ctr">
                    <a:solidFill>
                      <a:schemeClr val="accent3">
                        <a:alpha val="20000"/>
                      </a:schemeClr>
                    </a:solidFill>
                  </a:tcPr>
                </a:tc>
                <a:tc>
                  <a:txBody>
                    <a:bodyPr/>
                    <a:lstStyle/>
                    <a:p>
                      <a:pPr algn="ctr"/>
                      <a:r>
                        <a:rPr lang="en-US" sz="1100" dirty="0" smtClean="0"/>
                        <a:t>35,000</a:t>
                      </a:r>
                      <a:endParaRPr lang="en-US" sz="1100" dirty="0">
                        <a:latin typeface="Century Gothic"/>
                        <a:cs typeface="Century Gothic"/>
                      </a:endParaRPr>
                    </a:p>
                  </a:txBody>
                  <a:tcPr anchor="ctr">
                    <a:solidFill>
                      <a:schemeClr val="accent3">
                        <a:alpha val="20000"/>
                      </a:schemeClr>
                    </a:solidFill>
                  </a:tcPr>
                </a:tc>
              </a:tr>
              <a:tr h="276225">
                <a:tc>
                  <a:txBody>
                    <a:bodyPr/>
                    <a:lstStyle/>
                    <a:p>
                      <a:pPr algn="l"/>
                      <a:r>
                        <a:rPr lang="en-US" sz="1100" dirty="0" smtClean="0"/>
                        <a:t>In 3D (1%)</a:t>
                      </a:r>
                      <a:endParaRPr lang="en-US" sz="1100" dirty="0">
                        <a:latin typeface="Century Gothic"/>
                        <a:cs typeface="Century Gothic"/>
                      </a:endParaRPr>
                    </a:p>
                  </a:txBody>
                  <a:tcPr anchor="ctr"/>
                </a:tc>
                <a:tc>
                  <a:txBody>
                    <a:bodyPr/>
                    <a:lstStyle/>
                    <a:p>
                      <a:pPr algn="ctr"/>
                      <a:r>
                        <a:rPr lang="en-US" sz="1100" dirty="0" smtClean="0"/>
                        <a:t>3,50</a:t>
                      </a:r>
                      <a:endParaRPr lang="en-US" sz="1100" dirty="0">
                        <a:latin typeface="Century Gothic"/>
                        <a:cs typeface="Century Gothic"/>
                      </a:endParaRPr>
                    </a:p>
                  </a:txBody>
                  <a:tcPr anchor="ctr"/>
                </a:tc>
              </a:tr>
              <a:tr h="426720">
                <a:tc>
                  <a:txBody>
                    <a:bodyPr/>
                    <a:lstStyle/>
                    <a:p>
                      <a:pPr algn="l"/>
                      <a:r>
                        <a:rPr lang="en-US" sz="1100" dirty="0" smtClean="0"/>
                        <a:t>Conversion opportunity ($5mn per movie)</a:t>
                      </a:r>
                      <a:endParaRPr lang="en-US" sz="1100" dirty="0">
                        <a:latin typeface="Century Gothic"/>
                        <a:cs typeface="Century Gothic"/>
                      </a:endParaRPr>
                    </a:p>
                  </a:txBody>
                  <a:tcPr anchor="ctr">
                    <a:solidFill>
                      <a:schemeClr val="accent3">
                        <a:alpha val="20000"/>
                      </a:schemeClr>
                    </a:solidFill>
                  </a:tcPr>
                </a:tc>
                <a:tc>
                  <a:txBody>
                    <a:bodyPr/>
                    <a:lstStyle/>
                    <a:p>
                      <a:pPr algn="ctr"/>
                      <a:r>
                        <a:rPr lang="en-US" sz="1100" dirty="0" smtClean="0"/>
                        <a:t>$1.75bn</a:t>
                      </a:r>
                      <a:endParaRPr lang="en-US" sz="1100" dirty="0">
                        <a:latin typeface="Century Gothic"/>
                        <a:cs typeface="Century Gothic"/>
                      </a:endParaRPr>
                    </a:p>
                  </a:txBody>
                  <a:tcPr anchor="ctr">
                    <a:solidFill>
                      <a:schemeClr val="accent3">
                        <a:alpha val="20000"/>
                      </a:schemeClr>
                    </a:solidFill>
                  </a:tcPr>
                </a:tc>
              </a:tr>
            </a:tbl>
          </a:graphicData>
        </a:graphic>
      </p:graphicFrame>
      <p:sp>
        <p:nvSpPr>
          <p:cNvPr id="23" name="Rectangle 22"/>
          <p:cNvSpPr/>
          <p:nvPr/>
        </p:nvSpPr>
        <p:spPr>
          <a:xfrm>
            <a:off x="490301" y="5987099"/>
            <a:ext cx="1787670" cy="246221"/>
          </a:xfrm>
          <a:prstGeom prst="rect">
            <a:avLst/>
          </a:prstGeom>
        </p:spPr>
        <p:txBody>
          <a:bodyPr wrap="none">
            <a:spAutoFit/>
          </a:bodyPr>
          <a:lstStyle/>
          <a:p>
            <a:pPr algn="ctr"/>
            <a:r>
              <a:rPr lang="en-US" sz="1000" i="1" dirty="0" smtClean="0">
                <a:latin typeface="+mj-lt"/>
              </a:rPr>
              <a:t>Source</a:t>
            </a:r>
            <a:r>
              <a:rPr lang="en-US" sz="1000" i="1" dirty="0">
                <a:latin typeface="+mj-lt"/>
              </a:rPr>
              <a:t>: </a:t>
            </a:r>
            <a:r>
              <a:rPr lang="en-US" sz="1000" i="1" dirty="0" smtClean="0">
                <a:latin typeface="+mj-lt"/>
              </a:rPr>
              <a:t>Company estimates</a:t>
            </a:r>
            <a:endParaRPr lang="en-US" sz="1000" i="1" dirty="0">
              <a:latin typeface="+mj-lt"/>
            </a:endParaRPr>
          </a:p>
        </p:txBody>
      </p:sp>
      <p:sp>
        <p:nvSpPr>
          <p:cNvPr id="24" name="TextBox 23"/>
          <p:cNvSpPr txBox="1"/>
          <p:nvPr/>
        </p:nvSpPr>
        <p:spPr>
          <a:xfrm>
            <a:off x="6847487" y="4226919"/>
            <a:ext cx="1646243" cy="1785104"/>
          </a:xfrm>
          <a:prstGeom prst="rect">
            <a:avLst/>
          </a:prstGeom>
          <a:solidFill>
            <a:schemeClr val="accent3">
              <a:lumMod val="20000"/>
              <a:lumOff val="80000"/>
            </a:schemeClr>
          </a:solidFill>
        </p:spPr>
        <p:txBody>
          <a:bodyPr wrap="square" rtlCol="0">
            <a:spAutoFit/>
          </a:bodyPr>
          <a:lstStyle/>
          <a:p>
            <a:pPr algn="ctr"/>
            <a:r>
              <a:rPr lang="en-US" sz="1100" dirty="0"/>
              <a:t>The recent success of </a:t>
            </a:r>
            <a:r>
              <a:rPr lang="en-US" sz="1100" b="1" dirty="0"/>
              <a:t>Gravity</a:t>
            </a:r>
            <a:r>
              <a:rPr lang="en-US" sz="1100" dirty="0"/>
              <a:t> has given a big push to the </a:t>
            </a:r>
            <a:r>
              <a:rPr lang="en-US" sz="1100" dirty="0" smtClean="0"/>
              <a:t>3D format’s </a:t>
            </a:r>
            <a:r>
              <a:rPr lang="en-US" sz="1100" dirty="0"/>
              <a:t>success. 80% of Gravity's opening weekend US box office sales came from 3D screenings, the highest share ever for a 3D release. </a:t>
            </a:r>
          </a:p>
        </p:txBody>
      </p:sp>
    </p:spTree>
    <p:extLst>
      <p:ext uri="{BB962C8B-B14F-4D97-AF65-F5344CB8AC3E}">
        <p14:creationId xmlns:p14="http://schemas.microsoft.com/office/powerpoint/2010/main" val="3666149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E&amp;M industry on higher growth trajectory</a:t>
            </a:r>
          </a:p>
        </p:txBody>
      </p:sp>
      <p:sp>
        <p:nvSpPr>
          <p:cNvPr id="3" name="Text Placeholder 3"/>
          <p:cNvSpPr txBox="1">
            <a:spLocks/>
          </p:cNvSpPr>
          <p:nvPr/>
        </p:nvSpPr>
        <p:spPr>
          <a:xfrm>
            <a:off x="609032" y="1309890"/>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E&amp;M revenues set to double by 2017..</a:t>
            </a:r>
          </a:p>
        </p:txBody>
      </p:sp>
      <p:sp>
        <p:nvSpPr>
          <p:cNvPr id="4" name="Text Placeholder 3"/>
          <p:cNvSpPr txBox="1">
            <a:spLocks/>
          </p:cNvSpPr>
          <p:nvPr/>
        </p:nvSpPr>
        <p:spPr>
          <a:xfrm>
            <a:off x="4983814" y="1309890"/>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 With 1.8x growth film </a:t>
            </a:r>
            <a:r>
              <a:rPr lang="en-US" sz="1400" dirty="0" smtClean="0">
                <a:solidFill>
                  <a:schemeClr val="bg1"/>
                </a:solidFill>
              </a:rPr>
              <a:t>revenue</a:t>
            </a:r>
            <a:endParaRPr lang="en-US" sz="140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257480299"/>
              </p:ext>
            </p:extLst>
          </p:nvPr>
        </p:nvGraphicFramePr>
        <p:xfrm>
          <a:off x="4917299" y="1774297"/>
          <a:ext cx="3774601" cy="2375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688926154"/>
              </p:ext>
            </p:extLst>
          </p:nvPr>
        </p:nvGraphicFramePr>
        <p:xfrm>
          <a:off x="441606" y="1780469"/>
          <a:ext cx="3969725" cy="232842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1259709" y="2576379"/>
            <a:ext cx="1944216" cy="274956"/>
          </a:xfrm>
          <a:prstGeom prst="line">
            <a:avLst/>
          </a:prstGeom>
          <a:ln w="3175" cmpd="sng">
            <a:solidFill>
              <a:schemeClr val="accent1"/>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rot="21020158">
            <a:off x="1775566" y="2492052"/>
            <a:ext cx="885127" cy="215444"/>
          </a:xfrm>
          <a:prstGeom prst="rect">
            <a:avLst/>
          </a:prstGeom>
          <a:noFill/>
        </p:spPr>
        <p:txBody>
          <a:bodyPr wrap="square" rtlCol="0">
            <a:spAutoFit/>
          </a:bodyPr>
          <a:lstStyle/>
          <a:p>
            <a:r>
              <a:rPr lang="en-US" sz="800" dirty="0" smtClean="0">
                <a:latin typeface="+mj-lt"/>
              </a:rPr>
              <a:t>12% CAGR</a:t>
            </a:r>
            <a:endParaRPr lang="en-IN" sz="800" dirty="0">
              <a:latin typeface="+mj-lt"/>
            </a:endParaRPr>
          </a:p>
        </p:txBody>
      </p:sp>
      <p:cxnSp>
        <p:nvCxnSpPr>
          <p:cNvPr id="9" name="Straight Connector 8"/>
          <p:cNvCxnSpPr/>
          <p:nvPr/>
        </p:nvCxnSpPr>
        <p:spPr>
          <a:xfrm flipV="1">
            <a:off x="5643750" y="2531867"/>
            <a:ext cx="1945672" cy="216025"/>
          </a:xfrm>
          <a:prstGeom prst="line">
            <a:avLst/>
          </a:prstGeom>
          <a:ln w="3175" cmpd="sng">
            <a:solidFill>
              <a:schemeClr val="accent1"/>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rot="21118753">
            <a:off x="6264826" y="2450764"/>
            <a:ext cx="659155" cy="215444"/>
          </a:xfrm>
          <a:prstGeom prst="rect">
            <a:avLst/>
          </a:prstGeom>
          <a:noFill/>
        </p:spPr>
        <p:txBody>
          <a:bodyPr wrap="none" rtlCol="0">
            <a:spAutoFit/>
          </a:bodyPr>
          <a:lstStyle/>
          <a:p>
            <a:r>
              <a:rPr lang="en-US" sz="800" dirty="0" smtClean="0">
                <a:latin typeface="+mj-lt"/>
              </a:rPr>
              <a:t>9% CAGR</a:t>
            </a:r>
            <a:endParaRPr lang="en-IN" sz="800" dirty="0">
              <a:latin typeface="+mj-lt"/>
            </a:endParaRPr>
          </a:p>
        </p:txBody>
      </p:sp>
      <p:cxnSp>
        <p:nvCxnSpPr>
          <p:cNvPr id="11" name="Straight Connector 10"/>
          <p:cNvCxnSpPr/>
          <p:nvPr/>
        </p:nvCxnSpPr>
        <p:spPr>
          <a:xfrm flipV="1">
            <a:off x="3393590" y="1987239"/>
            <a:ext cx="360040" cy="504056"/>
          </a:xfrm>
          <a:prstGeom prst="line">
            <a:avLst/>
          </a:prstGeom>
          <a:ln w="3175" cmpd="sng">
            <a:solidFill>
              <a:schemeClr val="accent1"/>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7661429" y="2041317"/>
            <a:ext cx="432049" cy="432048"/>
          </a:xfrm>
          <a:prstGeom prst="line">
            <a:avLst/>
          </a:prstGeom>
          <a:ln w="9525" cmpd="sng">
            <a:solidFill>
              <a:schemeClr val="accent1"/>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rot="18394587">
            <a:off x="3104853" y="1939077"/>
            <a:ext cx="885127" cy="215444"/>
          </a:xfrm>
          <a:prstGeom prst="rect">
            <a:avLst/>
          </a:prstGeom>
          <a:noFill/>
        </p:spPr>
        <p:txBody>
          <a:bodyPr wrap="square" rtlCol="0">
            <a:spAutoFit/>
          </a:bodyPr>
          <a:lstStyle/>
          <a:p>
            <a:r>
              <a:rPr lang="en-US" sz="800" dirty="0" smtClean="0">
                <a:latin typeface="+mj-lt"/>
              </a:rPr>
              <a:t>14% CAGR</a:t>
            </a:r>
            <a:endParaRPr lang="en-IN" sz="800" dirty="0">
              <a:latin typeface="+mj-lt"/>
            </a:endParaRPr>
          </a:p>
        </p:txBody>
      </p:sp>
      <p:sp>
        <p:nvSpPr>
          <p:cNvPr id="14" name="TextBox 13"/>
          <p:cNvSpPr txBox="1"/>
          <p:nvPr/>
        </p:nvSpPr>
        <p:spPr>
          <a:xfrm rot="18998067">
            <a:off x="7372331" y="2046486"/>
            <a:ext cx="885127" cy="215444"/>
          </a:xfrm>
          <a:prstGeom prst="rect">
            <a:avLst/>
          </a:prstGeom>
          <a:noFill/>
        </p:spPr>
        <p:txBody>
          <a:bodyPr wrap="square" rtlCol="0">
            <a:spAutoFit/>
          </a:bodyPr>
          <a:lstStyle/>
          <a:p>
            <a:r>
              <a:rPr lang="en-US" sz="800" dirty="0" smtClean="0">
                <a:latin typeface="+mj-lt"/>
              </a:rPr>
              <a:t>12% CAGR</a:t>
            </a:r>
            <a:endParaRPr lang="en-IN" sz="800" dirty="0">
              <a:latin typeface="+mj-lt"/>
            </a:endParaRPr>
          </a:p>
        </p:txBody>
      </p:sp>
      <p:sp>
        <p:nvSpPr>
          <p:cNvPr id="15" name="TextBox 14"/>
          <p:cNvSpPr txBox="1"/>
          <p:nvPr/>
        </p:nvSpPr>
        <p:spPr>
          <a:xfrm>
            <a:off x="550770" y="1022741"/>
            <a:ext cx="1481388" cy="246221"/>
          </a:xfrm>
          <a:prstGeom prst="rect">
            <a:avLst/>
          </a:prstGeom>
          <a:noFill/>
        </p:spPr>
        <p:txBody>
          <a:bodyPr wrap="square" rtlCol="0">
            <a:spAutoFit/>
          </a:bodyPr>
          <a:lstStyle/>
          <a:p>
            <a:r>
              <a:rPr lang="en-US" sz="1000" dirty="0" smtClean="0">
                <a:solidFill>
                  <a:schemeClr val="tx1">
                    <a:lumMod val="95000"/>
                    <a:lumOff val="5000"/>
                  </a:schemeClr>
                </a:solidFill>
                <a:latin typeface="+mj-lt"/>
              </a:rPr>
              <a:t>Figures in Rs Billion</a:t>
            </a:r>
            <a:endParaRPr lang="en-IN" sz="1000" dirty="0">
              <a:solidFill>
                <a:schemeClr val="tx1">
                  <a:lumMod val="95000"/>
                  <a:lumOff val="5000"/>
                </a:schemeClr>
              </a:solidFill>
              <a:latin typeface="+mj-lt"/>
            </a:endParaRPr>
          </a:p>
        </p:txBody>
      </p:sp>
      <p:graphicFrame>
        <p:nvGraphicFramePr>
          <p:cNvPr id="16" name="Table 15"/>
          <p:cNvGraphicFramePr>
            <a:graphicFrameLocks noGrp="1"/>
          </p:cNvGraphicFramePr>
          <p:nvPr>
            <p:extLst>
              <p:ext uri="{D42A27DB-BD31-4B8C-83A1-F6EECF244321}">
                <p14:modId xmlns:p14="http://schemas.microsoft.com/office/powerpoint/2010/main" val="2913764082"/>
              </p:ext>
            </p:extLst>
          </p:nvPr>
        </p:nvGraphicFramePr>
        <p:xfrm>
          <a:off x="1107734" y="4537975"/>
          <a:ext cx="7056784" cy="1556310"/>
        </p:xfrm>
        <a:graphic>
          <a:graphicData uri="http://schemas.openxmlformats.org/drawingml/2006/table">
            <a:tbl>
              <a:tblPr firstRow="1" bandRow="1">
                <a:tableStyleId>{3B4B98B0-60AC-42C2-AFA5-B58CD77FA1E5}</a:tableStyleId>
              </a:tblPr>
              <a:tblGrid>
                <a:gridCol w="1402584"/>
                <a:gridCol w="541632"/>
                <a:gridCol w="576064"/>
                <a:gridCol w="576064"/>
                <a:gridCol w="576064"/>
                <a:gridCol w="576064"/>
                <a:gridCol w="1080120"/>
                <a:gridCol w="648072"/>
                <a:gridCol w="1080120"/>
              </a:tblGrid>
              <a:tr h="259385">
                <a:tc>
                  <a:txBody>
                    <a:bodyPr/>
                    <a:lstStyle/>
                    <a:p>
                      <a:pPr algn="l" fontAlgn="ctr"/>
                      <a:r>
                        <a:rPr lang="fr-FR" sz="1000" b="1" i="0" u="none" strike="noStrike" dirty="0">
                          <a:solidFill>
                            <a:srgbClr val="6D6E71"/>
                          </a:solidFill>
                          <a:effectLst/>
                          <a:latin typeface="+mn-lt"/>
                        </a:rPr>
                        <a:t>Segment </a:t>
                      </a:r>
                    </a:p>
                  </a:txBody>
                  <a:tcPr marL="12700" marR="12700" marT="12700" marB="0" anchor="ctr"/>
                </a:tc>
                <a:tc>
                  <a:txBody>
                    <a:bodyPr/>
                    <a:lstStyle/>
                    <a:p>
                      <a:pPr algn="ctr" fontAlgn="ctr"/>
                      <a:r>
                        <a:rPr lang="en-US" sz="1000" b="1" i="0" u="none" strike="noStrike" dirty="0">
                          <a:solidFill>
                            <a:srgbClr val="6D6E71"/>
                          </a:solidFill>
                          <a:effectLst/>
                          <a:latin typeface="+mn-lt"/>
                        </a:rPr>
                        <a:t>2009</a:t>
                      </a:r>
                    </a:p>
                  </a:txBody>
                  <a:tcPr marL="12700" marR="12700" marT="12700" marB="0" anchor="ctr"/>
                </a:tc>
                <a:tc>
                  <a:txBody>
                    <a:bodyPr/>
                    <a:lstStyle/>
                    <a:p>
                      <a:pPr algn="ctr" fontAlgn="ctr"/>
                      <a:r>
                        <a:rPr lang="en-US" sz="1000" b="1" i="0" u="none" strike="noStrike" dirty="0">
                          <a:solidFill>
                            <a:srgbClr val="6D6E71"/>
                          </a:solidFill>
                          <a:effectLst/>
                          <a:latin typeface="+mn-lt"/>
                        </a:rPr>
                        <a:t>2010</a:t>
                      </a:r>
                    </a:p>
                  </a:txBody>
                  <a:tcPr marL="12700" marR="12700" marT="12700" marB="0" anchor="ctr"/>
                </a:tc>
                <a:tc>
                  <a:txBody>
                    <a:bodyPr/>
                    <a:lstStyle/>
                    <a:p>
                      <a:pPr algn="ctr" fontAlgn="ctr"/>
                      <a:r>
                        <a:rPr lang="en-US" sz="1000" b="1" i="0" u="none" strike="noStrike" dirty="0">
                          <a:solidFill>
                            <a:srgbClr val="6D6E71"/>
                          </a:solidFill>
                          <a:effectLst/>
                          <a:latin typeface="+mn-lt"/>
                        </a:rPr>
                        <a:t>2011</a:t>
                      </a:r>
                    </a:p>
                  </a:txBody>
                  <a:tcPr marL="12700" marR="12700" marT="12700" marB="0" anchor="ctr"/>
                </a:tc>
                <a:tc>
                  <a:txBody>
                    <a:bodyPr/>
                    <a:lstStyle/>
                    <a:p>
                      <a:pPr algn="ctr" fontAlgn="ctr"/>
                      <a:r>
                        <a:rPr lang="en-US" sz="1000" b="1" i="0" u="none" strike="noStrike" dirty="0">
                          <a:solidFill>
                            <a:srgbClr val="6D6E71"/>
                          </a:solidFill>
                          <a:effectLst/>
                          <a:latin typeface="+mn-lt"/>
                        </a:rPr>
                        <a:t>2012</a:t>
                      </a:r>
                    </a:p>
                  </a:txBody>
                  <a:tcPr marL="12700" marR="12700" marT="12700" marB="0" anchor="ctr"/>
                </a:tc>
                <a:tc>
                  <a:txBody>
                    <a:bodyPr/>
                    <a:lstStyle/>
                    <a:p>
                      <a:pPr algn="ctr" fontAlgn="ctr"/>
                      <a:r>
                        <a:rPr lang="en-US" sz="1000" b="1" i="0" u="none" strike="noStrike" dirty="0">
                          <a:solidFill>
                            <a:srgbClr val="6D6E71"/>
                          </a:solidFill>
                          <a:effectLst/>
                          <a:latin typeface="+mn-lt"/>
                        </a:rPr>
                        <a:t>2013</a:t>
                      </a:r>
                    </a:p>
                  </a:txBody>
                  <a:tcPr marL="12700" marR="12700" marT="12700" marB="0" anchor="ctr"/>
                </a:tc>
                <a:tc>
                  <a:txBody>
                    <a:bodyPr/>
                    <a:lstStyle/>
                    <a:p>
                      <a:pPr algn="ctr" fontAlgn="ctr"/>
                      <a:r>
                        <a:rPr lang="en-US" sz="1000" b="1" i="0" u="none" strike="noStrike" dirty="0">
                          <a:solidFill>
                            <a:srgbClr val="6D6E71"/>
                          </a:solidFill>
                          <a:effectLst/>
                          <a:latin typeface="+mn-lt"/>
                        </a:rPr>
                        <a:t>CAGR (2008-13) </a:t>
                      </a:r>
                    </a:p>
                  </a:txBody>
                  <a:tcPr marL="12700" marR="12700" marT="12700" marB="0" anchor="ctr"/>
                </a:tc>
                <a:tc>
                  <a:txBody>
                    <a:bodyPr/>
                    <a:lstStyle/>
                    <a:p>
                      <a:pPr algn="ctr" fontAlgn="b"/>
                      <a:r>
                        <a:rPr lang="en-US" sz="1000" b="1" i="0" u="none" strike="noStrike" dirty="0">
                          <a:solidFill>
                            <a:srgbClr val="6D6E71"/>
                          </a:solidFill>
                          <a:effectLst/>
                          <a:latin typeface="+mn-lt"/>
                        </a:rPr>
                        <a:t>2018e</a:t>
                      </a:r>
                    </a:p>
                  </a:txBody>
                  <a:tcPr marL="12700" marR="12700" marT="12700" marB="0" anchor="ctr"/>
                </a:tc>
                <a:tc>
                  <a:txBody>
                    <a:bodyPr/>
                    <a:lstStyle/>
                    <a:p>
                      <a:pPr algn="ctr" fontAlgn="b"/>
                      <a:r>
                        <a:rPr lang="en-US" sz="1000" b="1" i="0" u="none" strike="noStrike" dirty="0">
                          <a:solidFill>
                            <a:srgbClr val="6D6E71"/>
                          </a:solidFill>
                          <a:effectLst/>
                          <a:latin typeface="+mn-lt"/>
                        </a:rPr>
                        <a:t>CAGR (2013-18)</a:t>
                      </a:r>
                    </a:p>
                  </a:txBody>
                  <a:tcPr marL="12700" marR="12700" marT="12700" marB="0" anchor="ctr"/>
                </a:tc>
              </a:tr>
              <a:tr h="259385">
                <a:tc>
                  <a:txBody>
                    <a:bodyPr/>
                    <a:lstStyle/>
                    <a:p>
                      <a:pPr algn="l" fontAlgn="b"/>
                      <a:r>
                        <a:rPr lang="en-US" sz="1000" b="0" i="0" u="none" strike="noStrike" dirty="0">
                          <a:solidFill>
                            <a:srgbClr val="6D6E71"/>
                          </a:solidFill>
                          <a:effectLst/>
                          <a:latin typeface="+mn-lt"/>
                        </a:rPr>
                        <a:t>Animation services </a:t>
                      </a:r>
                    </a:p>
                  </a:txBody>
                  <a:tcPr marL="12700" marR="12700" marT="12700" marB="0" anchor="ctr">
                    <a:solidFill>
                      <a:schemeClr val="accent3">
                        <a:alpha val="20000"/>
                      </a:schemeClr>
                    </a:solidFill>
                  </a:tcPr>
                </a:tc>
                <a:tc>
                  <a:txBody>
                    <a:bodyPr/>
                    <a:lstStyle/>
                    <a:p>
                      <a:pPr algn="ctr" fontAlgn="b"/>
                      <a:r>
                        <a:rPr lang="en-US" sz="1000" b="0" i="0" u="none" strike="noStrike" dirty="0">
                          <a:solidFill>
                            <a:srgbClr val="6D6E71"/>
                          </a:solidFill>
                          <a:effectLst/>
                          <a:latin typeface="+mn-lt"/>
                        </a:rPr>
                        <a:t>5.5</a:t>
                      </a:r>
                    </a:p>
                  </a:txBody>
                  <a:tcPr marL="12700" marR="12700" marT="12700" marB="0" anchor="ctr">
                    <a:solidFill>
                      <a:schemeClr val="accent3">
                        <a:alpha val="20000"/>
                      </a:schemeClr>
                    </a:solidFill>
                  </a:tcPr>
                </a:tc>
                <a:tc>
                  <a:txBody>
                    <a:bodyPr/>
                    <a:lstStyle/>
                    <a:p>
                      <a:pPr algn="ctr" fontAlgn="b"/>
                      <a:r>
                        <a:rPr lang="en-US" sz="1000" b="0" i="0" u="none" strike="noStrike" dirty="0">
                          <a:solidFill>
                            <a:srgbClr val="6D6E71"/>
                          </a:solidFill>
                          <a:effectLst/>
                          <a:latin typeface="+mn-lt"/>
                        </a:rPr>
                        <a:t>6.2</a:t>
                      </a:r>
                    </a:p>
                  </a:txBody>
                  <a:tcPr marL="12700" marR="12700" marT="12700" marB="0" anchor="ctr">
                    <a:solidFill>
                      <a:schemeClr val="accent3">
                        <a:alpha val="20000"/>
                      </a:schemeClr>
                    </a:solidFill>
                  </a:tcPr>
                </a:tc>
                <a:tc>
                  <a:txBody>
                    <a:bodyPr/>
                    <a:lstStyle/>
                    <a:p>
                      <a:pPr algn="ctr" fontAlgn="b"/>
                      <a:r>
                        <a:rPr lang="en-US" sz="1000" b="0" i="0" u="none" strike="noStrike" dirty="0">
                          <a:solidFill>
                            <a:srgbClr val="6D6E71"/>
                          </a:solidFill>
                          <a:effectLst/>
                          <a:latin typeface="+mn-lt"/>
                        </a:rPr>
                        <a:t>7.1</a:t>
                      </a:r>
                    </a:p>
                  </a:txBody>
                  <a:tcPr marL="12700" marR="12700" marT="12700" marB="0" anchor="ctr">
                    <a:solidFill>
                      <a:schemeClr val="accent3">
                        <a:alpha val="20000"/>
                      </a:schemeClr>
                    </a:solidFill>
                  </a:tcPr>
                </a:tc>
                <a:tc>
                  <a:txBody>
                    <a:bodyPr/>
                    <a:lstStyle/>
                    <a:p>
                      <a:pPr algn="ctr" fontAlgn="b"/>
                      <a:r>
                        <a:rPr lang="en-US" sz="1000" b="0" i="0" u="none" strike="noStrike" dirty="0">
                          <a:solidFill>
                            <a:srgbClr val="6D6E71"/>
                          </a:solidFill>
                          <a:effectLst/>
                          <a:latin typeface="+mn-lt"/>
                        </a:rPr>
                        <a:t>7.6</a:t>
                      </a:r>
                    </a:p>
                  </a:txBody>
                  <a:tcPr marL="12700" marR="12700" marT="12700" marB="0" anchor="ctr">
                    <a:solidFill>
                      <a:schemeClr val="accent3">
                        <a:alpha val="20000"/>
                      </a:schemeClr>
                    </a:solidFill>
                  </a:tcPr>
                </a:tc>
                <a:tc>
                  <a:txBody>
                    <a:bodyPr/>
                    <a:lstStyle/>
                    <a:p>
                      <a:pPr algn="ctr" fontAlgn="b"/>
                      <a:r>
                        <a:rPr lang="en-US" sz="1000" b="0" i="0" u="none" strike="noStrike" dirty="0">
                          <a:solidFill>
                            <a:srgbClr val="6D6E71"/>
                          </a:solidFill>
                          <a:effectLst/>
                          <a:latin typeface="+mn-lt"/>
                        </a:rPr>
                        <a:t>8.0</a:t>
                      </a:r>
                    </a:p>
                  </a:txBody>
                  <a:tcPr marL="12700" marR="12700" marT="12700" marB="0" anchor="ctr">
                    <a:solidFill>
                      <a:schemeClr val="accent3">
                        <a:alpha val="20000"/>
                      </a:schemeClr>
                    </a:solidFill>
                  </a:tcPr>
                </a:tc>
                <a:tc>
                  <a:txBody>
                    <a:bodyPr/>
                    <a:lstStyle/>
                    <a:p>
                      <a:pPr algn="ctr" fontAlgn="b"/>
                      <a:r>
                        <a:rPr lang="en-US" sz="1000" b="0" i="0" u="none" strike="noStrike" dirty="0">
                          <a:solidFill>
                            <a:srgbClr val="6D6E71"/>
                          </a:solidFill>
                          <a:effectLst/>
                          <a:latin typeface="+mn-lt"/>
                        </a:rPr>
                        <a:t>10%</a:t>
                      </a:r>
                    </a:p>
                  </a:txBody>
                  <a:tcPr marL="12700" marR="12700" marT="12700" marB="0" anchor="ctr">
                    <a:solidFill>
                      <a:schemeClr val="accent3">
                        <a:alpha val="20000"/>
                      </a:schemeClr>
                    </a:solidFill>
                  </a:tcPr>
                </a:tc>
                <a:tc>
                  <a:txBody>
                    <a:bodyPr/>
                    <a:lstStyle/>
                    <a:p>
                      <a:pPr algn="ctr" fontAlgn="b"/>
                      <a:r>
                        <a:rPr lang="en-US" sz="1000" b="0" i="0" u="none" strike="noStrike" dirty="0">
                          <a:solidFill>
                            <a:srgbClr val="6D6E71"/>
                          </a:solidFill>
                          <a:effectLst/>
                          <a:latin typeface="+mn-lt"/>
                        </a:rPr>
                        <a:t>11.6</a:t>
                      </a:r>
                    </a:p>
                  </a:txBody>
                  <a:tcPr marL="12700" marR="12700" marT="12700" marB="0" anchor="ctr">
                    <a:solidFill>
                      <a:schemeClr val="accent3">
                        <a:alpha val="20000"/>
                      </a:schemeClr>
                    </a:solidFill>
                  </a:tcPr>
                </a:tc>
                <a:tc>
                  <a:txBody>
                    <a:bodyPr/>
                    <a:lstStyle/>
                    <a:p>
                      <a:pPr algn="ctr" fontAlgn="b"/>
                      <a:r>
                        <a:rPr lang="en-US" sz="1000" b="0" i="0" u="none" strike="noStrike" dirty="0">
                          <a:solidFill>
                            <a:srgbClr val="6D6E71"/>
                          </a:solidFill>
                          <a:effectLst/>
                          <a:latin typeface="+mn-lt"/>
                        </a:rPr>
                        <a:t>8%</a:t>
                      </a:r>
                    </a:p>
                  </a:txBody>
                  <a:tcPr marL="12700" marR="12700" marT="12700" marB="0" anchor="ctr">
                    <a:solidFill>
                      <a:schemeClr val="accent3">
                        <a:alpha val="20000"/>
                      </a:schemeClr>
                    </a:solidFill>
                  </a:tcPr>
                </a:tc>
              </a:tr>
              <a:tr h="259385">
                <a:tc>
                  <a:txBody>
                    <a:bodyPr/>
                    <a:lstStyle/>
                    <a:p>
                      <a:pPr algn="l" fontAlgn="b"/>
                      <a:r>
                        <a:rPr lang="en-US" sz="1000" b="0" i="0" u="none" strike="noStrike" dirty="0">
                          <a:solidFill>
                            <a:srgbClr val="6D6E71"/>
                          </a:solidFill>
                          <a:effectLst/>
                          <a:latin typeface="+mn-lt"/>
                        </a:rPr>
                        <a:t>Animation production </a:t>
                      </a:r>
                    </a:p>
                  </a:txBody>
                  <a:tcPr marL="12700" marR="12700" marT="12700" marB="0" anchor="ctr"/>
                </a:tc>
                <a:tc>
                  <a:txBody>
                    <a:bodyPr/>
                    <a:lstStyle/>
                    <a:p>
                      <a:pPr algn="ctr" fontAlgn="b"/>
                      <a:r>
                        <a:rPr lang="en-US" sz="1000" b="0" i="0" u="none" strike="noStrike" dirty="0">
                          <a:solidFill>
                            <a:srgbClr val="6D6E71"/>
                          </a:solidFill>
                          <a:effectLst/>
                          <a:latin typeface="+mn-lt"/>
                        </a:rPr>
                        <a:t>3.7</a:t>
                      </a:r>
                    </a:p>
                  </a:txBody>
                  <a:tcPr marL="12700" marR="12700" marT="12700" marB="0" anchor="ctr"/>
                </a:tc>
                <a:tc>
                  <a:txBody>
                    <a:bodyPr/>
                    <a:lstStyle/>
                    <a:p>
                      <a:pPr algn="ctr" fontAlgn="b"/>
                      <a:r>
                        <a:rPr lang="en-US" sz="1000" b="0" i="0" u="none" strike="noStrike" dirty="0">
                          <a:solidFill>
                            <a:srgbClr val="6D6E71"/>
                          </a:solidFill>
                          <a:effectLst/>
                          <a:latin typeface="+mn-lt"/>
                        </a:rPr>
                        <a:t>3.9</a:t>
                      </a:r>
                    </a:p>
                  </a:txBody>
                  <a:tcPr marL="12700" marR="12700" marT="12700" marB="0" anchor="ctr"/>
                </a:tc>
                <a:tc>
                  <a:txBody>
                    <a:bodyPr/>
                    <a:lstStyle/>
                    <a:p>
                      <a:pPr algn="ctr" fontAlgn="b"/>
                      <a:r>
                        <a:rPr lang="en-US" sz="1000" b="0" i="0" u="none" strike="noStrike" dirty="0">
                          <a:solidFill>
                            <a:srgbClr val="6D6E71"/>
                          </a:solidFill>
                          <a:effectLst/>
                          <a:latin typeface="+mn-lt"/>
                        </a:rPr>
                        <a:t>4.2</a:t>
                      </a:r>
                    </a:p>
                  </a:txBody>
                  <a:tcPr marL="12700" marR="12700" marT="12700" marB="0" anchor="ctr"/>
                </a:tc>
                <a:tc>
                  <a:txBody>
                    <a:bodyPr/>
                    <a:lstStyle/>
                    <a:p>
                      <a:pPr algn="ctr" fontAlgn="b"/>
                      <a:r>
                        <a:rPr lang="en-US" sz="1000" b="0" i="0" u="none" strike="noStrike" dirty="0">
                          <a:solidFill>
                            <a:srgbClr val="6D6E71"/>
                          </a:solidFill>
                          <a:effectLst/>
                          <a:latin typeface="+mn-lt"/>
                        </a:rPr>
                        <a:t>4.5</a:t>
                      </a:r>
                    </a:p>
                  </a:txBody>
                  <a:tcPr marL="12700" marR="12700" marT="12700" marB="0" anchor="ctr"/>
                </a:tc>
                <a:tc>
                  <a:txBody>
                    <a:bodyPr/>
                    <a:lstStyle/>
                    <a:p>
                      <a:pPr algn="ctr" fontAlgn="b"/>
                      <a:r>
                        <a:rPr lang="en-US" sz="1000" b="0" i="0" u="none" strike="noStrike" dirty="0">
                          <a:solidFill>
                            <a:srgbClr val="6D6E71"/>
                          </a:solidFill>
                          <a:effectLst/>
                          <a:latin typeface="+mn-lt"/>
                        </a:rPr>
                        <a:t>4.7</a:t>
                      </a:r>
                    </a:p>
                  </a:txBody>
                  <a:tcPr marL="12700" marR="12700" marT="12700" marB="0" anchor="ctr"/>
                </a:tc>
                <a:tc>
                  <a:txBody>
                    <a:bodyPr/>
                    <a:lstStyle/>
                    <a:p>
                      <a:pPr algn="ctr" fontAlgn="b"/>
                      <a:r>
                        <a:rPr lang="en-US" sz="1000" b="0" i="0" u="none" strike="noStrike" dirty="0">
                          <a:solidFill>
                            <a:srgbClr val="6D6E71"/>
                          </a:solidFill>
                          <a:effectLst/>
                          <a:latin typeface="+mn-lt"/>
                        </a:rPr>
                        <a:t>6%</a:t>
                      </a:r>
                    </a:p>
                  </a:txBody>
                  <a:tcPr marL="12700" marR="12700" marT="12700" marB="0" anchor="ctr"/>
                </a:tc>
                <a:tc>
                  <a:txBody>
                    <a:bodyPr/>
                    <a:lstStyle/>
                    <a:p>
                      <a:pPr algn="ctr" fontAlgn="b"/>
                      <a:r>
                        <a:rPr lang="en-US" sz="1000" b="0" i="0" u="none" strike="noStrike" dirty="0">
                          <a:solidFill>
                            <a:srgbClr val="6D6E71"/>
                          </a:solidFill>
                          <a:effectLst/>
                          <a:latin typeface="+mn-lt"/>
                        </a:rPr>
                        <a:t>6.3</a:t>
                      </a:r>
                    </a:p>
                  </a:txBody>
                  <a:tcPr marL="12700" marR="12700" marT="12700" marB="0" anchor="ctr"/>
                </a:tc>
                <a:tc>
                  <a:txBody>
                    <a:bodyPr/>
                    <a:lstStyle/>
                    <a:p>
                      <a:pPr algn="ctr" fontAlgn="b"/>
                      <a:r>
                        <a:rPr lang="en-US" sz="1000" b="0" i="0" u="none" strike="noStrike" dirty="0">
                          <a:solidFill>
                            <a:srgbClr val="6D6E71"/>
                          </a:solidFill>
                          <a:effectLst/>
                          <a:latin typeface="+mn-lt"/>
                        </a:rPr>
                        <a:t>6%</a:t>
                      </a:r>
                    </a:p>
                  </a:txBody>
                  <a:tcPr marL="12700" marR="12700" marT="12700" marB="0" anchor="ctr"/>
                </a:tc>
              </a:tr>
              <a:tr h="259385">
                <a:tc>
                  <a:txBody>
                    <a:bodyPr/>
                    <a:lstStyle/>
                    <a:p>
                      <a:pPr algn="l" fontAlgn="b"/>
                      <a:r>
                        <a:rPr lang="en-US" sz="1000" b="0" i="0" u="none" strike="noStrike" dirty="0">
                          <a:solidFill>
                            <a:srgbClr val="6D6E71"/>
                          </a:solidFill>
                          <a:effectLst/>
                          <a:latin typeface="+mn-lt"/>
                        </a:rPr>
                        <a:t>VFX </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3.1</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4.5</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6.2</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7.7</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9.3</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32%</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26.8</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24%</a:t>
                      </a:r>
                    </a:p>
                  </a:txBody>
                  <a:tcPr marL="12700" marR="12700" marT="12700" marB="0" anchor="ctr">
                    <a:solidFill>
                      <a:srgbClr val="F4847A">
                        <a:alpha val="20000"/>
                      </a:srgbClr>
                    </a:solidFill>
                  </a:tcPr>
                </a:tc>
              </a:tr>
              <a:tr h="259385">
                <a:tc>
                  <a:txBody>
                    <a:bodyPr/>
                    <a:lstStyle/>
                    <a:p>
                      <a:pPr algn="l" fontAlgn="b"/>
                      <a:r>
                        <a:rPr lang="fr-FR" sz="1000" b="0" i="0" u="none" strike="noStrike" dirty="0">
                          <a:solidFill>
                            <a:srgbClr val="6D6E71"/>
                          </a:solidFill>
                          <a:effectLst/>
                          <a:latin typeface="+mn-lt"/>
                        </a:rPr>
                        <a:t>Post-production </a:t>
                      </a:r>
                    </a:p>
                  </a:txBody>
                  <a:tcPr marL="12700" marR="12700" marT="12700" marB="0" anchor="ctr"/>
                </a:tc>
                <a:tc>
                  <a:txBody>
                    <a:bodyPr/>
                    <a:lstStyle/>
                    <a:p>
                      <a:pPr algn="ctr" fontAlgn="b"/>
                      <a:r>
                        <a:rPr lang="en-US" sz="1000" b="0" i="0" u="none" strike="noStrike" dirty="0">
                          <a:solidFill>
                            <a:srgbClr val="6D6E71"/>
                          </a:solidFill>
                          <a:effectLst/>
                          <a:latin typeface="+mn-lt"/>
                        </a:rPr>
                        <a:t>7.8</a:t>
                      </a:r>
                    </a:p>
                  </a:txBody>
                  <a:tcPr marL="12700" marR="12700" marT="12700" marB="0" anchor="ctr"/>
                </a:tc>
                <a:tc>
                  <a:txBody>
                    <a:bodyPr/>
                    <a:lstStyle/>
                    <a:p>
                      <a:pPr algn="ctr" fontAlgn="b"/>
                      <a:r>
                        <a:rPr lang="en-US" sz="1000" b="0" i="0" u="none" strike="noStrike" dirty="0">
                          <a:solidFill>
                            <a:srgbClr val="6D6E71"/>
                          </a:solidFill>
                          <a:effectLst/>
                          <a:latin typeface="+mn-lt"/>
                        </a:rPr>
                        <a:t>9.1</a:t>
                      </a:r>
                    </a:p>
                  </a:txBody>
                  <a:tcPr marL="12700" marR="12700" marT="12700" marB="0" anchor="ctr"/>
                </a:tc>
                <a:tc>
                  <a:txBody>
                    <a:bodyPr/>
                    <a:lstStyle/>
                    <a:p>
                      <a:pPr algn="ctr" fontAlgn="b"/>
                      <a:r>
                        <a:rPr lang="en-US" sz="1000" b="0" i="0" u="none" strike="noStrike" dirty="0">
                          <a:solidFill>
                            <a:srgbClr val="6D6E71"/>
                          </a:solidFill>
                          <a:effectLst/>
                          <a:latin typeface="+mn-lt"/>
                        </a:rPr>
                        <a:t>13.5</a:t>
                      </a:r>
                    </a:p>
                  </a:txBody>
                  <a:tcPr marL="12700" marR="12700" marT="12700" marB="0" anchor="ctr"/>
                </a:tc>
                <a:tc>
                  <a:txBody>
                    <a:bodyPr/>
                    <a:lstStyle/>
                    <a:p>
                      <a:pPr algn="ctr" fontAlgn="b"/>
                      <a:r>
                        <a:rPr lang="en-US" sz="1000" b="0" i="0" u="none" strike="noStrike" dirty="0">
                          <a:solidFill>
                            <a:srgbClr val="6D6E71"/>
                          </a:solidFill>
                          <a:effectLst/>
                          <a:latin typeface="+mn-lt"/>
                        </a:rPr>
                        <a:t>15.5</a:t>
                      </a:r>
                    </a:p>
                  </a:txBody>
                  <a:tcPr marL="12700" marR="12700" marT="12700" marB="0" anchor="ctr"/>
                </a:tc>
                <a:tc>
                  <a:txBody>
                    <a:bodyPr/>
                    <a:lstStyle/>
                    <a:p>
                      <a:pPr algn="ctr" fontAlgn="b"/>
                      <a:r>
                        <a:rPr lang="en-US" sz="1000" b="0" i="0" u="none" strike="noStrike" dirty="0">
                          <a:solidFill>
                            <a:srgbClr val="6D6E71"/>
                          </a:solidFill>
                          <a:effectLst/>
                          <a:latin typeface="+mn-lt"/>
                        </a:rPr>
                        <a:t>17.7</a:t>
                      </a:r>
                    </a:p>
                  </a:txBody>
                  <a:tcPr marL="12700" marR="12700" marT="12700" marB="0" anchor="ctr"/>
                </a:tc>
                <a:tc>
                  <a:txBody>
                    <a:bodyPr/>
                    <a:lstStyle/>
                    <a:p>
                      <a:pPr algn="ctr" fontAlgn="b"/>
                      <a:r>
                        <a:rPr lang="en-US" sz="1000" b="0" i="0" u="none" strike="noStrike" dirty="0">
                          <a:solidFill>
                            <a:srgbClr val="6D6E71"/>
                          </a:solidFill>
                          <a:effectLst/>
                          <a:latin typeface="+mn-lt"/>
                        </a:rPr>
                        <a:t>23%</a:t>
                      </a:r>
                    </a:p>
                  </a:txBody>
                  <a:tcPr marL="12700" marR="12700" marT="12700" marB="0" anchor="ctr"/>
                </a:tc>
                <a:tc>
                  <a:txBody>
                    <a:bodyPr/>
                    <a:lstStyle/>
                    <a:p>
                      <a:pPr algn="ctr" fontAlgn="b"/>
                      <a:r>
                        <a:rPr lang="en-US" sz="1000" b="0" i="0" u="none" strike="noStrike" dirty="0">
                          <a:solidFill>
                            <a:srgbClr val="6D6E71"/>
                          </a:solidFill>
                          <a:effectLst/>
                          <a:latin typeface="+mn-lt"/>
                        </a:rPr>
                        <a:t>38.1</a:t>
                      </a:r>
                    </a:p>
                  </a:txBody>
                  <a:tcPr marL="12700" marR="12700" marT="12700" marB="0" anchor="ctr"/>
                </a:tc>
                <a:tc>
                  <a:txBody>
                    <a:bodyPr/>
                    <a:lstStyle/>
                    <a:p>
                      <a:pPr algn="ctr" fontAlgn="b"/>
                      <a:r>
                        <a:rPr lang="en-US" sz="1000" b="0" i="0" u="none" strike="noStrike" dirty="0">
                          <a:solidFill>
                            <a:srgbClr val="6D6E71"/>
                          </a:solidFill>
                          <a:effectLst/>
                          <a:latin typeface="+mn-lt"/>
                        </a:rPr>
                        <a:t>17%</a:t>
                      </a:r>
                    </a:p>
                  </a:txBody>
                  <a:tcPr marL="12700" marR="12700" marT="12700" marB="0" anchor="ctr"/>
                </a:tc>
              </a:tr>
              <a:tr h="259385">
                <a:tc>
                  <a:txBody>
                    <a:bodyPr/>
                    <a:lstStyle/>
                    <a:p>
                      <a:pPr algn="l" fontAlgn="b"/>
                      <a:r>
                        <a:rPr lang="en-US" sz="1000" b="0" i="0" u="none" strike="noStrike" dirty="0">
                          <a:solidFill>
                            <a:srgbClr val="6D6E71"/>
                          </a:solidFill>
                          <a:effectLst/>
                          <a:latin typeface="+mn-lt"/>
                        </a:rPr>
                        <a:t>Total </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20.1</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23.7</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31</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35.3</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39.7</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19%</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82.8</a:t>
                      </a:r>
                    </a:p>
                  </a:txBody>
                  <a:tcPr marL="12700" marR="12700" marT="12700" marB="0" anchor="ctr">
                    <a:solidFill>
                      <a:srgbClr val="F4847A">
                        <a:alpha val="20000"/>
                      </a:srgbClr>
                    </a:solidFill>
                  </a:tcPr>
                </a:tc>
                <a:tc>
                  <a:txBody>
                    <a:bodyPr/>
                    <a:lstStyle/>
                    <a:p>
                      <a:pPr algn="ctr" fontAlgn="b"/>
                      <a:r>
                        <a:rPr lang="en-US" sz="1000" b="0" i="0" u="none" strike="noStrike" dirty="0">
                          <a:solidFill>
                            <a:srgbClr val="6D6E71"/>
                          </a:solidFill>
                          <a:effectLst/>
                          <a:latin typeface="+mn-lt"/>
                        </a:rPr>
                        <a:t>16%</a:t>
                      </a:r>
                    </a:p>
                  </a:txBody>
                  <a:tcPr marL="12700" marR="12700" marT="12700" marB="0" anchor="ctr">
                    <a:solidFill>
                      <a:srgbClr val="F4847A">
                        <a:alpha val="20000"/>
                      </a:srgbClr>
                    </a:solidFill>
                  </a:tcPr>
                </a:tc>
              </a:tr>
            </a:tbl>
          </a:graphicData>
        </a:graphic>
      </p:graphicFrame>
      <p:sp>
        <p:nvSpPr>
          <p:cNvPr id="17" name="Rectangle 16"/>
          <p:cNvSpPr/>
          <p:nvPr/>
        </p:nvSpPr>
        <p:spPr>
          <a:xfrm>
            <a:off x="1107734" y="4204539"/>
            <a:ext cx="7056784" cy="288032"/>
          </a:xfrm>
          <a:prstGeom prst="rect">
            <a:avLst/>
          </a:prstGeom>
          <a:noFill/>
          <a:ln>
            <a:noFill/>
          </a:ln>
        </p:spPr>
        <p:txBody>
          <a:bodyPr wrap="square" anchor="ctr">
            <a:spAutoFit/>
          </a:bodyPr>
          <a:lstStyle/>
          <a:p>
            <a:pPr marL="0" lvl="1" algn="ctr">
              <a:lnSpc>
                <a:spcPct val="90000"/>
              </a:lnSpc>
              <a:spcAft>
                <a:spcPts val="600"/>
              </a:spcAft>
            </a:pPr>
            <a:r>
              <a:rPr lang="en-US" sz="1400" b="1" dirty="0" smtClean="0">
                <a:solidFill>
                  <a:schemeClr val="tx1">
                    <a:lumMod val="95000"/>
                    <a:lumOff val="5000"/>
                  </a:schemeClr>
                </a:solidFill>
                <a:latin typeface="+mj-lt"/>
              </a:rPr>
              <a:t>Target segments growing higher than industry growth rate</a:t>
            </a:r>
            <a:endParaRPr lang="en-US" sz="1400" b="1" dirty="0">
              <a:solidFill>
                <a:schemeClr val="tx1">
                  <a:lumMod val="95000"/>
                  <a:lumOff val="5000"/>
                </a:schemeClr>
              </a:solidFill>
              <a:latin typeface="+mj-lt"/>
            </a:endParaRPr>
          </a:p>
        </p:txBody>
      </p:sp>
      <p:sp>
        <p:nvSpPr>
          <p:cNvPr id="18" name="Rectangle 17"/>
          <p:cNvSpPr/>
          <p:nvPr/>
        </p:nvSpPr>
        <p:spPr>
          <a:xfrm>
            <a:off x="1013564" y="6120883"/>
            <a:ext cx="4648115" cy="246221"/>
          </a:xfrm>
          <a:prstGeom prst="rect">
            <a:avLst/>
          </a:prstGeom>
        </p:spPr>
        <p:txBody>
          <a:bodyPr wrap="square">
            <a:spAutoFit/>
          </a:bodyPr>
          <a:lstStyle/>
          <a:p>
            <a:r>
              <a:rPr lang="en-US" sz="1000" i="1" dirty="0" smtClean="0">
                <a:latin typeface="+mj-lt"/>
              </a:rPr>
              <a:t>Source</a:t>
            </a:r>
            <a:r>
              <a:rPr lang="en-US" sz="1000" i="1" dirty="0">
                <a:latin typeface="+mj-lt"/>
              </a:rPr>
              <a:t>: FICCI-KPMG Indian Media and Entertainment </a:t>
            </a:r>
            <a:r>
              <a:rPr lang="en-US" sz="1000" i="1" dirty="0" smtClean="0">
                <a:latin typeface="+mj-lt"/>
              </a:rPr>
              <a:t>Industry </a:t>
            </a:r>
            <a:r>
              <a:rPr lang="en-US" sz="1000" i="1" dirty="0">
                <a:latin typeface="+mj-lt"/>
              </a:rPr>
              <a:t>Report </a:t>
            </a:r>
            <a:r>
              <a:rPr lang="en-US" sz="1000" i="1" dirty="0" smtClean="0">
                <a:latin typeface="+mj-lt"/>
              </a:rPr>
              <a:t>2014 </a:t>
            </a:r>
            <a:endParaRPr lang="en-US" sz="1000" i="1" dirty="0">
              <a:latin typeface="+mj-lt"/>
            </a:endParaRPr>
          </a:p>
        </p:txBody>
      </p:sp>
    </p:spTree>
    <p:extLst>
      <p:ext uri="{BB962C8B-B14F-4D97-AF65-F5344CB8AC3E}">
        <p14:creationId xmlns:p14="http://schemas.microsoft.com/office/powerpoint/2010/main" val="3085449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smtClean="0">
                <a:solidFill>
                  <a:schemeClr val="bg1"/>
                </a:solidFill>
              </a:rPr>
              <a:t>Company Overview</a:t>
            </a:r>
            <a:endParaRPr lang="en-US" altLang="en-US" sz="3200" dirty="0">
              <a:solidFill>
                <a:schemeClr val="bg1"/>
              </a:solidFill>
            </a:endParaRPr>
          </a:p>
        </p:txBody>
      </p:sp>
    </p:spTree>
    <p:extLst>
      <p:ext uri="{BB962C8B-B14F-4D97-AF65-F5344CB8AC3E}">
        <p14:creationId xmlns:p14="http://schemas.microsoft.com/office/powerpoint/2010/main" val="1814889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content solutions </a:t>
            </a:r>
            <a:r>
              <a:rPr lang="en-US" dirty="0">
                <a:sym typeface="Symbol"/>
              </a:rPr>
              <a:t> </a:t>
            </a:r>
            <a:r>
              <a:rPr lang="en-US" dirty="0"/>
              <a:t>a large market opportunity</a:t>
            </a:r>
          </a:p>
        </p:txBody>
      </p:sp>
      <p:sp>
        <p:nvSpPr>
          <p:cNvPr id="4" name="Text Placeholder 3"/>
          <p:cNvSpPr txBox="1">
            <a:spLocks/>
          </p:cNvSpPr>
          <p:nvPr/>
        </p:nvSpPr>
        <p:spPr>
          <a:xfrm>
            <a:off x="582137" y="1102841"/>
            <a:ext cx="3651199" cy="580281"/>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eaLnBrk="0" hangingPunct="0"/>
            <a:r>
              <a:rPr lang="en-US" dirty="0">
                <a:ea typeface="ＭＳ Ｐゴシック" pitchFamily="34" charset="-128"/>
              </a:rPr>
              <a:t>Total Addressable market is expected to </a:t>
            </a:r>
            <a:br>
              <a:rPr lang="en-US" dirty="0">
                <a:ea typeface="ＭＳ Ｐゴシック" pitchFamily="34" charset="-128"/>
              </a:rPr>
            </a:br>
            <a:r>
              <a:rPr lang="en-US" dirty="0">
                <a:ea typeface="ＭＳ Ｐゴシック" pitchFamily="34" charset="-128"/>
              </a:rPr>
              <a:t>grow at CAGR of 5%</a:t>
            </a:r>
          </a:p>
        </p:txBody>
      </p:sp>
      <p:sp>
        <p:nvSpPr>
          <p:cNvPr id="5" name="Text Placeholder 3"/>
          <p:cNvSpPr txBox="1">
            <a:spLocks/>
          </p:cNvSpPr>
          <p:nvPr/>
        </p:nvSpPr>
        <p:spPr>
          <a:xfrm>
            <a:off x="4774359" y="1102841"/>
            <a:ext cx="4016319" cy="580280"/>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eaLnBrk="0" hangingPunct="0"/>
            <a:r>
              <a:rPr lang="en-US" dirty="0">
                <a:ea typeface="ＭＳ Ｐゴシック" pitchFamily="34" charset="-128"/>
              </a:rPr>
              <a:t>North America, the largest market while Asia and Latin America, fastest growing markets</a:t>
            </a:r>
          </a:p>
        </p:txBody>
      </p:sp>
      <p:sp>
        <p:nvSpPr>
          <p:cNvPr id="6" name="Text Placeholder 3"/>
          <p:cNvSpPr txBox="1">
            <a:spLocks/>
          </p:cNvSpPr>
          <p:nvPr/>
        </p:nvSpPr>
        <p:spPr>
          <a:xfrm>
            <a:off x="582137" y="3810184"/>
            <a:ext cx="3651199" cy="580281"/>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eaLnBrk="0" hangingPunct="0"/>
            <a:r>
              <a:rPr lang="en-US" dirty="0">
                <a:ea typeface="ＭＳ Ｐゴシック" pitchFamily="34" charset="-128"/>
              </a:rPr>
              <a:t>Media ERP can save M&amp;E Firms up to 5% of revenue</a:t>
            </a:r>
          </a:p>
        </p:txBody>
      </p:sp>
      <p:sp>
        <p:nvSpPr>
          <p:cNvPr id="7" name="Text Placeholder 3"/>
          <p:cNvSpPr txBox="1">
            <a:spLocks/>
          </p:cNvSpPr>
          <p:nvPr/>
        </p:nvSpPr>
        <p:spPr>
          <a:xfrm>
            <a:off x="4774359" y="3810184"/>
            <a:ext cx="4016319" cy="580280"/>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eaLnBrk="0" hangingPunct="0">
              <a:lnSpc>
                <a:spcPct val="90000"/>
              </a:lnSpc>
            </a:pPr>
            <a:r>
              <a:rPr lang="en-US" sz="1400" dirty="0">
                <a:solidFill>
                  <a:schemeClr val="bg1"/>
                </a:solidFill>
                <a:ea typeface="ＭＳ Ｐゴシック" pitchFamily="34" charset="-128"/>
                <a:cs typeface="Arial" pitchFamily="34" charset="0"/>
              </a:rPr>
              <a:t>Cloud-enabled services expected to grow at 46%</a:t>
            </a:r>
          </a:p>
        </p:txBody>
      </p:sp>
      <p:graphicFrame>
        <p:nvGraphicFramePr>
          <p:cNvPr id="8" name="Chart 7"/>
          <p:cNvGraphicFramePr/>
          <p:nvPr>
            <p:extLst>
              <p:ext uri="{D42A27DB-BD31-4B8C-83A1-F6EECF244321}">
                <p14:modId xmlns:p14="http://schemas.microsoft.com/office/powerpoint/2010/main" val="2410162356"/>
              </p:ext>
            </p:extLst>
          </p:nvPr>
        </p:nvGraphicFramePr>
        <p:xfrm>
          <a:off x="660096" y="1624515"/>
          <a:ext cx="3502671" cy="2078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1572147826"/>
              </p:ext>
            </p:extLst>
          </p:nvPr>
        </p:nvGraphicFramePr>
        <p:xfrm>
          <a:off x="4666232" y="1683122"/>
          <a:ext cx="3719601" cy="186503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56246" y="3491514"/>
            <a:ext cx="1938351" cy="246221"/>
          </a:xfrm>
          <a:prstGeom prst="rect">
            <a:avLst/>
          </a:prstGeom>
        </p:spPr>
        <p:txBody>
          <a:bodyPr wrap="none">
            <a:spAutoFit/>
          </a:bodyPr>
          <a:lstStyle/>
          <a:p>
            <a:pPr algn="ctr"/>
            <a:r>
              <a:rPr lang="en-US" sz="1000" i="1" dirty="0" smtClean="0">
                <a:latin typeface="+mj-lt"/>
              </a:rPr>
              <a:t>Source</a:t>
            </a:r>
            <a:r>
              <a:rPr lang="en-US" sz="1000" i="1" dirty="0">
                <a:latin typeface="+mj-lt"/>
              </a:rPr>
              <a:t>: </a:t>
            </a:r>
            <a:r>
              <a:rPr lang="pl-PL" sz="1000" i="1" dirty="0">
                <a:latin typeface="+mj-lt"/>
              </a:rPr>
              <a:t>E&amp;Y </a:t>
            </a:r>
            <a:r>
              <a:rPr lang="pl-PL" sz="1000" i="1" dirty="0" err="1">
                <a:latin typeface="+mj-lt"/>
              </a:rPr>
              <a:t>Study</a:t>
            </a:r>
            <a:r>
              <a:rPr lang="pl-PL" sz="1000" i="1" dirty="0">
                <a:latin typeface="+mj-lt"/>
              </a:rPr>
              <a:t> – Jan 2014</a:t>
            </a:r>
          </a:p>
        </p:txBody>
      </p:sp>
      <p:sp>
        <p:nvSpPr>
          <p:cNvPr id="11" name="Rectangle 10"/>
          <p:cNvSpPr/>
          <p:nvPr/>
        </p:nvSpPr>
        <p:spPr>
          <a:xfrm>
            <a:off x="4895333" y="3497303"/>
            <a:ext cx="1938351" cy="246221"/>
          </a:xfrm>
          <a:prstGeom prst="rect">
            <a:avLst/>
          </a:prstGeom>
        </p:spPr>
        <p:txBody>
          <a:bodyPr wrap="none">
            <a:spAutoFit/>
          </a:bodyPr>
          <a:lstStyle/>
          <a:p>
            <a:pPr algn="ctr"/>
            <a:r>
              <a:rPr lang="en-US" sz="1000" i="1" dirty="0" smtClean="0">
                <a:latin typeface="+mj-lt"/>
              </a:rPr>
              <a:t>Source</a:t>
            </a:r>
            <a:r>
              <a:rPr lang="en-US" sz="1000" i="1" dirty="0">
                <a:latin typeface="+mj-lt"/>
              </a:rPr>
              <a:t>: </a:t>
            </a:r>
            <a:r>
              <a:rPr lang="pl-PL" sz="1000" i="1" dirty="0">
                <a:latin typeface="+mj-lt"/>
              </a:rPr>
              <a:t>E&amp;Y </a:t>
            </a:r>
            <a:r>
              <a:rPr lang="pl-PL" sz="1000" i="1" dirty="0" err="1">
                <a:latin typeface="+mj-lt"/>
              </a:rPr>
              <a:t>Study</a:t>
            </a:r>
            <a:r>
              <a:rPr lang="pl-PL" sz="1000" i="1" dirty="0">
                <a:latin typeface="+mj-lt"/>
              </a:rPr>
              <a:t> – Jan 2014</a:t>
            </a:r>
          </a:p>
        </p:txBody>
      </p:sp>
      <p:graphicFrame>
        <p:nvGraphicFramePr>
          <p:cNvPr id="12" name="Chart 11"/>
          <p:cNvGraphicFramePr/>
          <p:nvPr>
            <p:extLst>
              <p:ext uri="{D42A27DB-BD31-4B8C-83A1-F6EECF244321}">
                <p14:modId xmlns:p14="http://schemas.microsoft.com/office/powerpoint/2010/main" val="192674399"/>
              </p:ext>
            </p:extLst>
          </p:nvPr>
        </p:nvGraphicFramePr>
        <p:xfrm>
          <a:off x="707387" y="4453158"/>
          <a:ext cx="3400698" cy="1802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628762749"/>
              </p:ext>
            </p:extLst>
          </p:nvPr>
        </p:nvGraphicFramePr>
        <p:xfrm>
          <a:off x="5029339" y="4390465"/>
          <a:ext cx="3506357" cy="2092173"/>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4976018" y="6341598"/>
            <a:ext cx="1938351" cy="246221"/>
          </a:xfrm>
          <a:prstGeom prst="rect">
            <a:avLst/>
          </a:prstGeom>
        </p:spPr>
        <p:txBody>
          <a:bodyPr wrap="none">
            <a:spAutoFit/>
          </a:bodyPr>
          <a:lstStyle/>
          <a:p>
            <a:pPr algn="ctr"/>
            <a:r>
              <a:rPr lang="en-US" sz="1000" i="1" dirty="0">
                <a:latin typeface="+mj-lt"/>
              </a:rPr>
              <a:t>Source</a:t>
            </a:r>
            <a:r>
              <a:rPr lang="en-US" sz="1000" i="1" dirty="0">
                <a:latin typeface="+mj-lt"/>
              </a:rPr>
              <a:t>: </a:t>
            </a:r>
            <a:r>
              <a:rPr lang="pl-PL" sz="1000" i="1" dirty="0">
                <a:latin typeface="+mj-lt"/>
              </a:rPr>
              <a:t>E&amp;Y </a:t>
            </a:r>
            <a:r>
              <a:rPr lang="pl-PL" sz="1000" i="1" dirty="0" err="1">
                <a:latin typeface="+mj-lt"/>
              </a:rPr>
              <a:t>Study</a:t>
            </a:r>
            <a:r>
              <a:rPr lang="pl-PL" sz="1000" i="1" dirty="0">
                <a:latin typeface="+mj-lt"/>
              </a:rPr>
              <a:t> – Jan 2014</a:t>
            </a:r>
          </a:p>
        </p:txBody>
      </p:sp>
      <p:sp>
        <p:nvSpPr>
          <p:cNvPr id="15" name="TextBox 14"/>
          <p:cNvSpPr txBox="1"/>
          <p:nvPr/>
        </p:nvSpPr>
        <p:spPr>
          <a:xfrm>
            <a:off x="3121075" y="874731"/>
            <a:ext cx="1481388" cy="246221"/>
          </a:xfrm>
          <a:prstGeom prst="rect">
            <a:avLst/>
          </a:prstGeom>
          <a:noFill/>
        </p:spPr>
        <p:txBody>
          <a:bodyPr wrap="square" rtlCol="0">
            <a:spAutoFit/>
          </a:bodyPr>
          <a:lstStyle/>
          <a:p>
            <a:r>
              <a:rPr lang="en-US" sz="1000" dirty="0" smtClean="0">
                <a:solidFill>
                  <a:schemeClr val="tx1">
                    <a:lumMod val="95000"/>
                    <a:lumOff val="5000"/>
                  </a:schemeClr>
                </a:solidFill>
                <a:latin typeface="+mj-lt"/>
              </a:rPr>
              <a:t>Figures in $ Billion</a:t>
            </a:r>
            <a:endParaRPr lang="en-IN" sz="1000" dirty="0">
              <a:solidFill>
                <a:schemeClr val="tx1">
                  <a:lumMod val="95000"/>
                  <a:lumOff val="5000"/>
                </a:schemeClr>
              </a:solidFill>
              <a:latin typeface="+mj-lt"/>
            </a:endParaRPr>
          </a:p>
        </p:txBody>
      </p:sp>
    </p:spTree>
    <p:extLst>
      <p:ext uri="{BB962C8B-B14F-4D97-AF65-F5344CB8AC3E}">
        <p14:creationId xmlns:p14="http://schemas.microsoft.com/office/powerpoint/2010/main" val="565761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31"/>
          </p:nvPr>
        </p:nvSpPr>
        <p:spPr>
          <a:xfrm>
            <a:off x="278380" y="1167084"/>
            <a:ext cx="2060543" cy="329184"/>
          </a:xfrm>
        </p:spPr>
        <p:txBody>
          <a:bodyPr/>
          <a:lstStyle/>
          <a:p>
            <a:r>
              <a:rPr lang="en-US" sz="1400" dirty="0"/>
              <a:t>2D &amp; 3D </a:t>
            </a:r>
          </a:p>
        </p:txBody>
      </p:sp>
      <p:sp>
        <p:nvSpPr>
          <p:cNvPr id="4" name="Text Placeholder 3"/>
          <p:cNvSpPr>
            <a:spLocks noGrp="1"/>
          </p:cNvSpPr>
          <p:nvPr>
            <p:ph type="body" sz="quarter" idx="32"/>
          </p:nvPr>
        </p:nvSpPr>
        <p:spPr>
          <a:xfrm>
            <a:off x="278380" y="1506074"/>
            <a:ext cx="2060543" cy="4598893"/>
          </a:xfrm>
        </p:spPr>
        <p:txBody>
          <a:bodyPr/>
          <a:lstStyle/>
          <a:p>
            <a:pPr>
              <a:spcBef>
                <a:spcPts val="0"/>
              </a:spcBef>
            </a:pPr>
            <a:r>
              <a:rPr lang="en-US" sz="1200" i="1" dirty="0"/>
              <a:t>$264mn p.a. new releases movie</a:t>
            </a:r>
            <a:br>
              <a:rPr lang="en-US" sz="1200" i="1" dirty="0"/>
            </a:br>
            <a:r>
              <a:rPr lang="en-US" sz="1200" i="1" dirty="0"/>
              <a:t>conversion opportunity in US alone</a:t>
            </a:r>
          </a:p>
          <a:p>
            <a:pPr>
              <a:spcBef>
                <a:spcPts val="0"/>
              </a:spcBef>
            </a:pPr>
            <a:r>
              <a:rPr lang="en-US" sz="1200" i="1" dirty="0"/>
              <a:t>Growing China market</a:t>
            </a:r>
          </a:p>
          <a:p>
            <a:pPr>
              <a:spcBef>
                <a:spcPts val="0"/>
              </a:spcBef>
            </a:pPr>
            <a:r>
              <a:rPr lang="en-US" sz="1200" i="1" dirty="0"/>
              <a:t>$1.75bn library conversion </a:t>
            </a:r>
            <a:r>
              <a:rPr lang="en-US" sz="1200" i="1" dirty="0" smtClean="0"/>
              <a:t>opportunity</a:t>
            </a:r>
          </a:p>
          <a:p>
            <a:pPr>
              <a:spcBef>
                <a:spcPts val="0"/>
              </a:spcBef>
            </a:pPr>
            <a:endParaRPr lang="en-US" sz="200" dirty="0"/>
          </a:p>
          <a:p>
            <a:pPr marL="0" indent="0">
              <a:spcBef>
                <a:spcPts val="0"/>
              </a:spcBef>
              <a:buNone/>
            </a:pPr>
            <a:r>
              <a:rPr lang="en-US" sz="1200" b="1" dirty="0">
                <a:solidFill>
                  <a:schemeClr val="accent1"/>
                </a:solidFill>
              </a:rPr>
              <a:t>Prime Focus</a:t>
            </a:r>
          </a:p>
          <a:p>
            <a:pPr>
              <a:spcBef>
                <a:spcPts val="0"/>
              </a:spcBef>
              <a:buFont typeface="Arial" panose="020B0604020202020204" pitchFamily="34" charset="0"/>
              <a:buChar char="•"/>
            </a:pPr>
            <a:r>
              <a:rPr lang="en-US" sz="1200" dirty="0"/>
              <a:t>Global leader with ~30% market share</a:t>
            </a:r>
          </a:p>
          <a:p>
            <a:pPr>
              <a:spcBef>
                <a:spcPts val="0"/>
              </a:spcBef>
              <a:buFont typeface="Arial" panose="020B0604020202020204" pitchFamily="34" charset="0"/>
              <a:buChar char="•"/>
            </a:pPr>
            <a:r>
              <a:rPr lang="en-US" sz="1200" dirty="0"/>
              <a:t>50+% market share of this summer’s Hollywood blockbusters </a:t>
            </a:r>
            <a:r>
              <a:rPr lang="en-US" sz="1200" dirty="0" smtClean="0"/>
              <a:t>releases</a:t>
            </a:r>
          </a:p>
          <a:p>
            <a:pPr>
              <a:spcBef>
                <a:spcPts val="0"/>
              </a:spcBef>
              <a:buFont typeface="Arial" panose="020B0604020202020204" pitchFamily="34" charset="0"/>
              <a:buChar char="•"/>
            </a:pPr>
            <a:endParaRPr lang="en-US" sz="200" dirty="0"/>
          </a:p>
          <a:p>
            <a:pPr marL="0" indent="0">
              <a:spcBef>
                <a:spcPts val="0"/>
              </a:spcBef>
              <a:buNone/>
            </a:pPr>
            <a:r>
              <a:rPr lang="en-US" sz="1200" b="1" dirty="0">
                <a:solidFill>
                  <a:schemeClr val="accent1"/>
                </a:solidFill>
              </a:rPr>
              <a:t>RMW</a:t>
            </a:r>
          </a:p>
          <a:p>
            <a:pPr>
              <a:spcBef>
                <a:spcPts val="0"/>
              </a:spcBef>
              <a:buFont typeface="Arial" panose="020B0604020202020204" pitchFamily="34" charset="0"/>
              <a:buChar char="•"/>
            </a:pPr>
            <a:r>
              <a:rPr lang="en-US" sz="1200" dirty="0" smtClean="0"/>
              <a:t>Strong studio relationships and affiliate network</a:t>
            </a:r>
          </a:p>
          <a:p>
            <a:pPr>
              <a:spcBef>
                <a:spcPts val="0"/>
              </a:spcBef>
              <a:buFont typeface="Arial" panose="020B0604020202020204" pitchFamily="34" charset="0"/>
              <a:buChar char="•"/>
            </a:pPr>
            <a:r>
              <a:rPr lang="en-US" sz="1200" dirty="0" smtClean="0"/>
              <a:t>Strategic stake in Digital Domain</a:t>
            </a:r>
          </a:p>
          <a:p>
            <a:pPr>
              <a:spcBef>
                <a:spcPts val="0"/>
              </a:spcBef>
              <a:buFont typeface="Arial" panose="020B0604020202020204" pitchFamily="34" charset="0"/>
              <a:buChar char="•"/>
            </a:pPr>
            <a:r>
              <a:rPr lang="en-US" sz="1200" dirty="0" smtClean="0"/>
              <a:t>State of the art facility in </a:t>
            </a:r>
            <a:r>
              <a:rPr lang="en-US" sz="1200" dirty="0" err="1" smtClean="0"/>
              <a:t>Navi</a:t>
            </a:r>
            <a:r>
              <a:rPr lang="en-US" sz="1200" dirty="0" smtClean="0"/>
              <a:t> Mumbai (SEZ)</a:t>
            </a:r>
          </a:p>
          <a:p>
            <a:pPr>
              <a:spcBef>
                <a:spcPts val="0"/>
              </a:spcBef>
            </a:pPr>
            <a:endParaRPr lang="en-US" sz="1200" dirty="0" smtClean="0"/>
          </a:p>
          <a:p>
            <a:pPr>
              <a:spcBef>
                <a:spcPts val="0"/>
              </a:spcBef>
            </a:pPr>
            <a:endParaRPr lang="en-US" sz="1200" dirty="0"/>
          </a:p>
        </p:txBody>
      </p:sp>
      <p:sp>
        <p:nvSpPr>
          <p:cNvPr id="5" name="Text Placeholder 4"/>
          <p:cNvSpPr>
            <a:spLocks noGrp="1"/>
          </p:cNvSpPr>
          <p:nvPr>
            <p:ph type="body" idx="33"/>
          </p:nvPr>
        </p:nvSpPr>
        <p:spPr>
          <a:xfrm>
            <a:off x="2461497" y="1167084"/>
            <a:ext cx="2060543" cy="329184"/>
          </a:xfrm>
        </p:spPr>
        <p:txBody>
          <a:bodyPr/>
          <a:lstStyle/>
          <a:p>
            <a:pPr lvl="0" eaLnBrk="0" hangingPunct="0">
              <a:lnSpc>
                <a:spcPct val="106000"/>
              </a:lnSpc>
              <a:defRPr/>
            </a:pPr>
            <a:r>
              <a:rPr lang="de-DE" sz="1400" kern="0" dirty="0">
                <a:solidFill>
                  <a:srgbClr val="FFFFFF"/>
                </a:solidFill>
              </a:rPr>
              <a:t>VFX</a:t>
            </a:r>
          </a:p>
        </p:txBody>
      </p:sp>
      <p:sp>
        <p:nvSpPr>
          <p:cNvPr id="6" name="Text Placeholder 5"/>
          <p:cNvSpPr>
            <a:spLocks noGrp="1"/>
          </p:cNvSpPr>
          <p:nvPr>
            <p:ph type="body" sz="quarter" idx="34"/>
          </p:nvPr>
        </p:nvSpPr>
        <p:spPr>
          <a:xfrm>
            <a:off x="2461497" y="1506074"/>
            <a:ext cx="2060543" cy="4598893"/>
          </a:xfrm>
        </p:spPr>
        <p:txBody>
          <a:bodyPr/>
          <a:lstStyle/>
          <a:p>
            <a:pPr>
              <a:spcBef>
                <a:spcPts val="0"/>
              </a:spcBef>
            </a:pPr>
            <a:r>
              <a:rPr lang="en-US" sz="1200" i="1" dirty="0"/>
              <a:t>$2.2 - 2.5 </a:t>
            </a:r>
            <a:r>
              <a:rPr lang="en-US" sz="1200" i="1" dirty="0" err="1"/>
              <a:t>bn</a:t>
            </a:r>
            <a:r>
              <a:rPr lang="en-US" sz="1200" i="1" dirty="0"/>
              <a:t> market</a:t>
            </a:r>
          </a:p>
          <a:p>
            <a:pPr>
              <a:spcBef>
                <a:spcPts val="0"/>
              </a:spcBef>
            </a:pPr>
            <a:r>
              <a:rPr lang="en-US" sz="1200" i="1" dirty="0"/>
              <a:t>10% 5-year CAGR</a:t>
            </a:r>
          </a:p>
          <a:p>
            <a:pPr>
              <a:spcBef>
                <a:spcPts val="0"/>
              </a:spcBef>
            </a:pPr>
            <a:r>
              <a:rPr lang="en-US" sz="1200" i="1" dirty="0"/>
              <a:t>7 of top 10 Hollywood Box Office hits in 2013 were VFX </a:t>
            </a:r>
            <a:r>
              <a:rPr lang="en-US" sz="1200" i="1" dirty="0" smtClean="0"/>
              <a:t>driven</a:t>
            </a:r>
          </a:p>
          <a:p>
            <a:pPr>
              <a:spcBef>
                <a:spcPts val="0"/>
              </a:spcBef>
            </a:pPr>
            <a:endParaRPr lang="en-US" sz="200" i="1" dirty="0"/>
          </a:p>
          <a:p>
            <a:pPr marL="0" indent="0">
              <a:spcBef>
                <a:spcPts val="0"/>
              </a:spcBef>
              <a:buNone/>
            </a:pPr>
            <a:r>
              <a:rPr lang="en-US" sz="1200" b="1" dirty="0" smtClean="0">
                <a:solidFill>
                  <a:schemeClr val="accent1"/>
                </a:solidFill>
              </a:rPr>
              <a:t>Double Negative</a:t>
            </a:r>
          </a:p>
          <a:p>
            <a:pPr>
              <a:spcBef>
                <a:spcPts val="0"/>
              </a:spcBef>
              <a:buFont typeface="Arial" panose="020B0604020202020204" pitchFamily="34" charset="0"/>
              <a:buChar char="•"/>
            </a:pPr>
            <a:r>
              <a:rPr lang="en-US" sz="1200" dirty="0" smtClean="0"/>
              <a:t>Amongst top 3 VFX providers in world</a:t>
            </a:r>
          </a:p>
          <a:p>
            <a:pPr>
              <a:spcBef>
                <a:spcPts val="0"/>
              </a:spcBef>
              <a:buFont typeface="Arial" panose="020B0604020202020204" pitchFamily="34" charset="0"/>
              <a:buChar char="•"/>
            </a:pPr>
            <a:r>
              <a:rPr lang="en-US" sz="1200" dirty="0" smtClean="0"/>
              <a:t>Provider </a:t>
            </a:r>
            <a:r>
              <a:rPr lang="en-US" sz="1200" dirty="0"/>
              <a:t>of choice for number of top movie franchises </a:t>
            </a:r>
          </a:p>
          <a:p>
            <a:pPr>
              <a:spcBef>
                <a:spcPts val="0"/>
              </a:spcBef>
              <a:buFont typeface="Arial" panose="020B0604020202020204" pitchFamily="34" charset="0"/>
              <a:buChar char="•"/>
            </a:pPr>
            <a:r>
              <a:rPr lang="en-US" sz="1200" dirty="0"/>
              <a:t>Top-end talent with proven credentials</a:t>
            </a:r>
          </a:p>
          <a:p>
            <a:pPr>
              <a:spcBef>
                <a:spcPts val="0"/>
              </a:spcBef>
              <a:buFont typeface="Arial" panose="020B0604020202020204" pitchFamily="34" charset="0"/>
              <a:buChar char="•"/>
            </a:pPr>
            <a:r>
              <a:rPr lang="en-US" sz="1200" dirty="0"/>
              <a:t>Strong sales team, studio </a:t>
            </a:r>
            <a:r>
              <a:rPr lang="en-US" sz="1200" dirty="0" smtClean="0"/>
              <a:t>relationships</a:t>
            </a:r>
          </a:p>
          <a:p>
            <a:pPr>
              <a:spcBef>
                <a:spcPts val="0"/>
              </a:spcBef>
              <a:buFont typeface="Arial" panose="020B0604020202020204" pitchFamily="34" charset="0"/>
              <a:buChar char="•"/>
            </a:pPr>
            <a:endParaRPr lang="en-US" sz="200" dirty="0" smtClean="0"/>
          </a:p>
          <a:p>
            <a:pPr marL="0" indent="0">
              <a:spcBef>
                <a:spcPts val="0"/>
              </a:spcBef>
              <a:buNone/>
            </a:pPr>
            <a:r>
              <a:rPr lang="en-US" sz="1200" b="1" dirty="0" smtClean="0">
                <a:solidFill>
                  <a:schemeClr val="accent1"/>
                </a:solidFill>
              </a:rPr>
              <a:t>Prime Focus</a:t>
            </a:r>
          </a:p>
          <a:p>
            <a:pPr>
              <a:spcBef>
                <a:spcPts val="0"/>
              </a:spcBef>
              <a:buFont typeface="Arial" panose="020B0604020202020204" pitchFamily="34" charset="0"/>
              <a:buChar char="•"/>
            </a:pPr>
            <a:r>
              <a:rPr lang="en-US" sz="1200" dirty="0" smtClean="0"/>
              <a:t>Leading </a:t>
            </a:r>
            <a:r>
              <a:rPr lang="en-US" sz="1200" dirty="0"/>
              <a:t>Tier 2 player</a:t>
            </a:r>
          </a:p>
          <a:p>
            <a:pPr>
              <a:spcBef>
                <a:spcPts val="0"/>
              </a:spcBef>
              <a:buFont typeface="Arial" panose="020B0604020202020204" pitchFamily="34" charset="0"/>
              <a:buChar char="•"/>
            </a:pPr>
            <a:r>
              <a:rPr lang="en-US" sz="1200" dirty="0"/>
              <a:t>High margin </a:t>
            </a:r>
            <a:r>
              <a:rPr lang="en-US" sz="1200" dirty="0" err="1"/>
              <a:t>WorldSourcing</a:t>
            </a:r>
            <a:r>
              <a:rPr lang="en-US" sz="1200" dirty="0"/>
              <a:t> </a:t>
            </a:r>
            <a:r>
              <a:rPr lang="en-US" sz="1200" dirty="0" smtClean="0"/>
              <a:t>model</a:t>
            </a:r>
          </a:p>
          <a:p>
            <a:pPr>
              <a:spcBef>
                <a:spcPts val="0"/>
              </a:spcBef>
              <a:buFont typeface="Arial" panose="020B0604020202020204" pitchFamily="34" charset="0"/>
              <a:buChar char="•"/>
            </a:pPr>
            <a:endParaRPr lang="en-US" sz="200" dirty="0"/>
          </a:p>
          <a:p>
            <a:pPr marL="0" indent="0">
              <a:spcBef>
                <a:spcPts val="0"/>
              </a:spcBef>
              <a:buNone/>
            </a:pPr>
            <a:r>
              <a:rPr lang="en-US" sz="1200" b="1" dirty="0">
                <a:solidFill>
                  <a:schemeClr val="accent1"/>
                </a:solidFill>
              </a:rPr>
              <a:t>RMW</a:t>
            </a:r>
          </a:p>
          <a:p>
            <a:pPr>
              <a:spcBef>
                <a:spcPts val="0"/>
              </a:spcBef>
              <a:buFont typeface="Arial" panose="020B0604020202020204" pitchFamily="34" charset="0"/>
              <a:buChar char="•"/>
            </a:pPr>
            <a:r>
              <a:rPr lang="en-US" sz="1200" dirty="0"/>
              <a:t>Amongst leading players in India</a:t>
            </a:r>
          </a:p>
          <a:p>
            <a:pPr>
              <a:spcBef>
                <a:spcPts val="0"/>
              </a:spcBef>
              <a:buFont typeface="Arial" panose="020B0604020202020204" pitchFamily="34" charset="0"/>
              <a:buChar char="•"/>
            </a:pPr>
            <a:r>
              <a:rPr lang="en-US" sz="1200" dirty="0"/>
              <a:t>VFX studios in LA, London and Mumbai</a:t>
            </a:r>
          </a:p>
        </p:txBody>
      </p:sp>
      <p:sp>
        <p:nvSpPr>
          <p:cNvPr id="7" name="Text Placeholder 6"/>
          <p:cNvSpPr>
            <a:spLocks noGrp="1"/>
          </p:cNvSpPr>
          <p:nvPr>
            <p:ph type="body" idx="35"/>
          </p:nvPr>
        </p:nvSpPr>
        <p:spPr>
          <a:xfrm>
            <a:off x="4627260" y="1167084"/>
            <a:ext cx="2060543" cy="329184"/>
          </a:xfrm>
        </p:spPr>
        <p:txBody>
          <a:bodyPr/>
          <a:lstStyle/>
          <a:p>
            <a:pPr lvl="0" eaLnBrk="0" hangingPunct="0">
              <a:lnSpc>
                <a:spcPct val="106000"/>
              </a:lnSpc>
              <a:defRPr/>
            </a:pPr>
            <a:r>
              <a:rPr lang="de-DE" sz="1400" kern="0" dirty="0">
                <a:solidFill>
                  <a:srgbClr val="FFFFFF"/>
                </a:solidFill>
              </a:rPr>
              <a:t>Cloud Tech. Sevices</a:t>
            </a:r>
          </a:p>
        </p:txBody>
      </p:sp>
      <p:sp>
        <p:nvSpPr>
          <p:cNvPr id="8" name="Text Placeholder 7"/>
          <p:cNvSpPr>
            <a:spLocks noGrp="1"/>
          </p:cNvSpPr>
          <p:nvPr>
            <p:ph type="body" sz="quarter" idx="36"/>
          </p:nvPr>
        </p:nvSpPr>
        <p:spPr>
          <a:xfrm>
            <a:off x="4627260" y="1506074"/>
            <a:ext cx="2060543" cy="4598893"/>
          </a:xfrm>
        </p:spPr>
        <p:txBody>
          <a:bodyPr/>
          <a:lstStyle/>
          <a:p>
            <a:pPr>
              <a:spcBef>
                <a:spcPts val="0"/>
              </a:spcBef>
            </a:pPr>
            <a:r>
              <a:rPr lang="en-US" sz="1200" i="1" dirty="0"/>
              <a:t>Digital content solutions market  to grow at 5% CAGR and reach $12.9bn in 2018 (E&amp;Y study</a:t>
            </a:r>
            <a:r>
              <a:rPr lang="en-US" sz="1200" i="1" dirty="0" smtClean="0"/>
              <a:t>)</a:t>
            </a:r>
          </a:p>
          <a:p>
            <a:pPr>
              <a:spcBef>
                <a:spcPts val="0"/>
              </a:spcBef>
            </a:pPr>
            <a:endParaRPr lang="en-US" sz="200" i="1" dirty="0"/>
          </a:p>
          <a:p>
            <a:pPr marL="0" indent="0">
              <a:spcBef>
                <a:spcPts val="0"/>
              </a:spcBef>
              <a:buNone/>
            </a:pPr>
            <a:r>
              <a:rPr lang="en-US" sz="1200" b="1" dirty="0" smtClean="0">
                <a:solidFill>
                  <a:schemeClr val="accent1"/>
                </a:solidFill>
              </a:rPr>
              <a:t>Prime </a:t>
            </a:r>
            <a:r>
              <a:rPr lang="en-US" sz="1200" b="1" dirty="0">
                <a:solidFill>
                  <a:schemeClr val="accent1"/>
                </a:solidFill>
              </a:rPr>
              <a:t>Focus</a:t>
            </a:r>
          </a:p>
          <a:p>
            <a:pPr>
              <a:spcBef>
                <a:spcPts val="0"/>
              </a:spcBef>
            </a:pPr>
            <a:r>
              <a:rPr lang="en-US" sz="1200" dirty="0"/>
              <a:t>Pioneered CLEAR, world’s first hybrid cloud-enabled Media ERP platform</a:t>
            </a:r>
          </a:p>
          <a:p>
            <a:pPr>
              <a:spcBef>
                <a:spcPts val="0"/>
              </a:spcBef>
            </a:pPr>
            <a:r>
              <a:rPr lang="en-US" sz="1200" dirty="0"/>
              <a:t>24*7, 106,000 sq. ft. global content operations hub</a:t>
            </a:r>
          </a:p>
          <a:p>
            <a:pPr>
              <a:spcBef>
                <a:spcPts val="0"/>
              </a:spcBef>
            </a:pPr>
            <a:r>
              <a:rPr lang="en-US" sz="1200" dirty="0"/>
              <a:t>Non linear growth with high margins </a:t>
            </a:r>
            <a:endParaRPr lang="en-US" sz="1200" dirty="0" smtClean="0"/>
          </a:p>
          <a:p>
            <a:pPr>
              <a:spcBef>
                <a:spcPts val="0"/>
              </a:spcBef>
            </a:pPr>
            <a:endParaRPr lang="en-US" sz="200" dirty="0"/>
          </a:p>
          <a:p>
            <a:pPr marL="0" indent="0">
              <a:spcBef>
                <a:spcPts val="0"/>
              </a:spcBef>
              <a:buNone/>
            </a:pPr>
            <a:r>
              <a:rPr lang="en-US" sz="1200" b="1" dirty="0">
                <a:solidFill>
                  <a:schemeClr val="accent1"/>
                </a:solidFill>
              </a:rPr>
              <a:t>RMW</a:t>
            </a:r>
          </a:p>
          <a:p>
            <a:pPr>
              <a:spcBef>
                <a:spcPts val="0"/>
              </a:spcBef>
            </a:pPr>
            <a:r>
              <a:rPr lang="en-US" sz="1200" dirty="0"/>
              <a:t>Lowry Digital is leader in Global Imaging services</a:t>
            </a:r>
          </a:p>
          <a:p>
            <a:pPr>
              <a:spcBef>
                <a:spcPts val="0"/>
              </a:spcBef>
            </a:pPr>
            <a:r>
              <a:rPr lang="en-US" sz="1200" dirty="0"/>
              <a:t>US frontend, owner of Lowry Process</a:t>
            </a:r>
          </a:p>
          <a:p>
            <a:pPr>
              <a:spcBef>
                <a:spcPts val="0"/>
              </a:spcBef>
            </a:pPr>
            <a:r>
              <a:rPr lang="en-US" sz="1200" dirty="0"/>
              <a:t>State of the art facility in </a:t>
            </a:r>
            <a:r>
              <a:rPr lang="en-US" sz="1200" dirty="0" err="1"/>
              <a:t>Navi</a:t>
            </a:r>
            <a:r>
              <a:rPr lang="en-US" sz="1200" dirty="0"/>
              <a:t> Mumbai (SEZ)</a:t>
            </a:r>
          </a:p>
          <a:p>
            <a:pPr>
              <a:spcBef>
                <a:spcPts val="0"/>
              </a:spcBef>
            </a:pPr>
            <a:endParaRPr lang="en-US" sz="1200" dirty="0"/>
          </a:p>
        </p:txBody>
      </p:sp>
      <p:sp>
        <p:nvSpPr>
          <p:cNvPr id="9" name="Title 8"/>
          <p:cNvSpPr>
            <a:spLocks noGrp="1"/>
          </p:cNvSpPr>
          <p:nvPr>
            <p:ph type="title"/>
          </p:nvPr>
        </p:nvSpPr>
        <p:spPr>
          <a:xfrm>
            <a:off x="1012642" y="186270"/>
            <a:ext cx="8355476" cy="448729"/>
          </a:xfrm>
        </p:spPr>
        <p:txBody>
          <a:bodyPr/>
          <a:lstStyle/>
          <a:p>
            <a:r>
              <a:rPr lang="en-US" dirty="0"/>
              <a:t>PFL offering unmatched, winning proposition in Media </a:t>
            </a:r>
            <a:r>
              <a:rPr lang="en-US" dirty="0" smtClean="0"/>
              <a:t>Services</a:t>
            </a:r>
            <a:endParaRPr lang="en-US" dirty="0"/>
          </a:p>
        </p:txBody>
      </p:sp>
      <p:sp>
        <p:nvSpPr>
          <p:cNvPr id="10" name="Text Placeholder 6"/>
          <p:cNvSpPr>
            <a:spLocks noGrp="1"/>
          </p:cNvSpPr>
          <p:nvPr>
            <p:ph type="body" idx="35"/>
          </p:nvPr>
        </p:nvSpPr>
        <p:spPr>
          <a:xfrm>
            <a:off x="6805689" y="1167084"/>
            <a:ext cx="2060543" cy="329184"/>
          </a:xfrm>
        </p:spPr>
        <p:txBody>
          <a:bodyPr/>
          <a:lstStyle/>
          <a:p>
            <a:pPr lvl="0" eaLnBrk="0" hangingPunct="0">
              <a:lnSpc>
                <a:spcPct val="106000"/>
              </a:lnSpc>
              <a:defRPr/>
            </a:pPr>
            <a:r>
              <a:rPr lang="de-DE" sz="1400" kern="0" dirty="0">
                <a:solidFill>
                  <a:srgbClr val="FFFFFF"/>
                </a:solidFill>
              </a:rPr>
              <a:t>Post Production</a:t>
            </a:r>
            <a:endParaRPr lang="en-US" sz="1400" kern="0" dirty="0">
              <a:solidFill>
                <a:srgbClr val="FFFFFF"/>
              </a:solidFill>
            </a:endParaRPr>
          </a:p>
        </p:txBody>
      </p:sp>
      <p:sp>
        <p:nvSpPr>
          <p:cNvPr id="11" name="Text Placeholder 7"/>
          <p:cNvSpPr>
            <a:spLocks noGrp="1"/>
          </p:cNvSpPr>
          <p:nvPr>
            <p:ph type="body" sz="quarter" idx="36"/>
          </p:nvPr>
        </p:nvSpPr>
        <p:spPr>
          <a:xfrm>
            <a:off x="6805689" y="1506074"/>
            <a:ext cx="2060543" cy="4598893"/>
          </a:xfrm>
          <a:ln>
            <a:solidFill>
              <a:schemeClr val="accent1"/>
            </a:solidFill>
          </a:ln>
        </p:spPr>
        <p:txBody>
          <a:bodyPr/>
          <a:lstStyle/>
          <a:p>
            <a:pPr>
              <a:spcBef>
                <a:spcPts val="0"/>
              </a:spcBef>
            </a:pPr>
            <a:r>
              <a:rPr lang="en-US" sz="1200" i="1" dirty="0"/>
              <a:t>Indian post production market to grow at 17% 2013-18 CAGR to reach </a:t>
            </a:r>
            <a:r>
              <a:rPr lang="en-US" sz="1200" i="1" dirty="0" err="1"/>
              <a:t>Rs</a:t>
            </a:r>
            <a:r>
              <a:rPr lang="en-US" sz="1200" i="1" dirty="0"/>
              <a:t>. 38.1bn in </a:t>
            </a:r>
            <a:r>
              <a:rPr lang="en-US" sz="1200" i="1" dirty="0" smtClean="0"/>
              <a:t>2018</a:t>
            </a:r>
          </a:p>
          <a:p>
            <a:pPr>
              <a:spcBef>
                <a:spcPts val="0"/>
              </a:spcBef>
            </a:pPr>
            <a:endParaRPr lang="en-US" sz="200" i="1" dirty="0"/>
          </a:p>
          <a:p>
            <a:pPr marL="0" indent="0">
              <a:spcBef>
                <a:spcPts val="0"/>
              </a:spcBef>
              <a:buNone/>
            </a:pPr>
            <a:r>
              <a:rPr lang="en-US" sz="1200" b="1" dirty="0" smtClean="0">
                <a:solidFill>
                  <a:schemeClr val="accent1"/>
                </a:solidFill>
              </a:rPr>
              <a:t>RMW </a:t>
            </a:r>
            <a:r>
              <a:rPr lang="en-US" sz="1200" b="1" dirty="0">
                <a:solidFill>
                  <a:schemeClr val="accent1"/>
                </a:solidFill>
              </a:rPr>
              <a:t>PP Services</a:t>
            </a:r>
          </a:p>
          <a:p>
            <a:pPr>
              <a:spcBef>
                <a:spcPts val="0"/>
              </a:spcBef>
            </a:pPr>
            <a:r>
              <a:rPr lang="en-US" sz="1200" dirty="0"/>
              <a:t>Tier 1 player in Indian film and broadcast market</a:t>
            </a:r>
          </a:p>
          <a:p>
            <a:pPr>
              <a:spcBef>
                <a:spcPts val="0"/>
              </a:spcBef>
            </a:pPr>
            <a:r>
              <a:rPr lang="en-US" sz="1200" dirty="0"/>
              <a:t>MPAA/ FOX certified Studio facilities – largest in India</a:t>
            </a:r>
          </a:p>
          <a:p>
            <a:pPr>
              <a:spcBef>
                <a:spcPts val="0"/>
              </a:spcBef>
            </a:pPr>
            <a:r>
              <a:rPr lang="en-US" sz="1200" dirty="0"/>
              <a:t>Leader in camera </a:t>
            </a:r>
            <a:r>
              <a:rPr lang="en-US" sz="1200" dirty="0" smtClean="0"/>
              <a:t>rentals</a:t>
            </a:r>
          </a:p>
          <a:p>
            <a:pPr>
              <a:spcBef>
                <a:spcPts val="0"/>
              </a:spcBef>
            </a:pPr>
            <a:endParaRPr lang="en-US" sz="200" dirty="0"/>
          </a:p>
          <a:p>
            <a:pPr marL="0" indent="0">
              <a:spcBef>
                <a:spcPts val="0"/>
              </a:spcBef>
              <a:buNone/>
            </a:pPr>
            <a:r>
              <a:rPr lang="en-US" sz="1200" b="1" dirty="0" smtClean="0">
                <a:solidFill>
                  <a:schemeClr val="accent1"/>
                </a:solidFill>
              </a:rPr>
              <a:t>Prime </a:t>
            </a:r>
            <a:r>
              <a:rPr lang="en-US" sz="1200" b="1" dirty="0">
                <a:solidFill>
                  <a:schemeClr val="accent1"/>
                </a:solidFill>
              </a:rPr>
              <a:t>Focus</a:t>
            </a:r>
          </a:p>
          <a:p>
            <a:pPr>
              <a:spcBef>
                <a:spcPts val="0"/>
              </a:spcBef>
            </a:pPr>
            <a:r>
              <a:rPr lang="en-US" sz="1200" dirty="0"/>
              <a:t>Proven track record in Bollywood</a:t>
            </a:r>
          </a:p>
          <a:p>
            <a:pPr>
              <a:spcBef>
                <a:spcPts val="0"/>
              </a:spcBef>
            </a:pPr>
            <a:r>
              <a:rPr lang="en-US" sz="1200" dirty="0"/>
              <a:t>Top end service provider</a:t>
            </a:r>
          </a:p>
          <a:p>
            <a:pPr>
              <a:spcBef>
                <a:spcPts val="0"/>
              </a:spcBef>
            </a:pPr>
            <a:r>
              <a:rPr lang="en-US" sz="1200" dirty="0"/>
              <a:t>Most profitable Indian operations</a:t>
            </a:r>
          </a:p>
        </p:txBody>
      </p:sp>
      <p:pic>
        <p:nvPicPr>
          <p:cNvPr id="12" name="Picture 8" descr="http://upload.wikimedia.org/wikipedia/commons/3/3b/Lowry_Digital_logo.png"/>
          <p:cNvPicPr>
            <a:picLocks noChangeAspect="1" noChangeArrowheads="1"/>
          </p:cNvPicPr>
          <p:nvPr/>
        </p:nvPicPr>
        <p:blipFill>
          <a:blip r:embed="rId2" cstate="print"/>
          <a:srcRect/>
          <a:stretch>
            <a:fillRect/>
          </a:stretch>
        </p:blipFill>
        <p:spPr bwMode="auto">
          <a:xfrm>
            <a:off x="6027425" y="4139667"/>
            <a:ext cx="575080" cy="237046"/>
          </a:xfrm>
          <a:prstGeom prst="rect">
            <a:avLst/>
          </a:prstGeom>
          <a:noFill/>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174" y="2214931"/>
            <a:ext cx="442816" cy="442851"/>
          </a:xfrm>
          <a:prstGeom prst="rect">
            <a:avLst/>
          </a:prstGeom>
        </p:spPr>
      </p:pic>
    </p:spTree>
    <p:extLst>
      <p:ext uri="{BB962C8B-B14F-4D97-AF65-F5344CB8AC3E}">
        <p14:creationId xmlns:p14="http://schemas.microsoft.com/office/powerpoint/2010/main" val="953037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a:solidFill>
                  <a:schemeClr val="bg1"/>
                </a:solidFill>
              </a:rPr>
              <a:t>Financial Performance </a:t>
            </a:r>
          </a:p>
        </p:txBody>
      </p:sp>
    </p:spTree>
    <p:extLst>
      <p:ext uri="{BB962C8B-B14F-4D97-AF65-F5344CB8AC3E}">
        <p14:creationId xmlns:p14="http://schemas.microsoft.com/office/powerpoint/2010/main" val="3409323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a:xfrm>
            <a:off x="582137" y="1085765"/>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Growing revenues</a:t>
            </a:r>
          </a:p>
        </p:txBody>
      </p:sp>
      <p:sp>
        <p:nvSpPr>
          <p:cNvPr id="11" name="Text Placeholder 3"/>
          <p:cNvSpPr txBox="1">
            <a:spLocks/>
          </p:cNvSpPr>
          <p:nvPr/>
        </p:nvSpPr>
        <p:spPr>
          <a:xfrm>
            <a:off x="4956919" y="1085765"/>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Successful  scale up</a:t>
            </a:r>
          </a:p>
        </p:txBody>
      </p:sp>
      <p:grpSp>
        <p:nvGrpSpPr>
          <p:cNvPr id="12" name="Group 28"/>
          <p:cNvGrpSpPr/>
          <p:nvPr/>
        </p:nvGrpSpPr>
        <p:grpSpPr>
          <a:xfrm>
            <a:off x="1596323" y="1479395"/>
            <a:ext cx="2160240" cy="779012"/>
            <a:chOff x="812975" y="1724550"/>
            <a:chExt cx="2160240" cy="779012"/>
          </a:xfrm>
        </p:grpSpPr>
        <p:cxnSp>
          <p:nvCxnSpPr>
            <p:cNvPr id="13" name="Straight Connector 12"/>
            <p:cNvCxnSpPr/>
            <p:nvPr/>
          </p:nvCxnSpPr>
          <p:spPr>
            <a:xfrm flipV="1">
              <a:off x="812975" y="1724550"/>
              <a:ext cx="2160240" cy="779012"/>
            </a:xfrm>
            <a:prstGeom prst="line">
              <a:avLst/>
            </a:prstGeom>
            <a:ln w="9525" cmpd="sng">
              <a:solidFill>
                <a:schemeClr val="accent1"/>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rot="20459866">
              <a:off x="1656173" y="1811645"/>
              <a:ext cx="716863" cy="215444"/>
            </a:xfrm>
            <a:prstGeom prst="rect">
              <a:avLst/>
            </a:prstGeom>
            <a:noFill/>
          </p:spPr>
          <p:txBody>
            <a:bodyPr wrap="none" rtlCol="0">
              <a:spAutoFit/>
            </a:bodyPr>
            <a:lstStyle/>
            <a:p>
              <a:r>
                <a:rPr lang="en-US" sz="800" dirty="0" smtClean="0">
                  <a:latin typeface="+mj-lt"/>
                </a:rPr>
                <a:t>18% CAGR</a:t>
              </a:r>
              <a:endParaRPr lang="en-IN" sz="800" dirty="0">
                <a:latin typeface="+mj-lt"/>
              </a:endParaRPr>
            </a:p>
          </p:txBody>
        </p:sp>
      </p:grpSp>
      <p:graphicFrame>
        <p:nvGraphicFramePr>
          <p:cNvPr id="15" name="Chart 14"/>
          <p:cNvGraphicFramePr>
            <a:graphicFrameLocks/>
          </p:cNvGraphicFramePr>
          <p:nvPr>
            <p:extLst>
              <p:ext uri="{D42A27DB-BD31-4B8C-83A1-F6EECF244321}">
                <p14:modId xmlns:p14="http://schemas.microsoft.com/office/powerpoint/2010/main" val="2059991885"/>
              </p:ext>
            </p:extLst>
          </p:nvPr>
        </p:nvGraphicFramePr>
        <p:xfrm>
          <a:off x="5065721" y="1418411"/>
          <a:ext cx="3433593" cy="21473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870792812"/>
              </p:ext>
            </p:extLst>
          </p:nvPr>
        </p:nvGraphicFramePr>
        <p:xfrm>
          <a:off x="763271" y="1708744"/>
          <a:ext cx="3386558" cy="186956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3"/>
          <p:cNvSpPr txBox="1">
            <a:spLocks/>
          </p:cNvSpPr>
          <p:nvPr/>
        </p:nvSpPr>
        <p:spPr>
          <a:xfrm>
            <a:off x="582137" y="3649671"/>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New businesses grow at a high rate 36%</a:t>
            </a:r>
          </a:p>
        </p:txBody>
      </p:sp>
      <p:sp>
        <p:nvSpPr>
          <p:cNvPr id="18" name="Text Placeholder 3"/>
          <p:cNvSpPr txBox="1">
            <a:spLocks/>
          </p:cNvSpPr>
          <p:nvPr/>
        </p:nvSpPr>
        <p:spPr>
          <a:xfrm>
            <a:off x="4956919" y="3649671"/>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Diversified revenue-mix</a:t>
            </a:r>
          </a:p>
        </p:txBody>
      </p:sp>
      <p:graphicFrame>
        <p:nvGraphicFramePr>
          <p:cNvPr id="19" name="Chart 18"/>
          <p:cNvGraphicFramePr>
            <a:graphicFrameLocks/>
          </p:cNvGraphicFramePr>
          <p:nvPr>
            <p:extLst>
              <p:ext uri="{D42A27DB-BD31-4B8C-83A1-F6EECF244321}">
                <p14:modId xmlns:p14="http://schemas.microsoft.com/office/powerpoint/2010/main" val="2319711330"/>
              </p:ext>
            </p:extLst>
          </p:nvPr>
        </p:nvGraphicFramePr>
        <p:xfrm>
          <a:off x="666201" y="4078795"/>
          <a:ext cx="3410076" cy="19753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1578190781"/>
              </p:ext>
            </p:extLst>
          </p:nvPr>
        </p:nvGraphicFramePr>
        <p:xfrm>
          <a:off x="5201853" y="3947506"/>
          <a:ext cx="3200400" cy="2108200"/>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p:cNvSpPr/>
          <p:nvPr/>
        </p:nvSpPr>
        <p:spPr>
          <a:xfrm>
            <a:off x="582137" y="6009356"/>
            <a:ext cx="6944568" cy="415498"/>
          </a:xfrm>
          <a:prstGeom prst="rect">
            <a:avLst/>
          </a:prstGeom>
        </p:spPr>
        <p:txBody>
          <a:bodyPr wrap="square">
            <a:spAutoFit/>
          </a:bodyPr>
          <a:lstStyle/>
          <a:p>
            <a:pPr>
              <a:spcBef>
                <a:spcPct val="20000"/>
              </a:spcBef>
              <a:defRPr/>
            </a:pPr>
            <a:r>
              <a:rPr lang="en-US" sz="1000" i="1" dirty="0">
                <a:solidFill>
                  <a:srgbClr val="747578"/>
                </a:solidFill>
              </a:rPr>
              <a:t>Financial year 14 has been extended to 15 months ending June, 2014 </a:t>
            </a:r>
            <a:r>
              <a:rPr lang="en-IN" sz="1000" i="1" dirty="0">
                <a:solidFill>
                  <a:srgbClr val="747578"/>
                </a:solidFill>
              </a:rPr>
              <a:t>figures are not comparable with FY13 &amp; CAGR is calculated by annualizing the 15 months FY14 figures</a:t>
            </a:r>
            <a:endParaRPr lang="en-US" sz="1000" i="1" dirty="0">
              <a:solidFill>
                <a:srgbClr val="747578"/>
              </a:solidFill>
            </a:endParaRPr>
          </a:p>
        </p:txBody>
      </p:sp>
      <p:sp>
        <p:nvSpPr>
          <p:cNvPr id="22" name="TextBox 21"/>
          <p:cNvSpPr txBox="1"/>
          <p:nvPr/>
        </p:nvSpPr>
        <p:spPr>
          <a:xfrm>
            <a:off x="6037229" y="869281"/>
            <a:ext cx="2687434" cy="246221"/>
          </a:xfrm>
          <a:prstGeom prst="rect">
            <a:avLst/>
          </a:prstGeom>
          <a:noFill/>
        </p:spPr>
        <p:txBody>
          <a:bodyPr wrap="square" rtlCol="0">
            <a:spAutoFit/>
          </a:bodyPr>
          <a:lstStyle/>
          <a:p>
            <a:r>
              <a:rPr lang="en-US" sz="1000" dirty="0" smtClean="0">
                <a:solidFill>
                  <a:schemeClr val="tx1">
                    <a:lumMod val="95000"/>
                    <a:lumOff val="5000"/>
                  </a:schemeClr>
                </a:solidFill>
                <a:latin typeface="+mj-lt"/>
              </a:rPr>
              <a:t>Figures in Rs Million, consolidated financials</a:t>
            </a:r>
            <a:endParaRPr lang="en-IN" sz="1000" dirty="0">
              <a:solidFill>
                <a:schemeClr val="tx1">
                  <a:lumMod val="95000"/>
                  <a:lumOff val="5000"/>
                </a:schemeClr>
              </a:solidFill>
              <a:latin typeface="+mj-lt"/>
            </a:endParaRPr>
          </a:p>
        </p:txBody>
      </p:sp>
      <p:sp>
        <p:nvSpPr>
          <p:cNvPr id="24" name="Title 8"/>
          <p:cNvSpPr txBox="1">
            <a:spLocks/>
          </p:cNvSpPr>
          <p:nvPr/>
        </p:nvSpPr>
        <p:spPr>
          <a:xfrm>
            <a:off x="1012642" y="329710"/>
            <a:ext cx="5621240"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dirty="0"/>
              <a:t>FY14(Pre Merger): Robust growth in annual revenues….</a:t>
            </a:r>
          </a:p>
        </p:txBody>
      </p:sp>
    </p:spTree>
    <p:extLst>
      <p:ext uri="{BB962C8B-B14F-4D97-AF65-F5344CB8AC3E}">
        <p14:creationId xmlns:p14="http://schemas.microsoft.com/office/powerpoint/2010/main" val="2727155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margins maintained in double-digits</a:t>
            </a:r>
          </a:p>
        </p:txBody>
      </p:sp>
      <p:sp>
        <p:nvSpPr>
          <p:cNvPr id="10" name="Text Placeholder 3"/>
          <p:cNvSpPr txBox="1">
            <a:spLocks/>
          </p:cNvSpPr>
          <p:nvPr/>
        </p:nvSpPr>
        <p:spPr>
          <a:xfrm>
            <a:off x="582137" y="2192588"/>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EBITDA &amp; EBITDA margin</a:t>
            </a:r>
          </a:p>
        </p:txBody>
      </p:sp>
      <p:sp>
        <p:nvSpPr>
          <p:cNvPr id="11" name="Text Placeholder 3"/>
          <p:cNvSpPr txBox="1">
            <a:spLocks/>
          </p:cNvSpPr>
          <p:nvPr/>
        </p:nvSpPr>
        <p:spPr>
          <a:xfrm>
            <a:off x="4956919" y="2192588"/>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PAT &amp; PAT margin</a:t>
            </a:r>
          </a:p>
        </p:txBody>
      </p:sp>
      <p:graphicFrame>
        <p:nvGraphicFramePr>
          <p:cNvPr id="22" name="Chart 21"/>
          <p:cNvGraphicFramePr>
            <a:graphicFrameLocks/>
          </p:cNvGraphicFramePr>
          <p:nvPr>
            <p:extLst>
              <p:ext uri="{D42A27DB-BD31-4B8C-83A1-F6EECF244321}">
                <p14:modId xmlns:p14="http://schemas.microsoft.com/office/powerpoint/2010/main" val="1838792377"/>
              </p:ext>
            </p:extLst>
          </p:nvPr>
        </p:nvGraphicFramePr>
        <p:xfrm>
          <a:off x="689674" y="2729342"/>
          <a:ext cx="3433593" cy="21473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p:cNvGraphicFramePr>
            <a:graphicFrameLocks/>
          </p:cNvGraphicFramePr>
          <p:nvPr>
            <p:extLst>
              <p:ext uri="{D42A27DB-BD31-4B8C-83A1-F6EECF244321}">
                <p14:modId xmlns:p14="http://schemas.microsoft.com/office/powerpoint/2010/main" val="1672252218"/>
              </p:ext>
            </p:extLst>
          </p:nvPr>
        </p:nvGraphicFramePr>
        <p:xfrm>
          <a:off x="5075653" y="2724224"/>
          <a:ext cx="3433593" cy="2147318"/>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582137" y="5892811"/>
            <a:ext cx="6944568" cy="246221"/>
          </a:xfrm>
          <a:prstGeom prst="rect">
            <a:avLst/>
          </a:prstGeom>
        </p:spPr>
        <p:txBody>
          <a:bodyPr wrap="square">
            <a:spAutoFit/>
          </a:bodyPr>
          <a:lstStyle/>
          <a:p>
            <a:pPr lvl="0">
              <a:spcBef>
                <a:spcPct val="20000"/>
              </a:spcBef>
              <a:defRPr/>
            </a:pPr>
            <a:r>
              <a:rPr lang="en-US" sz="1000" i="1" dirty="0">
                <a:solidFill>
                  <a:srgbClr val="747578"/>
                </a:solidFill>
              </a:rPr>
              <a:t>Financial year 14 has been extended to 15 months ending June, 2014 </a:t>
            </a:r>
            <a:r>
              <a:rPr lang="en-IN" sz="1000" i="1" dirty="0">
                <a:solidFill>
                  <a:srgbClr val="747578"/>
                </a:solidFill>
              </a:rPr>
              <a:t>figures are not comparable with FY13</a:t>
            </a:r>
            <a:endParaRPr lang="en-US" sz="1000" i="1" dirty="0">
              <a:solidFill>
                <a:srgbClr val="747578"/>
              </a:solidFill>
            </a:endParaRPr>
          </a:p>
        </p:txBody>
      </p:sp>
      <p:sp>
        <p:nvSpPr>
          <p:cNvPr id="8" name="TextBox 7"/>
          <p:cNvSpPr txBox="1"/>
          <p:nvPr/>
        </p:nvSpPr>
        <p:spPr>
          <a:xfrm>
            <a:off x="6047161" y="1946367"/>
            <a:ext cx="4261420" cy="246221"/>
          </a:xfrm>
          <a:prstGeom prst="rect">
            <a:avLst/>
          </a:prstGeom>
          <a:noFill/>
        </p:spPr>
        <p:txBody>
          <a:bodyPr wrap="square" rtlCol="0">
            <a:spAutoFit/>
          </a:bodyPr>
          <a:lstStyle/>
          <a:p>
            <a:r>
              <a:rPr lang="en-US" sz="1000" dirty="0" smtClean="0">
                <a:solidFill>
                  <a:schemeClr val="tx1">
                    <a:lumMod val="95000"/>
                    <a:lumOff val="5000"/>
                  </a:schemeClr>
                </a:solidFill>
                <a:latin typeface="+mj-lt"/>
              </a:rPr>
              <a:t>Figures in Rs Million, consolidated financials</a:t>
            </a:r>
            <a:endParaRPr lang="en-IN" sz="1000" dirty="0">
              <a:solidFill>
                <a:schemeClr val="tx1">
                  <a:lumMod val="95000"/>
                  <a:lumOff val="5000"/>
                </a:schemeClr>
              </a:solidFill>
              <a:latin typeface="+mj-lt"/>
            </a:endParaRPr>
          </a:p>
        </p:txBody>
      </p:sp>
    </p:spTree>
    <p:extLst>
      <p:ext uri="{BB962C8B-B14F-4D97-AF65-F5344CB8AC3E}">
        <p14:creationId xmlns:p14="http://schemas.microsoft.com/office/powerpoint/2010/main" val="2885412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2746401" y="1085765"/>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Segment-wise revenues</a:t>
            </a:r>
          </a:p>
        </p:txBody>
      </p:sp>
      <p:sp>
        <p:nvSpPr>
          <p:cNvPr id="4" name="Text Placeholder 3"/>
          <p:cNvSpPr txBox="1">
            <a:spLocks/>
          </p:cNvSpPr>
          <p:nvPr/>
        </p:nvSpPr>
        <p:spPr>
          <a:xfrm>
            <a:off x="582137" y="3604846"/>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Segment-wise </a:t>
            </a:r>
            <a:r>
              <a:rPr lang="en-US" sz="1400" dirty="0" smtClean="0">
                <a:solidFill>
                  <a:schemeClr val="bg1"/>
                </a:solidFill>
              </a:rPr>
              <a:t>EBITDA</a:t>
            </a:r>
            <a:endParaRPr lang="en-US" sz="1400" dirty="0">
              <a:solidFill>
                <a:schemeClr val="bg1"/>
              </a:solidFill>
            </a:endParaRPr>
          </a:p>
        </p:txBody>
      </p:sp>
      <p:sp>
        <p:nvSpPr>
          <p:cNvPr id="5" name="Text Placeholder 3"/>
          <p:cNvSpPr txBox="1">
            <a:spLocks/>
          </p:cNvSpPr>
          <p:nvPr/>
        </p:nvSpPr>
        <p:spPr>
          <a:xfrm>
            <a:off x="4956919" y="3604846"/>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Segment-wise EBITDA Margins</a:t>
            </a:r>
          </a:p>
        </p:txBody>
      </p:sp>
      <p:graphicFrame>
        <p:nvGraphicFramePr>
          <p:cNvPr id="6" name="Chart 5"/>
          <p:cNvGraphicFramePr>
            <a:graphicFrameLocks/>
          </p:cNvGraphicFramePr>
          <p:nvPr>
            <p:extLst/>
          </p:nvPr>
        </p:nvGraphicFramePr>
        <p:xfrm>
          <a:off x="1542944" y="1505429"/>
          <a:ext cx="6058111" cy="2051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nvPr>
        </p:nvGraphicFramePr>
        <p:xfrm>
          <a:off x="550597" y="4008550"/>
          <a:ext cx="3730773" cy="20074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4888512" y="3905666"/>
          <a:ext cx="3786360" cy="211029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82137" y="5919706"/>
            <a:ext cx="6944568" cy="553998"/>
          </a:xfrm>
          <a:prstGeom prst="rect">
            <a:avLst/>
          </a:prstGeom>
        </p:spPr>
        <p:txBody>
          <a:bodyPr wrap="square">
            <a:spAutoFit/>
          </a:bodyPr>
          <a:lstStyle/>
          <a:p>
            <a:r>
              <a:rPr lang="en-IN" sz="1000" i="1" dirty="0">
                <a:solidFill>
                  <a:srgbClr val="747578"/>
                </a:solidFill>
              </a:rPr>
              <a:t>*FY14 is for 15months ending June-2014, figures are not comparable with FY13</a:t>
            </a:r>
          </a:p>
          <a:p>
            <a:r>
              <a:rPr lang="en-IN" sz="1000" i="1" dirty="0">
                <a:solidFill>
                  <a:srgbClr val="747578"/>
                </a:solidFill>
              </a:rPr>
              <a:t>**For </a:t>
            </a:r>
            <a:r>
              <a:rPr lang="en-IN" sz="1000" i="1" dirty="0" err="1">
                <a:solidFill>
                  <a:srgbClr val="747578"/>
                </a:solidFill>
              </a:rPr>
              <a:t>ViewD+VFX</a:t>
            </a:r>
            <a:r>
              <a:rPr lang="en-IN" sz="1000" i="1" dirty="0">
                <a:solidFill>
                  <a:srgbClr val="747578"/>
                </a:solidFill>
              </a:rPr>
              <a:t> FY’14,Segmental EBITDA includes backend business ,historical quarterly figures are not comparable</a:t>
            </a:r>
          </a:p>
          <a:p>
            <a:r>
              <a:rPr lang="en-IN" sz="1000" i="1" dirty="0">
                <a:solidFill>
                  <a:srgbClr val="747578"/>
                </a:solidFill>
              </a:rPr>
              <a:t>Bulk of PP EBITDA Corresponding to India Business continues to maintain 30%+ margins </a:t>
            </a:r>
          </a:p>
        </p:txBody>
      </p:sp>
      <p:sp>
        <p:nvSpPr>
          <p:cNvPr id="10" name="Rectangle 23"/>
          <p:cNvSpPr>
            <a:spLocks noChangeArrowheads="1"/>
          </p:cNvSpPr>
          <p:nvPr/>
        </p:nvSpPr>
        <p:spPr bwMode="auto">
          <a:xfrm>
            <a:off x="4018561" y="875918"/>
            <a:ext cx="2497665" cy="20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IN" sz="900" dirty="0" smtClean="0">
                <a:latin typeface="+mj-lt"/>
                <a:cs typeface="Arial" charset="0"/>
              </a:rPr>
              <a:t>Figures in Rs Million; Consolidated financials</a:t>
            </a:r>
            <a:endParaRPr lang="en-IN" sz="900" dirty="0">
              <a:latin typeface="+mj-lt"/>
              <a:cs typeface="Arial" charset="0"/>
            </a:endParaRPr>
          </a:p>
        </p:txBody>
      </p:sp>
      <p:sp>
        <p:nvSpPr>
          <p:cNvPr id="11" name="Title 8"/>
          <p:cNvSpPr txBox="1">
            <a:spLocks/>
          </p:cNvSpPr>
          <p:nvPr/>
        </p:nvSpPr>
        <p:spPr>
          <a:xfrm>
            <a:off x="1012642" y="329710"/>
            <a:ext cx="6220262"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sz="2000" dirty="0"/>
              <a:t>FY14 Segmental Analysis: Strong traction in new businesses</a:t>
            </a:r>
            <a:endParaRPr lang="en-US" dirty="0"/>
          </a:p>
        </p:txBody>
      </p:sp>
    </p:spTree>
    <p:extLst>
      <p:ext uri="{BB962C8B-B14F-4D97-AF65-F5344CB8AC3E}">
        <p14:creationId xmlns:p14="http://schemas.microsoft.com/office/powerpoint/2010/main" val="983627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642" y="186270"/>
            <a:ext cx="7595476" cy="448729"/>
          </a:xfrm>
        </p:spPr>
        <p:txBody>
          <a:bodyPr/>
          <a:lstStyle/>
          <a:p>
            <a:r>
              <a:rPr lang="en-US" dirty="0" smtClean="0"/>
              <a:t>Q1FY15: </a:t>
            </a:r>
            <a:r>
              <a:rPr lang="en-IN" dirty="0"/>
              <a:t>Transition to Integrated Tier I M&amp;E Services Co</a:t>
            </a:r>
            <a:endParaRPr lang="en-US" dirty="0"/>
          </a:p>
        </p:txBody>
      </p:sp>
      <p:sp>
        <p:nvSpPr>
          <p:cNvPr id="10" name="Text Placeholder 3"/>
          <p:cNvSpPr txBox="1">
            <a:spLocks/>
          </p:cNvSpPr>
          <p:nvPr/>
        </p:nvSpPr>
        <p:spPr>
          <a:xfrm>
            <a:off x="582137" y="1193345"/>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Net Revenues</a:t>
            </a:r>
          </a:p>
        </p:txBody>
      </p:sp>
      <p:sp>
        <p:nvSpPr>
          <p:cNvPr id="11" name="Text Placeholder 3"/>
          <p:cNvSpPr txBox="1">
            <a:spLocks/>
          </p:cNvSpPr>
          <p:nvPr/>
        </p:nvSpPr>
        <p:spPr>
          <a:xfrm>
            <a:off x="4956919" y="1193345"/>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pPr>
            <a:r>
              <a:rPr lang="en-US" sz="1400" dirty="0" smtClean="0">
                <a:solidFill>
                  <a:schemeClr val="bg1"/>
                </a:solidFill>
              </a:rPr>
              <a:t>EBITDA, </a:t>
            </a:r>
            <a:r>
              <a:rPr lang="en-US" sz="1400" dirty="0">
                <a:solidFill>
                  <a:schemeClr val="bg1"/>
                </a:solidFill>
              </a:rPr>
              <a:t>Margin</a:t>
            </a:r>
          </a:p>
        </p:txBody>
      </p:sp>
      <p:sp>
        <p:nvSpPr>
          <p:cNvPr id="17" name="Text Placeholder 3"/>
          <p:cNvSpPr txBox="1">
            <a:spLocks/>
          </p:cNvSpPr>
          <p:nvPr/>
        </p:nvSpPr>
        <p:spPr>
          <a:xfrm>
            <a:off x="582137" y="3757251"/>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Profit Before Tax</a:t>
            </a:r>
          </a:p>
        </p:txBody>
      </p:sp>
      <p:sp>
        <p:nvSpPr>
          <p:cNvPr id="18" name="Text Placeholder 3"/>
          <p:cNvSpPr txBox="1">
            <a:spLocks/>
          </p:cNvSpPr>
          <p:nvPr/>
        </p:nvSpPr>
        <p:spPr>
          <a:xfrm>
            <a:off x="4956919" y="3757251"/>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Profit After Tax</a:t>
            </a:r>
          </a:p>
        </p:txBody>
      </p:sp>
      <p:sp>
        <p:nvSpPr>
          <p:cNvPr id="31" name="Up Arrow 30"/>
          <p:cNvSpPr>
            <a:spLocks noChangeAspect="1"/>
          </p:cNvSpPr>
          <p:nvPr/>
        </p:nvSpPr>
        <p:spPr>
          <a:xfrm>
            <a:off x="1959064" y="2047655"/>
            <a:ext cx="889151" cy="97531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latin typeface="+mj-lt"/>
            </a:endParaRPr>
          </a:p>
        </p:txBody>
      </p:sp>
      <p:sp>
        <p:nvSpPr>
          <p:cNvPr id="32" name="Up Arrow 31"/>
          <p:cNvSpPr>
            <a:spLocks noChangeAspect="1"/>
          </p:cNvSpPr>
          <p:nvPr/>
        </p:nvSpPr>
        <p:spPr>
          <a:xfrm rot="10800000">
            <a:off x="6377569" y="2047655"/>
            <a:ext cx="889151" cy="97531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latin typeface="+mj-lt"/>
            </a:endParaRPr>
          </a:p>
        </p:txBody>
      </p:sp>
      <p:sp>
        <p:nvSpPr>
          <p:cNvPr id="33" name="Up Arrow 32"/>
          <p:cNvSpPr>
            <a:spLocks noChangeAspect="1"/>
          </p:cNvSpPr>
          <p:nvPr/>
        </p:nvSpPr>
        <p:spPr>
          <a:xfrm rot="10800000">
            <a:off x="1959064" y="4549189"/>
            <a:ext cx="889151" cy="97531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latin typeface="+mj-lt"/>
            </a:endParaRPr>
          </a:p>
        </p:txBody>
      </p:sp>
      <p:sp>
        <p:nvSpPr>
          <p:cNvPr id="34" name="Up Arrow 33"/>
          <p:cNvSpPr>
            <a:spLocks noChangeAspect="1"/>
          </p:cNvSpPr>
          <p:nvPr/>
        </p:nvSpPr>
        <p:spPr>
          <a:xfrm rot="10800000">
            <a:off x="6377569" y="4549189"/>
            <a:ext cx="889151" cy="97531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latin typeface="+mj-lt"/>
            </a:endParaRPr>
          </a:p>
        </p:txBody>
      </p:sp>
      <p:sp>
        <p:nvSpPr>
          <p:cNvPr id="35" name="TextBox 94"/>
          <p:cNvSpPr txBox="1">
            <a:spLocks noChangeArrowheads="1"/>
          </p:cNvSpPr>
          <p:nvPr/>
        </p:nvSpPr>
        <p:spPr bwMode="auto">
          <a:xfrm>
            <a:off x="1746752" y="1668550"/>
            <a:ext cx="131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smtClean="0">
                <a:latin typeface="+mj-lt"/>
              </a:rPr>
              <a:t> 3,502</a:t>
            </a:r>
            <a:endParaRPr lang="en-US" sz="1200" b="1" dirty="0">
              <a:latin typeface="+mj-lt"/>
            </a:endParaRPr>
          </a:p>
        </p:txBody>
      </p:sp>
      <p:sp>
        <p:nvSpPr>
          <p:cNvPr id="36" name="TextBox 94"/>
          <p:cNvSpPr txBox="1">
            <a:spLocks noChangeArrowheads="1"/>
          </p:cNvSpPr>
          <p:nvPr/>
        </p:nvSpPr>
        <p:spPr bwMode="auto">
          <a:xfrm>
            <a:off x="1746752" y="3106472"/>
            <a:ext cx="131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smtClean="0">
                <a:latin typeface="+mj-lt"/>
              </a:rPr>
              <a:t>1,961</a:t>
            </a:r>
            <a:endParaRPr lang="en-US" sz="1200" dirty="0">
              <a:latin typeface="+mj-lt"/>
            </a:endParaRPr>
          </a:p>
        </p:txBody>
      </p:sp>
      <p:sp>
        <p:nvSpPr>
          <p:cNvPr id="37" name="TextBox 94"/>
          <p:cNvSpPr txBox="1">
            <a:spLocks noChangeArrowheads="1"/>
          </p:cNvSpPr>
          <p:nvPr/>
        </p:nvSpPr>
        <p:spPr bwMode="auto">
          <a:xfrm>
            <a:off x="5734324" y="1668550"/>
            <a:ext cx="2413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smtClean="0">
                <a:latin typeface="+mj-lt"/>
              </a:rPr>
              <a:t>654 / 33.4% Margin</a:t>
            </a:r>
            <a:endParaRPr lang="en-US" sz="1200" dirty="0">
              <a:latin typeface="+mj-lt"/>
            </a:endParaRPr>
          </a:p>
        </p:txBody>
      </p:sp>
      <p:sp>
        <p:nvSpPr>
          <p:cNvPr id="38" name="TextBox 94"/>
          <p:cNvSpPr txBox="1">
            <a:spLocks noChangeArrowheads="1"/>
          </p:cNvSpPr>
          <p:nvPr/>
        </p:nvSpPr>
        <p:spPr bwMode="auto">
          <a:xfrm>
            <a:off x="5885607" y="3119082"/>
            <a:ext cx="21756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smtClean="0">
                <a:latin typeface="+mj-lt"/>
              </a:rPr>
              <a:t>144 / 4.1% Margin</a:t>
            </a:r>
            <a:endParaRPr lang="en-US" sz="1200" b="1" dirty="0">
              <a:latin typeface="+mj-lt"/>
            </a:endParaRPr>
          </a:p>
        </p:txBody>
      </p:sp>
      <p:sp>
        <p:nvSpPr>
          <p:cNvPr id="39" name="TextBox 94"/>
          <p:cNvSpPr txBox="1">
            <a:spLocks noChangeArrowheads="1"/>
          </p:cNvSpPr>
          <p:nvPr/>
        </p:nvSpPr>
        <p:spPr bwMode="auto">
          <a:xfrm>
            <a:off x="1746752" y="5530131"/>
            <a:ext cx="131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smtClean="0">
                <a:latin typeface="+mj-lt"/>
              </a:rPr>
              <a:t>(681)</a:t>
            </a:r>
            <a:endParaRPr lang="en-US" sz="1200" b="1" dirty="0">
              <a:latin typeface="+mj-lt"/>
            </a:endParaRPr>
          </a:p>
        </p:txBody>
      </p:sp>
      <p:sp>
        <p:nvSpPr>
          <p:cNvPr id="40" name="TextBox 94"/>
          <p:cNvSpPr txBox="1">
            <a:spLocks noChangeArrowheads="1"/>
          </p:cNvSpPr>
          <p:nvPr/>
        </p:nvSpPr>
        <p:spPr bwMode="auto">
          <a:xfrm>
            <a:off x="1746752" y="4183816"/>
            <a:ext cx="131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smtClean="0">
                <a:latin typeface="+mj-lt"/>
              </a:rPr>
              <a:t>296</a:t>
            </a:r>
            <a:endParaRPr lang="en-US" sz="1200" dirty="0">
              <a:latin typeface="+mj-lt"/>
            </a:endParaRPr>
          </a:p>
        </p:txBody>
      </p:sp>
      <p:sp>
        <p:nvSpPr>
          <p:cNvPr id="41" name="TextBox 94"/>
          <p:cNvSpPr txBox="1">
            <a:spLocks noChangeArrowheads="1"/>
          </p:cNvSpPr>
          <p:nvPr/>
        </p:nvSpPr>
        <p:spPr bwMode="auto">
          <a:xfrm>
            <a:off x="6165257" y="4205213"/>
            <a:ext cx="131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smtClean="0">
                <a:latin typeface="+mj-lt"/>
              </a:rPr>
              <a:t>213</a:t>
            </a:r>
            <a:endParaRPr lang="en-US" sz="1200" b="1" dirty="0">
              <a:latin typeface="+mj-lt"/>
            </a:endParaRPr>
          </a:p>
        </p:txBody>
      </p:sp>
      <p:sp>
        <p:nvSpPr>
          <p:cNvPr id="42" name="TextBox 94"/>
          <p:cNvSpPr txBox="1">
            <a:spLocks noChangeArrowheads="1"/>
          </p:cNvSpPr>
          <p:nvPr/>
        </p:nvSpPr>
        <p:spPr bwMode="auto">
          <a:xfrm>
            <a:off x="6165257" y="5576405"/>
            <a:ext cx="131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smtClean="0">
                <a:latin typeface="+mj-lt"/>
              </a:rPr>
              <a:t>(220)</a:t>
            </a:r>
            <a:endParaRPr lang="en-US" sz="1200" b="1" dirty="0">
              <a:latin typeface="+mj-lt"/>
            </a:endParaRPr>
          </a:p>
        </p:txBody>
      </p:sp>
      <p:grpSp>
        <p:nvGrpSpPr>
          <p:cNvPr id="43" name="Group 42"/>
          <p:cNvGrpSpPr/>
          <p:nvPr/>
        </p:nvGrpSpPr>
        <p:grpSpPr>
          <a:xfrm>
            <a:off x="527060" y="1668550"/>
            <a:ext cx="1219692" cy="4360555"/>
            <a:chOff x="1450455" y="1668550"/>
            <a:chExt cx="1219692" cy="4360555"/>
          </a:xfrm>
        </p:grpSpPr>
        <p:sp>
          <p:nvSpPr>
            <p:cNvPr id="44" name="TextBox 93"/>
            <p:cNvSpPr txBox="1">
              <a:spLocks noChangeArrowheads="1"/>
            </p:cNvSpPr>
            <p:nvPr/>
          </p:nvSpPr>
          <p:spPr bwMode="auto">
            <a:xfrm>
              <a:off x="1450455" y="3106472"/>
              <a:ext cx="1219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IN" sz="1200" dirty="0" err="1"/>
                <a:t>Q</a:t>
              </a:r>
              <a:r>
                <a:rPr lang="en-IN" sz="1200" dirty="0" err="1" smtClean="0"/>
                <a:t>tr</a:t>
              </a:r>
              <a:r>
                <a:rPr lang="en-IN" sz="1200" dirty="0" smtClean="0"/>
                <a:t> </a:t>
              </a:r>
              <a:r>
                <a:rPr lang="en-IN" sz="1200" dirty="0"/>
                <a:t>ending</a:t>
              </a:r>
            </a:p>
            <a:p>
              <a:r>
                <a:rPr lang="en-IN" sz="1200" dirty="0"/>
                <a:t>Sep 13</a:t>
              </a:r>
              <a:endParaRPr lang="en-US" sz="1200" dirty="0">
                <a:latin typeface="+mj-lt"/>
              </a:endParaRPr>
            </a:p>
          </p:txBody>
        </p:sp>
        <p:sp>
          <p:nvSpPr>
            <p:cNvPr id="45" name="TextBox 94"/>
            <p:cNvSpPr txBox="1">
              <a:spLocks noChangeArrowheads="1"/>
            </p:cNvSpPr>
            <p:nvPr/>
          </p:nvSpPr>
          <p:spPr bwMode="auto">
            <a:xfrm>
              <a:off x="1450455" y="1668550"/>
              <a:ext cx="108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IN" sz="1200" b="1" dirty="0" err="1"/>
                <a:t>Qtr</a:t>
              </a:r>
              <a:r>
                <a:rPr lang="en-IN" sz="1200" b="1" dirty="0"/>
                <a:t> ending</a:t>
              </a:r>
            </a:p>
            <a:p>
              <a:r>
                <a:rPr lang="en-IN" sz="1200" b="1" dirty="0"/>
                <a:t>Sep </a:t>
              </a:r>
              <a:r>
                <a:rPr lang="en-IN" sz="1200" b="1" dirty="0" smtClean="0"/>
                <a:t>14</a:t>
              </a:r>
              <a:endParaRPr lang="en-US" sz="1200" dirty="0"/>
            </a:p>
          </p:txBody>
        </p:sp>
        <p:sp>
          <p:nvSpPr>
            <p:cNvPr id="46" name="TextBox 93"/>
            <p:cNvSpPr txBox="1">
              <a:spLocks noChangeArrowheads="1"/>
            </p:cNvSpPr>
            <p:nvPr/>
          </p:nvSpPr>
          <p:spPr bwMode="auto">
            <a:xfrm>
              <a:off x="1450455" y="5567440"/>
              <a:ext cx="1219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IN" sz="1200" b="1" dirty="0" err="1"/>
                <a:t>Qtr</a:t>
              </a:r>
              <a:r>
                <a:rPr lang="en-IN" sz="1200" b="1" dirty="0"/>
                <a:t> ending</a:t>
              </a:r>
            </a:p>
            <a:p>
              <a:r>
                <a:rPr lang="en-IN" sz="1200" b="1" dirty="0"/>
                <a:t>Sep 14</a:t>
              </a:r>
              <a:endParaRPr lang="en-US" sz="1200" dirty="0"/>
            </a:p>
          </p:txBody>
        </p:sp>
        <p:sp>
          <p:nvSpPr>
            <p:cNvPr id="47" name="TextBox 94"/>
            <p:cNvSpPr txBox="1">
              <a:spLocks noChangeArrowheads="1"/>
            </p:cNvSpPr>
            <p:nvPr/>
          </p:nvSpPr>
          <p:spPr bwMode="auto">
            <a:xfrm>
              <a:off x="1450455" y="4233074"/>
              <a:ext cx="108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IN" sz="1200" dirty="0" err="1"/>
                <a:t>Qtr</a:t>
              </a:r>
              <a:r>
                <a:rPr lang="en-IN" sz="1200" dirty="0"/>
                <a:t> ending</a:t>
              </a:r>
            </a:p>
            <a:p>
              <a:r>
                <a:rPr lang="en-IN" sz="1200" dirty="0"/>
                <a:t>Sep 13</a:t>
              </a:r>
              <a:endParaRPr lang="en-US" sz="1200" dirty="0"/>
            </a:p>
          </p:txBody>
        </p:sp>
      </p:grpSp>
      <p:grpSp>
        <p:nvGrpSpPr>
          <p:cNvPr id="48" name="Group 47"/>
          <p:cNvGrpSpPr/>
          <p:nvPr/>
        </p:nvGrpSpPr>
        <p:grpSpPr>
          <a:xfrm>
            <a:off x="4956919" y="1668550"/>
            <a:ext cx="1082408" cy="4369520"/>
            <a:chOff x="1450455" y="1668550"/>
            <a:chExt cx="1082408" cy="4369520"/>
          </a:xfrm>
        </p:grpSpPr>
        <p:sp>
          <p:nvSpPr>
            <p:cNvPr id="49" name="TextBox 93"/>
            <p:cNvSpPr txBox="1">
              <a:spLocks noChangeArrowheads="1"/>
            </p:cNvSpPr>
            <p:nvPr/>
          </p:nvSpPr>
          <p:spPr bwMode="auto">
            <a:xfrm>
              <a:off x="1450455" y="3106472"/>
              <a:ext cx="108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IN" sz="1200" b="1" dirty="0" err="1"/>
                <a:t>Qtr</a:t>
              </a:r>
              <a:r>
                <a:rPr lang="en-IN" sz="1200" b="1" dirty="0"/>
                <a:t> ending</a:t>
              </a:r>
            </a:p>
            <a:p>
              <a:r>
                <a:rPr lang="en-IN" sz="1200" b="1" dirty="0"/>
                <a:t>Sep 14</a:t>
              </a:r>
              <a:endParaRPr lang="en-US" sz="1200" dirty="0"/>
            </a:p>
          </p:txBody>
        </p:sp>
        <p:sp>
          <p:nvSpPr>
            <p:cNvPr id="50" name="TextBox 94"/>
            <p:cNvSpPr txBox="1">
              <a:spLocks noChangeArrowheads="1"/>
            </p:cNvSpPr>
            <p:nvPr/>
          </p:nvSpPr>
          <p:spPr bwMode="auto">
            <a:xfrm>
              <a:off x="1450455" y="1668550"/>
              <a:ext cx="108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IN" sz="1200" dirty="0" err="1"/>
                <a:t>Qtr</a:t>
              </a:r>
              <a:r>
                <a:rPr lang="en-IN" sz="1200" dirty="0"/>
                <a:t> ending</a:t>
              </a:r>
            </a:p>
            <a:p>
              <a:r>
                <a:rPr lang="en-IN" sz="1200" dirty="0"/>
                <a:t>Sep 13</a:t>
              </a:r>
              <a:endParaRPr lang="en-US" sz="1200" dirty="0"/>
            </a:p>
          </p:txBody>
        </p:sp>
        <p:sp>
          <p:nvSpPr>
            <p:cNvPr id="51" name="TextBox 93"/>
            <p:cNvSpPr txBox="1">
              <a:spLocks noChangeArrowheads="1"/>
            </p:cNvSpPr>
            <p:nvPr/>
          </p:nvSpPr>
          <p:spPr bwMode="auto">
            <a:xfrm>
              <a:off x="1450455" y="5576405"/>
              <a:ext cx="108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IN" sz="1200" b="1" dirty="0" err="1"/>
                <a:t>Qtr</a:t>
              </a:r>
              <a:r>
                <a:rPr lang="en-IN" sz="1200" b="1" dirty="0"/>
                <a:t> ending</a:t>
              </a:r>
            </a:p>
            <a:p>
              <a:r>
                <a:rPr lang="en-IN" sz="1200" b="1" dirty="0"/>
                <a:t>Sep 14</a:t>
              </a:r>
              <a:endParaRPr lang="en-US" sz="1200" dirty="0"/>
            </a:p>
          </p:txBody>
        </p:sp>
        <p:sp>
          <p:nvSpPr>
            <p:cNvPr id="52" name="TextBox 94"/>
            <p:cNvSpPr txBox="1">
              <a:spLocks noChangeArrowheads="1"/>
            </p:cNvSpPr>
            <p:nvPr/>
          </p:nvSpPr>
          <p:spPr bwMode="auto">
            <a:xfrm>
              <a:off x="1450455" y="4233074"/>
              <a:ext cx="108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IN" sz="1200" dirty="0" err="1"/>
                <a:t>Qtr</a:t>
              </a:r>
              <a:r>
                <a:rPr lang="en-IN" sz="1200" dirty="0"/>
                <a:t> ending</a:t>
              </a:r>
            </a:p>
            <a:p>
              <a:r>
                <a:rPr lang="en-IN" sz="1200" dirty="0"/>
                <a:t>Sep 13</a:t>
              </a:r>
              <a:endParaRPr lang="en-US" sz="1200" dirty="0"/>
            </a:p>
          </p:txBody>
        </p:sp>
      </p:grpSp>
      <p:sp>
        <p:nvSpPr>
          <p:cNvPr id="30" name="Rectangle 23"/>
          <p:cNvSpPr>
            <a:spLocks noChangeArrowheads="1"/>
          </p:cNvSpPr>
          <p:nvPr/>
        </p:nvSpPr>
        <p:spPr bwMode="auto">
          <a:xfrm>
            <a:off x="6225809" y="983498"/>
            <a:ext cx="2497665" cy="20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IN" sz="900" dirty="0" smtClean="0">
                <a:latin typeface="+mj-lt"/>
                <a:cs typeface="Arial" charset="0"/>
              </a:rPr>
              <a:t>Figures in Rs Million; Consolidated </a:t>
            </a:r>
            <a:r>
              <a:rPr lang="en-IN" sz="900" dirty="0" smtClean="0">
                <a:latin typeface="+mj-lt"/>
                <a:cs typeface="Arial" charset="0"/>
              </a:rPr>
              <a:t>financials</a:t>
            </a:r>
            <a:endParaRPr lang="en-IN" sz="900" dirty="0">
              <a:latin typeface="+mj-lt"/>
              <a:cs typeface="Arial" charset="0"/>
            </a:endParaRPr>
          </a:p>
        </p:txBody>
      </p:sp>
      <p:sp>
        <p:nvSpPr>
          <p:cNvPr id="53" name="Rectangle 52"/>
          <p:cNvSpPr/>
          <p:nvPr/>
        </p:nvSpPr>
        <p:spPr>
          <a:xfrm>
            <a:off x="457200" y="6200745"/>
            <a:ext cx="8044992" cy="200055"/>
          </a:xfrm>
          <a:prstGeom prst="rect">
            <a:avLst/>
          </a:prstGeom>
        </p:spPr>
        <p:txBody>
          <a:bodyPr wrap="square">
            <a:spAutoFit/>
          </a:bodyPr>
          <a:lstStyle/>
          <a:p>
            <a:pPr marL="171450" indent="-171450" algn="ctr"/>
            <a:r>
              <a:rPr lang="en-IN" sz="700" i="1" dirty="0" smtClean="0">
                <a:solidFill>
                  <a:srgbClr val="747578"/>
                </a:solidFill>
              </a:rPr>
              <a:t>Note: Q1FY15 marked completion of PFW- Double Negative merger, hence YoY financials are not comparable</a:t>
            </a:r>
          </a:p>
        </p:txBody>
      </p:sp>
    </p:spTree>
    <p:extLst>
      <p:ext uri="{BB962C8B-B14F-4D97-AF65-F5344CB8AC3E}">
        <p14:creationId xmlns:p14="http://schemas.microsoft.com/office/powerpoint/2010/main" val="1216573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2746401" y="1193345"/>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Segment-wise revenues</a:t>
            </a:r>
          </a:p>
        </p:txBody>
      </p:sp>
      <p:sp>
        <p:nvSpPr>
          <p:cNvPr id="4" name="Text Placeholder 3"/>
          <p:cNvSpPr txBox="1">
            <a:spLocks/>
          </p:cNvSpPr>
          <p:nvPr/>
        </p:nvSpPr>
        <p:spPr>
          <a:xfrm>
            <a:off x="2788310" y="3712426"/>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Segment-wise </a:t>
            </a:r>
            <a:r>
              <a:rPr lang="en-US" sz="1400" dirty="0" smtClean="0">
                <a:solidFill>
                  <a:schemeClr val="bg1"/>
                </a:solidFill>
              </a:rPr>
              <a:t>EBITDA</a:t>
            </a:r>
            <a:endParaRPr lang="en-US" sz="1400" dirty="0">
              <a:solidFill>
                <a:schemeClr val="bg1"/>
              </a:solidFill>
            </a:endParaRPr>
          </a:p>
        </p:txBody>
      </p:sp>
      <p:sp>
        <p:nvSpPr>
          <p:cNvPr id="10" name="Rectangle 23"/>
          <p:cNvSpPr>
            <a:spLocks noChangeArrowheads="1"/>
          </p:cNvSpPr>
          <p:nvPr/>
        </p:nvSpPr>
        <p:spPr bwMode="auto">
          <a:xfrm>
            <a:off x="4022529" y="983498"/>
            <a:ext cx="2497665" cy="20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IN" sz="900" dirty="0" smtClean="0">
                <a:latin typeface="+mj-lt"/>
                <a:cs typeface="Arial" charset="0"/>
              </a:rPr>
              <a:t>Figures in Rs Million; Consolidated financials</a:t>
            </a:r>
            <a:endParaRPr lang="en-IN" sz="900" dirty="0">
              <a:latin typeface="+mj-lt"/>
              <a:cs typeface="Arial" charset="0"/>
            </a:endParaRPr>
          </a:p>
        </p:txBody>
      </p:sp>
      <p:graphicFrame>
        <p:nvGraphicFramePr>
          <p:cNvPr id="11" name="Chart 10"/>
          <p:cNvGraphicFramePr>
            <a:graphicFrameLocks/>
          </p:cNvGraphicFramePr>
          <p:nvPr>
            <p:extLst>
              <p:ext uri="{D42A27DB-BD31-4B8C-83A1-F6EECF244321}">
                <p14:modId xmlns:p14="http://schemas.microsoft.com/office/powerpoint/2010/main" val="3602289487"/>
              </p:ext>
            </p:extLst>
          </p:nvPr>
        </p:nvGraphicFramePr>
        <p:xfrm>
          <a:off x="1504950" y="1520899"/>
          <a:ext cx="6058111" cy="2198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666336214"/>
              </p:ext>
            </p:extLst>
          </p:nvPr>
        </p:nvGraphicFramePr>
        <p:xfrm>
          <a:off x="1393372" y="4132038"/>
          <a:ext cx="6357256" cy="200741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08857" y="6231507"/>
            <a:ext cx="8044992" cy="200055"/>
          </a:xfrm>
          <a:prstGeom prst="rect">
            <a:avLst/>
          </a:prstGeom>
        </p:spPr>
        <p:txBody>
          <a:bodyPr wrap="square">
            <a:spAutoFit/>
          </a:bodyPr>
          <a:lstStyle/>
          <a:p>
            <a:pPr marL="171450" indent="-171450" algn="ctr"/>
            <a:r>
              <a:rPr lang="en-IN" sz="700" i="1" dirty="0" smtClean="0">
                <a:solidFill>
                  <a:srgbClr val="747578"/>
                </a:solidFill>
              </a:rPr>
              <a:t>Note: Q1FY15 marked completion of PFW- Double Negative merger, hence YoY financials are not comparable</a:t>
            </a:r>
          </a:p>
        </p:txBody>
      </p:sp>
      <p:sp>
        <p:nvSpPr>
          <p:cNvPr id="9" name="Title 8"/>
          <p:cNvSpPr txBox="1">
            <a:spLocks/>
          </p:cNvSpPr>
          <p:nvPr/>
        </p:nvSpPr>
        <p:spPr>
          <a:xfrm>
            <a:off x="1012642" y="329710"/>
            <a:ext cx="6220262"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sz="2000" dirty="0"/>
              <a:t>Q1FY’15 Segmental Analysis: </a:t>
            </a:r>
            <a:r>
              <a:rPr lang="en-IN" sz="2000" dirty="0"/>
              <a:t>Creative services contributing 77% of revenue </a:t>
            </a:r>
            <a:endParaRPr lang="en-US" dirty="0"/>
          </a:p>
        </p:txBody>
      </p:sp>
    </p:spTree>
    <p:extLst>
      <p:ext uri="{BB962C8B-B14F-4D97-AF65-F5344CB8AC3E}">
        <p14:creationId xmlns:p14="http://schemas.microsoft.com/office/powerpoint/2010/main" val="2911189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profile</a:t>
            </a:r>
          </a:p>
        </p:txBody>
      </p:sp>
      <p:sp>
        <p:nvSpPr>
          <p:cNvPr id="3" name="Content Placeholder 6"/>
          <p:cNvSpPr txBox="1">
            <a:spLocks/>
          </p:cNvSpPr>
          <p:nvPr/>
        </p:nvSpPr>
        <p:spPr>
          <a:xfrm>
            <a:off x="272256" y="941725"/>
            <a:ext cx="8599487" cy="4613853"/>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spcAft>
                <a:spcPts val="300"/>
              </a:spcAft>
              <a:buClr>
                <a:srgbClr val="C00000"/>
              </a:buClr>
            </a:pPr>
            <a:r>
              <a:rPr lang="en-US" sz="1400" dirty="0">
                <a:solidFill>
                  <a:srgbClr val="747578"/>
                </a:solidFill>
              </a:rPr>
              <a:t>Consolidated debt of $152mn (</a:t>
            </a:r>
            <a:r>
              <a:rPr lang="en-US" sz="1400" dirty="0" err="1">
                <a:solidFill>
                  <a:srgbClr val="747578"/>
                </a:solidFill>
              </a:rPr>
              <a:t>Rs</a:t>
            </a:r>
            <a:r>
              <a:rPr lang="en-US" sz="1400" dirty="0">
                <a:solidFill>
                  <a:srgbClr val="747578"/>
                </a:solidFill>
              </a:rPr>
              <a:t> 9,339 </a:t>
            </a:r>
            <a:r>
              <a:rPr lang="en-US" sz="1400" dirty="0" err="1">
                <a:solidFill>
                  <a:srgbClr val="747578"/>
                </a:solidFill>
              </a:rPr>
              <a:t>mn</a:t>
            </a:r>
            <a:r>
              <a:rPr lang="en-US" sz="1400" dirty="0">
                <a:solidFill>
                  <a:srgbClr val="747578"/>
                </a:solidFill>
              </a:rPr>
              <a:t>) in Sept 2014 compared to $137 </a:t>
            </a:r>
            <a:r>
              <a:rPr lang="en-US" sz="1400" dirty="0" err="1">
                <a:solidFill>
                  <a:srgbClr val="747578"/>
                </a:solidFill>
              </a:rPr>
              <a:t>mn</a:t>
            </a:r>
            <a:r>
              <a:rPr lang="en-US" sz="1400" dirty="0">
                <a:solidFill>
                  <a:srgbClr val="747578"/>
                </a:solidFill>
              </a:rPr>
              <a:t> (</a:t>
            </a:r>
            <a:r>
              <a:rPr lang="en-US" sz="1400" dirty="0" err="1">
                <a:solidFill>
                  <a:srgbClr val="747578"/>
                </a:solidFill>
              </a:rPr>
              <a:t>Rs</a:t>
            </a:r>
            <a:r>
              <a:rPr lang="en-US" sz="1400" dirty="0">
                <a:solidFill>
                  <a:srgbClr val="747578"/>
                </a:solidFill>
              </a:rPr>
              <a:t> 8,216 </a:t>
            </a:r>
            <a:r>
              <a:rPr lang="en-US" sz="1400" dirty="0" err="1">
                <a:solidFill>
                  <a:srgbClr val="747578"/>
                </a:solidFill>
              </a:rPr>
              <a:t>mn</a:t>
            </a:r>
            <a:r>
              <a:rPr lang="en-US" sz="1400" dirty="0">
                <a:solidFill>
                  <a:srgbClr val="747578"/>
                </a:solidFill>
              </a:rPr>
              <a:t>) in June 2014 *</a:t>
            </a:r>
          </a:p>
          <a:p>
            <a:pPr algn="just">
              <a:spcBef>
                <a:spcPts val="300"/>
              </a:spcBef>
              <a:spcAft>
                <a:spcPts val="300"/>
              </a:spcAft>
              <a:buClr>
                <a:srgbClr val="C00000"/>
              </a:buClr>
            </a:pPr>
            <a:r>
              <a:rPr lang="en-US" sz="1400" dirty="0">
                <a:solidFill>
                  <a:srgbClr val="747578"/>
                </a:solidFill>
              </a:rPr>
              <a:t>Company has paid off high cost $11 </a:t>
            </a:r>
            <a:r>
              <a:rPr lang="en-US" sz="1400" dirty="0" err="1">
                <a:solidFill>
                  <a:srgbClr val="747578"/>
                </a:solidFill>
              </a:rPr>
              <a:t>mn</a:t>
            </a:r>
            <a:r>
              <a:rPr lang="en-US" sz="1400" dirty="0">
                <a:solidFill>
                  <a:srgbClr val="747578"/>
                </a:solidFill>
              </a:rPr>
              <a:t>  debt in India on closure of the backend sale to PFW</a:t>
            </a:r>
          </a:p>
          <a:p>
            <a:pPr algn="just">
              <a:spcBef>
                <a:spcPts val="300"/>
              </a:spcBef>
              <a:spcAft>
                <a:spcPts val="300"/>
              </a:spcAft>
              <a:buClr>
                <a:srgbClr val="C00000"/>
              </a:buClr>
            </a:pPr>
            <a:r>
              <a:rPr lang="en-US" sz="1400" dirty="0">
                <a:solidFill>
                  <a:srgbClr val="747578"/>
                </a:solidFill>
              </a:rPr>
              <a:t>Increase due to addition of Double Negative debt in PFW and part disbursement of EXIM facilities in PFT</a:t>
            </a:r>
          </a:p>
          <a:p>
            <a:pPr algn="just">
              <a:spcBef>
                <a:spcPts val="300"/>
              </a:spcBef>
              <a:spcAft>
                <a:spcPts val="300"/>
              </a:spcAft>
              <a:buClr>
                <a:srgbClr val="C00000"/>
              </a:buClr>
            </a:pPr>
            <a:r>
              <a:rPr lang="en-US" sz="1600" dirty="0">
                <a:solidFill>
                  <a:srgbClr val="747578"/>
                </a:solidFill>
              </a:rPr>
              <a:t>Increase in accreted interest on NCD’s is adequately offset with regular repayment of other term bank debt </a:t>
            </a:r>
          </a:p>
          <a:p>
            <a:pPr algn="just">
              <a:spcBef>
                <a:spcPts val="300"/>
              </a:spcBef>
              <a:spcAft>
                <a:spcPts val="300"/>
              </a:spcAft>
              <a:buClr>
                <a:srgbClr val="C00000"/>
              </a:buClr>
            </a:pPr>
            <a:r>
              <a:rPr lang="en-US" sz="1400" dirty="0">
                <a:solidFill>
                  <a:srgbClr val="747578"/>
                </a:solidFill>
              </a:rPr>
              <a:t>Shares released, partly by SCB and Yes Bank, expected to bring down pledge further in coming quarter</a:t>
            </a:r>
          </a:p>
        </p:txBody>
      </p:sp>
      <p:sp>
        <p:nvSpPr>
          <p:cNvPr id="4" name="Text Placeholder 3"/>
          <p:cNvSpPr txBox="1">
            <a:spLocks/>
          </p:cNvSpPr>
          <p:nvPr/>
        </p:nvSpPr>
        <p:spPr>
          <a:xfrm>
            <a:off x="582137" y="3165561"/>
            <a:ext cx="3651199" cy="327553"/>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Geographical break-up of debt ($</a:t>
            </a:r>
            <a:r>
              <a:rPr lang="en-US" sz="1400" dirty="0" err="1">
                <a:solidFill>
                  <a:schemeClr val="bg1"/>
                </a:solidFill>
              </a:rPr>
              <a:t>mn</a:t>
            </a:r>
            <a:r>
              <a:rPr lang="en-US" sz="1400" dirty="0">
                <a:solidFill>
                  <a:schemeClr val="bg1"/>
                </a:solidFill>
              </a:rPr>
              <a:t>)</a:t>
            </a:r>
          </a:p>
        </p:txBody>
      </p:sp>
      <p:sp>
        <p:nvSpPr>
          <p:cNvPr id="5" name="Text Placeholder 3"/>
          <p:cNvSpPr txBox="1">
            <a:spLocks/>
          </p:cNvSpPr>
          <p:nvPr/>
        </p:nvSpPr>
        <p:spPr>
          <a:xfrm>
            <a:off x="4956919" y="3165561"/>
            <a:ext cx="3651199" cy="327553"/>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marL="0" lvl="1" algn="ctr">
              <a:lnSpc>
                <a:spcPct val="90000"/>
              </a:lnSpc>
              <a:spcAft>
                <a:spcPts val="600"/>
              </a:spcAft>
            </a:pPr>
            <a:r>
              <a:rPr lang="en-US" sz="1400" dirty="0">
                <a:solidFill>
                  <a:schemeClr val="bg1"/>
                </a:solidFill>
              </a:rPr>
              <a:t>Debt Composition ($</a:t>
            </a:r>
            <a:r>
              <a:rPr lang="en-US" sz="1400" dirty="0" err="1">
                <a:solidFill>
                  <a:schemeClr val="bg1"/>
                </a:solidFill>
              </a:rPr>
              <a:t>mn</a:t>
            </a:r>
            <a:r>
              <a:rPr lang="en-US" sz="1400" dirty="0">
                <a:solidFill>
                  <a:schemeClr val="bg1"/>
                </a:solidFill>
              </a:rPr>
              <a:t>)</a:t>
            </a:r>
          </a:p>
        </p:txBody>
      </p:sp>
      <p:sp>
        <p:nvSpPr>
          <p:cNvPr id="8" name="Oval 7"/>
          <p:cNvSpPr/>
          <p:nvPr/>
        </p:nvSpPr>
        <p:spPr>
          <a:xfrm>
            <a:off x="7495527" y="3412429"/>
            <a:ext cx="806644" cy="1116794"/>
          </a:xfrm>
          <a:prstGeom prst="ellipse">
            <a:avLst/>
          </a:prstGeom>
          <a:noFill/>
          <a:ln>
            <a:solidFill>
              <a:schemeClr val="accent1"/>
            </a:solidFill>
            <a:prstDash val="dash"/>
          </a:ln>
        </p:spPr>
        <p:txBody>
          <a:bodyPr wrap="square" rtlCol="0" anchor="ctr">
            <a:spAutoFit/>
          </a:bodyPr>
          <a:lstStyle/>
          <a:p>
            <a:pPr marL="0" algn="ctr">
              <a:lnSpc>
                <a:spcPct val="90000"/>
              </a:lnSpc>
              <a:spcAft>
                <a:spcPts val="600"/>
              </a:spcAft>
            </a:pPr>
            <a:endParaRPr lang="en-US" sz="1300" b="1" dirty="0" smtClean="0">
              <a:latin typeface="+mj-lt"/>
            </a:endParaRPr>
          </a:p>
        </p:txBody>
      </p:sp>
      <p:sp>
        <p:nvSpPr>
          <p:cNvPr id="9" name="Rectangle 8"/>
          <p:cNvSpPr/>
          <p:nvPr/>
        </p:nvSpPr>
        <p:spPr>
          <a:xfrm>
            <a:off x="378520" y="5888932"/>
            <a:ext cx="7920880" cy="251928"/>
          </a:xfrm>
          <a:prstGeom prst="rect">
            <a:avLst/>
          </a:prstGeom>
        </p:spPr>
        <p:txBody>
          <a:bodyPr wrap="square">
            <a:spAutoFit/>
          </a:bodyPr>
          <a:lstStyle/>
          <a:p>
            <a:pPr marL="0" lvl="1">
              <a:lnSpc>
                <a:spcPct val="113000"/>
              </a:lnSpc>
              <a:spcAft>
                <a:spcPts val="600"/>
              </a:spcAft>
              <a:buClr>
                <a:schemeClr val="accent2">
                  <a:lumMod val="75000"/>
                </a:schemeClr>
              </a:buClr>
            </a:pPr>
            <a:r>
              <a:rPr lang="en-US" sz="1000" b="1" dirty="0">
                <a:solidFill>
                  <a:srgbClr val="6D6E71"/>
                </a:solidFill>
              </a:rPr>
              <a:t>$1 = </a:t>
            </a:r>
            <a:r>
              <a:rPr lang="en-US" sz="1000" b="1" dirty="0" err="1">
                <a:solidFill>
                  <a:srgbClr val="6D6E71"/>
                </a:solidFill>
              </a:rPr>
              <a:t>Rs</a:t>
            </a:r>
            <a:r>
              <a:rPr lang="en-US" sz="1000" b="1" dirty="0">
                <a:solidFill>
                  <a:srgbClr val="6D6E71"/>
                </a:solidFill>
              </a:rPr>
              <a:t> 61.48</a:t>
            </a:r>
            <a:endParaRPr lang="en-IN" sz="1000" b="1" dirty="0">
              <a:solidFill>
                <a:srgbClr val="6D6E71"/>
              </a:solidFill>
            </a:endParaRPr>
          </a:p>
        </p:txBody>
      </p:sp>
      <p:sp>
        <p:nvSpPr>
          <p:cNvPr id="10" name="Rectangle 9"/>
          <p:cNvSpPr/>
          <p:nvPr/>
        </p:nvSpPr>
        <p:spPr>
          <a:xfrm>
            <a:off x="687238" y="6225905"/>
            <a:ext cx="7920880" cy="315792"/>
          </a:xfrm>
          <a:prstGeom prst="rect">
            <a:avLst/>
          </a:prstGeom>
        </p:spPr>
        <p:txBody>
          <a:bodyPr wrap="square">
            <a:spAutoFit/>
          </a:bodyPr>
          <a:lstStyle/>
          <a:p>
            <a:pPr marL="0" lvl="1" algn="ctr">
              <a:lnSpc>
                <a:spcPct val="113000"/>
              </a:lnSpc>
              <a:spcAft>
                <a:spcPts val="600"/>
              </a:spcAft>
              <a:buClr>
                <a:schemeClr val="accent2">
                  <a:lumMod val="75000"/>
                </a:schemeClr>
              </a:buClr>
            </a:pPr>
            <a:r>
              <a:rPr lang="en-US" sz="1400" b="1" dirty="0">
                <a:solidFill>
                  <a:srgbClr val="747578"/>
                </a:solidFill>
              </a:rPr>
              <a:t>Consolidated debt - $ 152 </a:t>
            </a:r>
            <a:r>
              <a:rPr lang="en-US" sz="1400" b="1" dirty="0" err="1">
                <a:solidFill>
                  <a:srgbClr val="747578"/>
                </a:solidFill>
              </a:rPr>
              <a:t>mn</a:t>
            </a:r>
            <a:r>
              <a:rPr lang="en-US" sz="1400" b="1" dirty="0">
                <a:solidFill>
                  <a:srgbClr val="747578"/>
                </a:solidFill>
              </a:rPr>
              <a:t> (</a:t>
            </a:r>
            <a:r>
              <a:rPr lang="en-US" sz="1400" b="1" dirty="0" err="1">
                <a:solidFill>
                  <a:srgbClr val="747578"/>
                </a:solidFill>
              </a:rPr>
              <a:t>Rs</a:t>
            </a:r>
            <a:r>
              <a:rPr lang="en-US" sz="1400" b="1" dirty="0">
                <a:solidFill>
                  <a:srgbClr val="747578"/>
                </a:solidFill>
              </a:rPr>
              <a:t> 9,339 </a:t>
            </a:r>
            <a:r>
              <a:rPr lang="en-US" sz="1400" b="1" dirty="0" err="1">
                <a:solidFill>
                  <a:srgbClr val="747578"/>
                </a:solidFill>
              </a:rPr>
              <a:t>mn</a:t>
            </a:r>
            <a:r>
              <a:rPr lang="en-US" sz="1400" b="1" dirty="0">
                <a:solidFill>
                  <a:srgbClr val="747578"/>
                </a:solidFill>
              </a:rPr>
              <a:t>)  </a:t>
            </a:r>
            <a:endParaRPr lang="en-IN" sz="1400" b="1" dirty="0">
              <a:solidFill>
                <a:srgbClr val="747578"/>
              </a:solidFill>
            </a:endParaRPr>
          </a:p>
        </p:txBody>
      </p:sp>
      <p:graphicFrame>
        <p:nvGraphicFramePr>
          <p:cNvPr id="13" name="Chart 12"/>
          <p:cNvGraphicFramePr>
            <a:graphicFrameLocks/>
          </p:cNvGraphicFramePr>
          <p:nvPr>
            <p:extLst>
              <p:ext uri="{D42A27DB-BD31-4B8C-83A1-F6EECF244321}">
                <p14:modId xmlns:p14="http://schemas.microsoft.com/office/powerpoint/2010/main" val="4076492243"/>
              </p:ext>
            </p:extLst>
          </p:nvPr>
        </p:nvGraphicFramePr>
        <p:xfrm>
          <a:off x="722006" y="3502111"/>
          <a:ext cx="3207629" cy="2653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1908483120"/>
              </p:ext>
            </p:extLst>
          </p:nvPr>
        </p:nvGraphicFramePr>
        <p:xfrm>
          <a:off x="4998916" y="3512942"/>
          <a:ext cx="3643970" cy="2814837"/>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p:cNvSpPr/>
          <p:nvPr/>
        </p:nvSpPr>
        <p:spPr>
          <a:xfrm>
            <a:off x="5211893" y="3389819"/>
            <a:ext cx="1560051" cy="1116794"/>
          </a:xfrm>
          <a:prstGeom prst="ellipse">
            <a:avLst/>
          </a:prstGeom>
          <a:noFill/>
          <a:ln>
            <a:solidFill>
              <a:schemeClr val="accent1"/>
            </a:solidFill>
            <a:prstDash val="dash"/>
          </a:ln>
        </p:spPr>
        <p:txBody>
          <a:bodyPr wrap="square" rtlCol="0" anchor="ctr">
            <a:spAutoFit/>
          </a:bodyPr>
          <a:lstStyle/>
          <a:p>
            <a:pPr marL="0" algn="ctr">
              <a:lnSpc>
                <a:spcPct val="90000"/>
              </a:lnSpc>
              <a:spcAft>
                <a:spcPts val="600"/>
              </a:spcAft>
            </a:pPr>
            <a:endParaRPr lang="en-US" sz="1300" b="1" dirty="0" smtClean="0">
              <a:latin typeface="+mj-lt"/>
            </a:endParaRPr>
          </a:p>
        </p:txBody>
      </p:sp>
    </p:spTree>
    <p:extLst>
      <p:ext uri="{BB962C8B-B14F-4D97-AF65-F5344CB8AC3E}">
        <p14:creationId xmlns:p14="http://schemas.microsoft.com/office/powerpoint/2010/main" val="3785627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a:solidFill>
                  <a:schemeClr val="bg1"/>
                </a:solidFill>
              </a:rPr>
              <a:t>Outlook &amp; Strategy</a:t>
            </a:r>
          </a:p>
        </p:txBody>
      </p:sp>
    </p:spTree>
    <p:extLst>
      <p:ext uri="{BB962C8B-B14F-4D97-AF65-F5344CB8AC3E}">
        <p14:creationId xmlns:p14="http://schemas.microsoft.com/office/powerpoint/2010/main" val="2391963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4"/>
          </p:nvPr>
        </p:nvSpPr>
        <p:spPr>
          <a:xfrm>
            <a:off x="3205212" y="2462336"/>
            <a:ext cx="2742583" cy="3113722"/>
          </a:xfrm>
        </p:spPr>
        <p: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solidFill>
                <a:schemeClr val="accent1"/>
              </a:solidFill>
            </a:endParaRPr>
          </a:p>
          <a:p>
            <a:r>
              <a:rPr lang="en-US" sz="1200" dirty="0" smtClean="0">
                <a:solidFill>
                  <a:schemeClr val="accent1"/>
                </a:solidFill>
              </a:rPr>
              <a:t>Increasing </a:t>
            </a:r>
            <a:r>
              <a:rPr lang="en-US" sz="1200" dirty="0">
                <a:solidFill>
                  <a:schemeClr val="accent1"/>
                </a:solidFill>
              </a:rPr>
              <a:t>presence across all major content markets </a:t>
            </a:r>
            <a:r>
              <a:rPr lang="en-US" sz="1200" dirty="0"/>
              <a:t>with over </a:t>
            </a:r>
            <a:r>
              <a:rPr lang="en-US" sz="1200" dirty="0">
                <a:solidFill>
                  <a:srgbClr val="FF0000"/>
                </a:solidFill>
              </a:rPr>
              <a:t>80%</a:t>
            </a:r>
            <a:r>
              <a:rPr lang="en-US" sz="1200" dirty="0"/>
              <a:t> of revenues from outside India – we service our global clientele from our 16 locations across the globe </a:t>
            </a:r>
          </a:p>
        </p:txBody>
      </p:sp>
      <p:sp>
        <p:nvSpPr>
          <p:cNvPr id="2" name="Text Placeholder 1"/>
          <p:cNvSpPr>
            <a:spLocks noGrp="1"/>
          </p:cNvSpPr>
          <p:nvPr>
            <p:ph type="body" sz="quarter" idx="21"/>
          </p:nvPr>
        </p:nvSpPr>
        <p:spPr>
          <a:xfrm>
            <a:off x="272257" y="1124238"/>
            <a:ext cx="8599487" cy="561131"/>
          </a:xfrm>
        </p:spPr>
        <p:txBody>
          <a:bodyPr/>
          <a:lstStyle/>
          <a:p>
            <a:pPr marL="0" indent="0" algn="ctr">
              <a:buNone/>
            </a:pPr>
            <a:r>
              <a:rPr lang="en-US" sz="1800" dirty="0"/>
              <a:t>Bold strategic roadmap adopted a decade back transforms PFL into </a:t>
            </a:r>
          </a:p>
          <a:p>
            <a:pPr marL="0" indent="0" algn="ctr">
              <a:buNone/>
            </a:pPr>
            <a:r>
              <a:rPr lang="en-US" sz="1800" dirty="0">
                <a:solidFill>
                  <a:schemeClr val="accent1"/>
                </a:solidFill>
              </a:rPr>
              <a:t>World’s Largest Global </a:t>
            </a:r>
            <a:r>
              <a:rPr lang="en-US" sz="1800" dirty="0" smtClean="0">
                <a:solidFill>
                  <a:schemeClr val="accent1"/>
                </a:solidFill>
              </a:rPr>
              <a:t>Integrated </a:t>
            </a:r>
            <a:r>
              <a:rPr lang="en-US" sz="1800" dirty="0">
                <a:solidFill>
                  <a:schemeClr val="accent1"/>
                </a:solidFill>
              </a:rPr>
              <a:t>Media Services </a:t>
            </a:r>
            <a:r>
              <a:rPr lang="en-US" sz="1800" dirty="0" smtClean="0">
                <a:solidFill>
                  <a:schemeClr val="accent1"/>
                </a:solidFill>
              </a:rPr>
              <a:t>player</a:t>
            </a:r>
            <a:endParaRPr lang="en-US" sz="1800" dirty="0">
              <a:solidFill>
                <a:schemeClr val="accent1"/>
              </a:solidFill>
            </a:endParaRPr>
          </a:p>
        </p:txBody>
      </p:sp>
      <p:sp>
        <p:nvSpPr>
          <p:cNvPr id="3" name="Text Placeholder 2"/>
          <p:cNvSpPr>
            <a:spLocks noGrp="1"/>
          </p:cNvSpPr>
          <p:nvPr>
            <p:ph type="body" idx="31"/>
          </p:nvPr>
        </p:nvSpPr>
        <p:spPr>
          <a:xfrm>
            <a:off x="269065" y="2036689"/>
            <a:ext cx="2742583" cy="457200"/>
          </a:xfrm>
        </p:spPr>
        <p:txBody>
          <a:bodyPr/>
          <a:lstStyle/>
          <a:p>
            <a:r>
              <a:rPr lang="en-US" sz="1400" dirty="0"/>
              <a:t>Unique DNA</a:t>
            </a:r>
          </a:p>
        </p:txBody>
      </p:sp>
      <p:sp>
        <p:nvSpPr>
          <p:cNvPr id="4" name="Text Placeholder 3"/>
          <p:cNvSpPr>
            <a:spLocks noGrp="1"/>
          </p:cNvSpPr>
          <p:nvPr>
            <p:ph type="body" sz="quarter" idx="32"/>
          </p:nvPr>
        </p:nvSpPr>
        <p:spPr>
          <a:xfrm>
            <a:off x="269065" y="2465304"/>
            <a:ext cx="2742583" cy="3101789"/>
          </a:xfrm>
        </p:spPr>
        <p:txBody>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r>
              <a:rPr lang="en-US" sz="1200" dirty="0" smtClean="0"/>
              <a:t>‘</a:t>
            </a:r>
            <a:r>
              <a:rPr lang="en-US" sz="1200" dirty="0">
                <a:solidFill>
                  <a:schemeClr val="accent1"/>
                </a:solidFill>
              </a:rPr>
              <a:t>Creative cum tech’ combination </a:t>
            </a:r>
            <a:r>
              <a:rPr lang="en-US" sz="1200" dirty="0"/>
              <a:t>helps PFL emerge as only player to provide full bouquet of creative and technology based media services – new businesses (VFX, 3D &amp; PFT) already contributing </a:t>
            </a:r>
            <a:r>
              <a:rPr lang="en-US" sz="1200" dirty="0" smtClean="0">
                <a:solidFill>
                  <a:srgbClr val="FF0000"/>
                </a:solidFill>
              </a:rPr>
              <a:t>90</a:t>
            </a:r>
            <a:r>
              <a:rPr lang="en-US" sz="1200" dirty="0">
                <a:solidFill>
                  <a:srgbClr val="FF0000"/>
                </a:solidFill>
              </a:rPr>
              <a:t>%</a:t>
            </a:r>
            <a:r>
              <a:rPr lang="en-US" sz="1200" dirty="0"/>
              <a:t> of revenues </a:t>
            </a:r>
          </a:p>
        </p:txBody>
      </p:sp>
      <p:sp>
        <p:nvSpPr>
          <p:cNvPr id="5" name="Text Placeholder 4"/>
          <p:cNvSpPr>
            <a:spLocks noGrp="1"/>
          </p:cNvSpPr>
          <p:nvPr>
            <p:ph type="body" idx="33"/>
          </p:nvPr>
        </p:nvSpPr>
        <p:spPr>
          <a:xfrm>
            <a:off x="3205212" y="2036689"/>
            <a:ext cx="2742583" cy="457200"/>
          </a:xfrm>
        </p:spPr>
        <p:txBody>
          <a:bodyPr/>
          <a:lstStyle/>
          <a:p>
            <a:r>
              <a:rPr lang="en-US" sz="1400" dirty="0"/>
              <a:t>Present in top M&amp;E </a:t>
            </a:r>
            <a:r>
              <a:rPr lang="en-US" sz="1400" dirty="0" smtClean="0"/>
              <a:t>Markets</a:t>
            </a:r>
            <a:endParaRPr lang="en-US" sz="1400" dirty="0"/>
          </a:p>
        </p:txBody>
      </p:sp>
      <p:sp>
        <p:nvSpPr>
          <p:cNvPr id="7" name="Text Placeholder 6"/>
          <p:cNvSpPr>
            <a:spLocks noGrp="1"/>
          </p:cNvSpPr>
          <p:nvPr>
            <p:ph type="body" idx="35"/>
          </p:nvPr>
        </p:nvSpPr>
        <p:spPr>
          <a:xfrm>
            <a:off x="6132970" y="2036689"/>
            <a:ext cx="2742583" cy="457200"/>
          </a:xfrm>
        </p:spPr>
        <p:txBody>
          <a:bodyPr/>
          <a:lstStyle/>
          <a:p>
            <a:r>
              <a:rPr lang="en-US" sz="1400" dirty="0"/>
              <a:t>Higher growth </a:t>
            </a:r>
            <a:r>
              <a:rPr lang="en-US" sz="1400" dirty="0" smtClean="0"/>
              <a:t>ahead</a:t>
            </a:r>
            <a:endParaRPr lang="en-US" sz="1400" dirty="0"/>
          </a:p>
        </p:txBody>
      </p:sp>
      <p:sp>
        <p:nvSpPr>
          <p:cNvPr id="8" name="Text Placeholder 7"/>
          <p:cNvSpPr>
            <a:spLocks noGrp="1"/>
          </p:cNvSpPr>
          <p:nvPr>
            <p:ph type="body" sz="quarter" idx="36"/>
          </p:nvPr>
        </p:nvSpPr>
        <p:spPr>
          <a:xfrm>
            <a:off x="6132970" y="2480264"/>
            <a:ext cx="2742583" cy="3095793"/>
          </a:xfrm>
        </p:spPr>
        <p:txBody>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solidFill>
                <a:schemeClr val="accent1"/>
              </a:solidFill>
            </a:endParaRPr>
          </a:p>
          <a:p>
            <a:r>
              <a:rPr lang="en-US" sz="1200" dirty="0" smtClean="0">
                <a:solidFill>
                  <a:schemeClr val="accent1"/>
                </a:solidFill>
              </a:rPr>
              <a:t>Acceleration </a:t>
            </a:r>
            <a:r>
              <a:rPr lang="en-US" sz="1200" dirty="0">
                <a:solidFill>
                  <a:schemeClr val="accent1"/>
                </a:solidFill>
              </a:rPr>
              <a:t>via M&amp;A  </a:t>
            </a:r>
            <a:r>
              <a:rPr lang="en-US" sz="1200" dirty="0"/>
              <a:t>to spur next phase of  growth i.e. RMW &amp; D-</a:t>
            </a:r>
            <a:r>
              <a:rPr lang="en-US" sz="1200" dirty="0" err="1"/>
              <a:t>Neg</a:t>
            </a:r>
            <a:r>
              <a:rPr lang="en-US" sz="1200" dirty="0"/>
              <a:t> mergers &amp; DAX acquisition. Combined post merger revenue (look back basis) of Rs.18bn and EBITDA of Rs.3bn</a:t>
            </a:r>
          </a:p>
        </p:txBody>
      </p:sp>
      <p:sp>
        <p:nvSpPr>
          <p:cNvPr id="9" name="Title 8"/>
          <p:cNvSpPr>
            <a:spLocks noGrp="1"/>
          </p:cNvSpPr>
          <p:nvPr>
            <p:ph type="title"/>
          </p:nvPr>
        </p:nvSpPr>
        <p:spPr/>
        <p:txBody>
          <a:bodyPr/>
          <a:lstStyle/>
          <a:p>
            <a:r>
              <a:rPr lang="en-US" dirty="0"/>
              <a:t>PFL…The Paradigm Has Been Shifted</a:t>
            </a:r>
          </a:p>
        </p:txBody>
      </p:sp>
      <p:sp>
        <p:nvSpPr>
          <p:cNvPr id="10" name="Rectangle 9"/>
          <p:cNvSpPr/>
          <p:nvPr/>
        </p:nvSpPr>
        <p:spPr>
          <a:xfrm>
            <a:off x="532395" y="2544206"/>
            <a:ext cx="2215922" cy="141327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3471302" y="2544206"/>
            <a:ext cx="2210403" cy="1414797"/>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6406266" y="2554996"/>
            <a:ext cx="2195990" cy="1404007"/>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38647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31"/>
          </p:nvPr>
        </p:nvSpPr>
        <p:spPr>
          <a:xfrm>
            <a:off x="295960" y="2045684"/>
            <a:ext cx="2742583" cy="457200"/>
          </a:xfrm>
        </p:spPr>
        <p:txBody>
          <a:bodyPr/>
          <a:lstStyle/>
          <a:p>
            <a:r>
              <a:rPr lang="en-US" sz="1400" dirty="0"/>
              <a:t>Present</a:t>
            </a:r>
          </a:p>
        </p:txBody>
      </p:sp>
      <p:sp>
        <p:nvSpPr>
          <p:cNvPr id="4" name="Text Placeholder 3"/>
          <p:cNvSpPr>
            <a:spLocks noGrp="1"/>
          </p:cNvSpPr>
          <p:nvPr>
            <p:ph type="body" sz="quarter" idx="32"/>
          </p:nvPr>
        </p:nvSpPr>
        <p:spPr>
          <a:xfrm>
            <a:off x="295960" y="2511355"/>
            <a:ext cx="2742583" cy="2777852"/>
          </a:xfrm>
        </p:spPr>
        <p:txBody>
          <a:bodyPr/>
          <a:lstStyle/>
          <a:p>
            <a:r>
              <a:rPr lang="en-US" sz="1200" dirty="0"/>
              <a:t>Global leader in stereo 3D conversion (30% share)</a:t>
            </a:r>
          </a:p>
          <a:p>
            <a:r>
              <a:rPr lang="en-US" sz="1200" dirty="0"/>
              <a:t>One of top 3 global VFX players</a:t>
            </a:r>
          </a:p>
          <a:p>
            <a:r>
              <a:rPr lang="en-US" sz="1200" dirty="0"/>
              <a:t>Tier 1 Player in growing Indian M&amp;E market </a:t>
            </a:r>
          </a:p>
          <a:p>
            <a:r>
              <a:rPr lang="en-US" sz="1200" dirty="0"/>
              <a:t>Established PFT business, witnessing high growth and improving profitability </a:t>
            </a:r>
          </a:p>
          <a:p>
            <a:r>
              <a:rPr lang="en-US" sz="1200" dirty="0"/>
              <a:t>Invested in facilities and workforces</a:t>
            </a:r>
          </a:p>
          <a:p>
            <a:r>
              <a:rPr lang="en-US" sz="1200" dirty="0"/>
              <a:t>Secured successful rounds of funding from PE investors – SCPE, AID ,Macquarie and Reliance ADAG</a:t>
            </a:r>
          </a:p>
          <a:p>
            <a:endParaRPr lang="en-US" sz="1200" dirty="0"/>
          </a:p>
        </p:txBody>
      </p:sp>
      <p:sp>
        <p:nvSpPr>
          <p:cNvPr id="5" name="Text Placeholder 4"/>
          <p:cNvSpPr>
            <a:spLocks noGrp="1"/>
          </p:cNvSpPr>
          <p:nvPr>
            <p:ph type="body" idx="33"/>
          </p:nvPr>
        </p:nvSpPr>
        <p:spPr>
          <a:xfrm>
            <a:off x="3205212" y="2045684"/>
            <a:ext cx="2742583" cy="457200"/>
          </a:xfrm>
        </p:spPr>
        <p:txBody>
          <a:bodyPr/>
          <a:lstStyle/>
          <a:p>
            <a:r>
              <a:rPr lang="en-US" sz="1400" dirty="0"/>
              <a:t>Strategic Direction</a:t>
            </a:r>
            <a:endParaRPr lang="en-IN" sz="1400" dirty="0"/>
          </a:p>
        </p:txBody>
      </p:sp>
      <p:sp>
        <p:nvSpPr>
          <p:cNvPr id="6" name="Text Placeholder 5"/>
          <p:cNvSpPr>
            <a:spLocks noGrp="1"/>
          </p:cNvSpPr>
          <p:nvPr>
            <p:ph type="body" sz="quarter" idx="34"/>
          </p:nvPr>
        </p:nvSpPr>
        <p:spPr>
          <a:xfrm>
            <a:off x="3205212" y="2511355"/>
            <a:ext cx="2742583" cy="2777852"/>
          </a:xfrm>
        </p:spPr>
        <p:txBody>
          <a:bodyPr/>
          <a:lstStyle/>
          <a:p>
            <a:r>
              <a:rPr lang="en-US" sz="1200" dirty="0"/>
              <a:t>Strengthen leadership in VFX &amp; 3D by growing presence in all our existing markets – synergies from mergers to provide thrust to growth in revenue and margins</a:t>
            </a:r>
          </a:p>
          <a:p>
            <a:r>
              <a:rPr lang="en-US" sz="1200" dirty="0"/>
              <a:t>PFT to be rolled out in the US at accelerated pace through DAX</a:t>
            </a:r>
          </a:p>
          <a:p>
            <a:r>
              <a:rPr lang="en-US" sz="1200" dirty="0"/>
              <a:t>Ramp up in new markets like China</a:t>
            </a:r>
          </a:p>
          <a:p>
            <a:r>
              <a:rPr lang="en-US" sz="1200" dirty="0"/>
              <a:t>Cost consolidation &amp; effective </a:t>
            </a:r>
            <a:r>
              <a:rPr lang="en-US" sz="1200" dirty="0" err="1"/>
              <a:t>utilisation</a:t>
            </a:r>
            <a:r>
              <a:rPr lang="en-US" sz="1200" dirty="0"/>
              <a:t> of resources</a:t>
            </a:r>
          </a:p>
          <a:p>
            <a:r>
              <a:rPr lang="en-US" sz="1200" dirty="0"/>
              <a:t>Reduction in debt through improving cash flows and low </a:t>
            </a:r>
            <a:r>
              <a:rPr lang="en-US" sz="1200" dirty="0" smtClean="0"/>
              <a:t>capex</a:t>
            </a:r>
            <a:endParaRPr lang="en-US" sz="1200" dirty="0"/>
          </a:p>
        </p:txBody>
      </p:sp>
      <p:sp>
        <p:nvSpPr>
          <p:cNvPr id="7" name="Text Placeholder 6"/>
          <p:cNvSpPr>
            <a:spLocks noGrp="1"/>
          </p:cNvSpPr>
          <p:nvPr>
            <p:ph type="body" idx="35"/>
          </p:nvPr>
        </p:nvSpPr>
        <p:spPr>
          <a:xfrm>
            <a:off x="6106075" y="2045684"/>
            <a:ext cx="2742583" cy="457200"/>
          </a:xfrm>
        </p:spPr>
        <p:txBody>
          <a:bodyPr/>
          <a:lstStyle/>
          <a:p>
            <a:r>
              <a:rPr lang="en-US" sz="1400" dirty="0"/>
              <a:t>Future</a:t>
            </a:r>
            <a:endParaRPr lang="en-IN" sz="1400" dirty="0"/>
          </a:p>
        </p:txBody>
      </p:sp>
      <p:sp>
        <p:nvSpPr>
          <p:cNvPr id="8" name="Text Placeholder 7"/>
          <p:cNvSpPr>
            <a:spLocks noGrp="1"/>
          </p:cNvSpPr>
          <p:nvPr>
            <p:ph type="body" sz="quarter" idx="36"/>
          </p:nvPr>
        </p:nvSpPr>
        <p:spPr>
          <a:xfrm>
            <a:off x="6106075" y="2511355"/>
            <a:ext cx="2742583" cy="2777852"/>
          </a:xfrm>
        </p:spPr>
        <p:txBody>
          <a:bodyPr/>
          <a:lstStyle/>
          <a:p>
            <a:r>
              <a:rPr lang="en-US" sz="1200" dirty="0"/>
              <a:t>Sustain clear leadership across all M&amp;E Services markets</a:t>
            </a:r>
          </a:p>
          <a:p>
            <a:r>
              <a:rPr lang="en-US" sz="1200" dirty="0"/>
              <a:t>To be house of choice for VFX &amp; 3D Services for Tier 1 Studios </a:t>
            </a:r>
          </a:p>
          <a:p>
            <a:r>
              <a:rPr lang="en-US" sz="1200" dirty="0"/>
              <a:t>Establish CLEAR as the </a:t>
            </a:r>
            <a:br>
              <a:rPr lang="en-US" sz="1200" dirty="0"/>
            </a:br>
            <a:r>
              <a:rPr lang="en-US" sz="1200" dirty="0"/>
              <a:t>de-facto ERP of the M&amp;E industry globally</a:t>
            </a:r>
          </a:p>
          <a:p>
            <a:r>
              <a:rPr lang="en-US" sz="1200" dirty="0"/>
              <a:t>Leverage on the robust </a:t>
            </a:r>
            <a:r>
              <a:rPr lang="en-US" sz="1200" dirty="0" err="1"/>
              <a:t>Worldsourcing</a:t>
            </a:r>
            <a:r>
              <a:rPr lang="en-US" sz="1200" dirty="0"/>
              <a:t>® model to increase returns</a:t>
            </a:r>
          </a:p>
          <a:p>
            <a:r>
              <a:rPr lang="en-US" sz="1200" dirty="0"/>
              <a:t>Higher Margins &amp; Optimum level of Debt &amp; Cash </a:t>
            </a:r>
            <a:r>
              <a:rPr lang="en-US" sz="1200" dirty="0" smtClean="0"/>
              <a:t>Flows</a:t>
            </a:r>
            <a:endParaRPr lang="en-US" sz="1200" dirty="0"/>
          </a:p>
        </p:txBody>
      </p:sp>
      <p:sp>
        <p:nvSpPr>
          <p:cNvPr id="9" name="Title 8"/>
          <p:cNvSpPr>
            <a:spLocks noGrp="1"/>
          </p:cNvSpPr>
          <p:nvPr>
            <p:ph type="title"/>
          </p:nvPr>
        </p:nvSpPr>
        <p:spPr/>
        <p:txBody>
          <a:bodyPr/>
          <a:lstStyle/>
          <a:p>
            <a:r>
              <a:rPr lang="en-US" dirty="0"/>
              <a:t>Strategic plan for next phase of growth</a:t>
            </a:r>
          </a:p>
        </p:txBody>
      </p:sp>
    </p:spTree>
    <p:extLst>
      <p:ext uri="{BB962C8B-B14F-4D97-AF65-F5344CB8AC3E}">
        <p14:creationId xmlns:p14="http://schemas.microsoft.com/office/powerpoint/2010/main" val="643181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Immense Integration benefits – huge upside potential</a:t>
            </a:r>
            <a:endParaRPr lang="en-US" dirty="0"/>
          </a:p>
        </p:txBody>
      </p:sp>
      <p:sp>
        <p:nvSpPr>
          <p:cNvPr id="4" name="Content Placeholder 6"/>
          <p:cNvSpPr txBox="1">
            <a:spLocks/>
          </p:cNvSpPr>
          <p:nvPr/>
        </p:nvSpPr>
        <p:spPr>
          <a:xfrm>
            <a:off x="2134946" y="1078419"/>
            <a:ext cx="4874109" cy="379673"/>
          </a:xfrm>
          <a:prstGeom prst="rect">
            <a:avLst/>
          </a:prstGeom>
        </p:spPr>
        <p:txBody>
          <a:bodyP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600"/>
              </a:spcBef>
              <a:buClr>
                <a:srgbClr val="E3173E"/>
              </a:buClr>
              <a:buNone/>
              <a:defRPr/>
            </a:pPr>
            <a:r>
              <a:rPr lang="en-US" sz="1400" dirty="0">
                <a:solidFill>
                  <a:srgbClr val="747578"/>
                </a:solidFill>
                <a:latin typeface="Arial" pitchFamily="34" charset="0"/>
                <a:cs typeface="Arial" pitchFamily="34" charset="0"/>
              </a:rPr>
              <a:t>Well-planned roadmap targeting profitability and cash flows</a:t>
            </a:r>
          </a:p>
        </p:txBody>
      </p:sp>
      <p:sp>
        <p:nvSpPr>
          <p:cNvPr id="5" name="Rectangle 4"/>
          <p:cNvSpPr>
            <a:spLocks noChangeArrowheads="1"/>
          </p:cNvSpPr>
          <p:nvPr/>
        </p:nvSpPr>
        <p:spPr bwMode="auto">
          <a:xfrm>
            <a:off x="1142554" y="3753777"/>
            <a:ext cx="2092876" cy="2539157"/>
          </a:xfrm>
          <a:prstGeom prst="rect">
            <a:avLst/>
          </a:prstGeom>
          <a:ln w="19050">
            <a:noFill/>
            <a:headEnd/>
            <a:tailEnd/>
          </a:ln>
        </p:spPr>
        <p:style>
          <a:lnRef idx="2">
            <a:schemeClr val="dk1"/>
          </a:lnRef>
          <a:fillRef idx="1">
            <a:schemeClr val="lt1"/>
          </a:fillRef>
          <a:effectRef idx="0">
            <a:schemeClr val="dk1"/>
          </a:effectRef>
          <a:fontRef idx="minor">
            <a:schemeClr val="dk1"/>
          </a:fontRef>
        </p:style>
        <p:txBody>
          <a:bodyPr wrap="square" lIns="0" tIns="0" rIns="0" bIns="0">
            <a:spAutoFit/>
          </a:bodyPr>
          <a:lstStyle/>
          <a:p>
            <a:pPr defTabSz="762000" eaLnBrk="0" hangingPunct="0">
              <a:spcBef>
                <a:spcPts val="600"/>
              </a:spcBef>
            </a:pPr>
            <a:r>
              <a:rPr lang="en-US" sz="1000" b="1" dirty="0" smtClean="0">
                <a:solidFill>
                  <a:srgbClr val="747578"/>
                </a:solidFill>
                <a:latin typeface="Arial" pitchFamily="34" charset="0"/>
                <a:ea typeface="ＭＳ Ｐゴシック" pitchFamily="34" charset="-128"/>
                <a:cs typeface="Arial" pitchFamily="34" charset="0"/>
              </a:rPr>
              <a:t>Phase 1</a:t>
            </a:r>
          </a:p>
          <a:p>
            <a:pPr marL="231775" lvl="1" indent="-117475" defTabSz="762000" eaLnBrk="0" hangingPunct="0">
              <a:spcBef>
                <a:spcPts val="600"/>
              </a:spcBef>
              <a:buClr>
                <a:srgbClr val="E3173E"/>
              </a:buClr>
              <a:buFont typeface="Wingdings" pitchFamily="2" charset="2"/>
              <a:buChar char="§"/>
            </a:pPr>
            <a:r>
              <a:rPr lang="en-IN" sz="1000" dirty="0" smtClean="0">
                <a:solidFill>
                  <a:srgbClr val="747578"/>
                </a:solidFill>
                <a:latin typeface="Arial" pitchFamily="34" charset="0"/>
                <a:ea typeface="ＭＳ Ｐゴシック" pitchFamily="34" charset="-128"/>
                <a:cs typeface="Arial" pitchFamily="34" charset="0"/>
              </a:rPr>
              <a:t>Prime Focus to take lead in cutting costs by closing its London VFX operations and pruning operations at Vancouver and elimination of duplicated overheads – </a:t>
            </a:r>
            <a:r>
              <a:rPr lang="en-IN" sz="1000" b="1" dirty="0" smtClean="0">
                <a:solidFill>
                  <a:srgbClr val="747578"/>
                </a:solidFill>
                <a:latin typeface="Arial" pitchFamily="34" charset="0"/>
                <a:ea typeface="ＭＳ Ｐゴシック" pitchFamily="34" charset="-128"/>
                <a:cs typeface="Arial" pitchFamily="34" charset="0"/>
              </a:rPr>
              <a:t>savings of $8-10+mn</a:t>
            </a:r>
            <a:endParaRPr lang="en-IN" sz="1000" dirty="0" smtClean="0">
              <a:solidFill>
                <a:srgbClr val="747578"/>
              </a:solidFill>
              <a:latin typeface="Arial" pitchFamily="34" charset="0"/>
              <a:ea typeface="ＭＳ Ｐゴシック" pitchFamily="34" charset="-128"/>
              <a:cs typeface="Arial" pitchFamily="34" charset="0"/>
            </a:endParaRPr>
          </a:p>
          <a:p>
            <a:pPr marL="231775" lvl="1" indent="-117475" defTabSz="762000" eaLnBrk="0" hangingPunct="0">
              <a:spcBef>
                <a:spcPts val="600"/>
              </a:spcBef>
              <a:buClr>
                <a:srgbClr val="E3173E"/>
              </a:buClr>
              <a:buFont typeface="Wingdings" pitchFamily="2" charset="2"/>
              <a:buChar char="§"/>
            </a:pPr>
            <a:r>
              <a:rPr lang="en-IN" sz="1000" dirty="0" smtClean="0">
                <a:solidFill>
                  <a:srgbClr val="747578"/>
                </a:solidFill>
                <a:latin typeface="Arial" pitchFamily="34" charset="0"/>
                <a:ea typeface="ＭＳ Ｐゴシック" pitchFamily="34" charset="-128"/>
                <a:cs typeface="Arial" pitchFamily="34" charset="0"/>
              </a:rPr>
              <a:t>Double Negative to expand in Vancouver increasing revenues at lower cost (through labour tax credits)</a:t>
            </a:r>
          </a:p>
          <a:p>
            <a:pPr marL="231775" lvl="1" indent="-117475" defTabSz="762000" eaLnBrk="0" hangingPunct="0">
              <a:spcBef>
                <a:spcPts val="600"/>
              </a:spcBef>
              <a:buClr>
                <a:srgbClr val="E3173E"/>
              </a:buClr>
              <a:buFont typeface="Wingdings" pitchFamily="2" charset="2"/>
              <a:buChar char="§"/>
            </a:pPr>
            <a:r>
              <a:rPr lang="en-US" sz="1000" dirty="0" smtClean="0">
                <a:solidFill>
                  <a:srgbClr val="747578"/>
                </a:solidFill>
                <a:latin typeface="Arial" pitchFamily="34" charset="0"/>
                <a:ea typeface="ＭＳ Ｐゴシック" pitchFamily="34" charset="-128"/>
                <a:cs typeface="Arial" pitchFamily="34" charset="0"/>
              </a:rPr>
              <a:t>Increase revenue pipeline of PP services and low-hanging cost synergies</a:t>
            </a:r>
            <a:endParaRPr lang="en-IN" sz="1000" dirty="0" smtClean="0">
              <a:solidFill>
                <a:srgbClr val="747578"/>
              </a:solidFill>
              <a:latin typeface="Arial" pitchFamily="34" charset="0"/>
              <a:ea typeface="ＭＳ Ｐゴシック" pitchFamily="34" charset="-128"/>
              <a:cs typeface="Arial" pitchFamily="34" charset="0"/>
            </a:endParaRPr>
          </a:p>
        </p:txBody>
      </p:sp>
      <p:sp>
        <p:nvSpPr>
          <p:cNvPr id="6" name="Freeform 5"/>
          <p:cNvSpPr>
            <a:spLocks/>
          </p:cNvSpPr>
          <p:nvPr/>
        </p:nvSpPr>
        <p:spPr bwMode="auto">
          <a:xfrm>
            <a:off x="924633" y="2182863"/>
            <a:ext cx="7247280" cy="2037840"/>
          </a:xfrm>
          <a:custGeom>
            <a:avLst/>
            <a:gdLst>
              <a:gd name="T0" fmla="*/ 0 w 5281"/>
              <a:gd name="T1" fmla="*/ 2147483647 h 1635"/>
              <a:gd name="T2" fmla="*/ 0 w 5281"/>
              <a:gd name="T3" fmla="*/ 2147483647 h 1635"/>
              <a:gd name="T4" fmla="*/ 2147483647 w 5281"/>
              <a:gd name="T5" fmla="*/ 2147483647 h 1635"/>
              <a:gd name="T6" fmla="*/ 2147483647 w 5281"/>
              <a:gd name="T7" fmla="*/ 2147483647 h 1635"/>
              <a:gd name="T8" fmla="*/ 2147483647 w 5281"/>
              <a:gd name="T9" fmla="*/ 2147483647 h 1635"/>
              <a:gd name="T10" fmla="*/ 2147483647 w 5281"/>
              <a:gd name="T11" fmla="*/ 0 h 1635"/>
              <a:gd name="T12" fmla="*/ 2147483647 w 5281"/>
              <a:gd name="T13" fmla="*/ 0 h 16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81" h="1635">
                <a:moveTo>
                  <a:pt x="0" y="1634"/>
                </a:moveTo>
                <a:lnTo>
                  <a:pt x="0" y="1089"/>
                </a:lnTo>
                <a:lnTo>
                  <a:pt x="1760" y="1089"/>
                </a:lnTo>
                <a:lnTo>
                  <a:pt x="1760" y="544"/>
                </a:lnTo>
                <a:lnTo>
                  <a:pt x="3520" y="544"/>
                </a:lnTo>
                <a:lnTo>
                  <a:pt x="3520" y="0"/>
                </a:lnTo>
                <a:lnTo>
                  <a:pt x="5280" y="0"/>
                </a:lnTo>
              </a:path>
            </a:pathLst>
          </a:custGeom>
          <a:noFill/>
          <a:ln w="28575" cap="rnd" cmpd="sng">
            <a:solidFill>
              <a:srgbClr val="E3173E"/>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6D6E71"/>
              </a:solidFill>
              <a:effectLst/>
              <a:uLnTx/>
              <a:uFillTx/>
              <a:latin typeface="Arial" pitchFamily="34" charset="0"/>
              <a:cs typeface="Arial" pitchFamily="34" charset="0"/>
            </a:endParaRPr>
          </a:p>
        </p:txBody>
      </p:sp>
      <p:sp>
        <p:nvSpPr>
          <p:cNvPr id="7" name="Rectangle 6"/>
          <p:cNvSpPr>
            <a:spLocks noChangeArrowheads="1"/>
          </p:cNvSpPr>
          <p:nvPr/>
        </p:nvSpPr>
        <p:spPr bwMode="auto">
          <a:xfrm>
            <a:off x="3554338" y="3089932"/>
            <a:ext cx="2194979" cy="2308324"/>
          </a:xfrm>
          <a:prstGeom prst="rect">
            <a:avLst/>
          </a:prstGeom>
          <a:noFill/>
          <a:ln w="12700" algn="ctr">
            <a:noFill/>
            <a:miter lim="800000"/>
            <a:headEnd/>
            <a:tailEnd/>
          </a:ln>
          <a:effectLst/>
        </p:spPr>
        <p:txBody>
          <a:bodyPr wrap="square" lIns="0" tIns="0" rIns="0" bIns="0">
            <a:spAutoFit/>
          </a:bodyPr>
          <a:lstStyle/>
          <a:p>
            <a:pPr defTabSz="762000" eaLnBrk="0" hangingPunct="0">
              <a:spcBef>
                <a:spcPts val="600"/>
              </a:spcBef>
            </a:pPr>
            <a:r>
              <a:rPr lang="en-US" sz="1000" b="1" dirty="0" smtClean="0">
                <a:solidFill>
                  <a:srgbClr val="747578"/>
                </a:solidFill>
                <a:latin typeface="Arial" pitchFamily="34" charset="0"/>
                <a:ea typeface="ＭＳ Ｐゴシック" pitchFamily="34" charset="-128"/>
                <a:cs typeface="Arial" pitchFamily="34" charset="0"/>
              </a:rPr>
              <a:t>Phase 2</a:t>
            </a:r>
            <a:endParaRPr lang="en-US" sz="1000" b="1" dirty="0">
              <a:solidFill>
                <a:srgbClr val="747578"/>
              </a:solidFill>
              <a:latin typeface="Arial" pitchFamily="34" charset="0"/>
              <a:ea typeface="ＭＳ Ｐゴシック" pitchFamily="34" charset="-128"/>
              <a:cs typeface="Arial" pitchFamily="34" charset="0"/>
            </a:endParaRPr>
          </a:p>
          <a:p>
            <a:pPr marL="231775" lvl="1" indent="-117475" defTabSz="762000" eaLnBrk="0" hangingPunct="0">
              <a:spcBef>
                <a:spcPts val="600"/>
              </a:spcBef>
              <a:buClr>
                <a:srgbClr val="E3173E"/>
              </a:buClr>
              <a:buFont typeface="Wingdings" pitchFamily="2" charset="2"/>
              <a:buChar char="§"/>
            </a:pPr>
            <a:r>
              <a:rPr lang="en-IN" sz="1000" dirty="0" smtClean="0">
                <a:solidFill>
                  <a:srgbClr val="747578"/>
                </a:solidFill>
                <a:latin typeface="Arial" pitchFamily="34" charset="0"/>
                <a:ea typeface="ＭＳ Ｐゴシック" pitchFamily="34" charset="-128"/>
                <a:cs typeface="Arial" pitchFamily="34" charset="0"/>
              </a:rPr>
              <a:t>Leverage strength of </a:t>
            </a:r>
            <a:r>
              <a:rPr lang="en-IN" sz="1000" dirty="0" err="1" smtClean="0">
                <a:solidFill>
                  <a:srgbClr val="747578"/>
                </a:solidFill>
                <a:latin typeface="Arial" pitchFamily="34" charset="0"/>
                <a:ea typeface="ＭＳ Ｐゴシック" pitchFamily="34" charset="-128"/>
                <a:cs typeface="Arial" pitchFamily="34" charset="0"/>
              </a:rPr>
              <a:t>WorldSourcing</a:t>
            </a:r>
            <a:r>
              <a:rPr lang="en-IN" sz="1000" dirty="0" smtClean="0">
                <a:solidFill>
                  <a:srgbClr val="747578"/>
                </a:solidFill>
                <a:latin typeface="Arial" pitchFamily="34" charset="0"/>
                <a:ea typeface="ＭＳ Ｐゴシック" pitchFamily="34" charset="-128"/>
                <a:cs typeface="Arial" pitchFamily="34" charset="0"/>
              </a:rPr>
              <a:t> model with enhanced execution from tax advantaged and lower cost centres</a:t>
            </a:r>
          </a:p>
          <a:p>
            <a:pPr marL="231775" lvl="1" indent="-117475" defTabSz="762000" eaLnBrk="0" hangingPunct="0">
              <a:spcBef>
                <a:spcPts val="600"/>
              </a:spcBef>
              <a:buClr>
                <a:srgbClr val="E3173E"/>
              </a:buClr>
              <a:buFont typeface="Wingdings" pitchFamily="2" charset="2"/>
              <a:buChar char="§"/>
            </a:pPr>
            <a:r>
              <a:rPr lang="en-US" sz="1000" dirty="0" smtClean="0">
                <a:solidFill>
                  <a:srgbClr val="747578"/>
                </a:solidFill>
                <a:latin typeface="Arial" pitchFamily="34" charset="0"/>
                <a:ea typeface="ＭＳ Ｐゴシック" pitchFamily="34" charset="-128"/>
                <a:cs typeface="Arial" pitchFamily="34" charset="0"/>
              </a:rPr>
              <a:t>Bundled offering of VFX &amp; 3D conversion services</a:t>
            </a:r>
          </a:p>
          <a:p>
            <a:pPr marL="231775" lvl="1" indent="-117475" defTabSz="762000" eaLnBrk="0" hangingPunct="0">
              <a:spcBef>
                <a:spcPts val="600"/>
              </a:spcBef>
              <a:buClr>
                <a:srgbClr val="E3173E"/>
              </a:buClr>
              <a:buFont typeface="Wingdings" pitchFamily="2" charset="2"/>
              <a:buChar char="§"/>
            </a:pPr>
            <a:r>
              <a:rPr lang="en-US" sz="1000" dirty="0" smtClean="0">
                <a:solidFill>
                  <a:srgbClr val="747578"/>
                </a:solidFill>
                <a:latin typeface="Arial" pitchFamily="34" charset="0"/>
                <a:ea typeface="ＭＳ Ｐゴシック" pitchFamily="34" charset="-128"/>
                <a:cs typeface="Arial" pitchFamily="34" charset="0"/>
              </a:rPr>
              <a:t>Increase profitability of Indian post production and visual effects business with consolidation</a:t>
            </a:r>
            <a:endParaRPr lang="en-IN" sz="1000" dirty="0" smtClean="0">
              <a:solidFill>
                <a:srgbClr val="747578"/>
              </a:solidFill>
              <a:latin typeface="Arial" pitchFamily="34" charset="0"/>
              <a:ea typeface="ＭＳ Ｐゴシック" pitchFamily="34" charset="-128"/>
              <a:cs typeface="Arial" pitchFamily="34" charset="0"/>
            </a:endParaRPr>
          </a:p>
          <a:p>
            <a:pPr marL="231775" lvl="1" indent="-117475" defTabSz="762000" eaLnBrk="0" hangingPunct="0">
              <a:spcBef>
                <a:spcPts val="600"/>
              </a:spcBef>
              <a:buClr>
                <a:srgbClr val="E3173E"/>
              </a:buClr>
              <a:buFont typeface="Wingdings" pitchFamily="2" charset="2"/>
              <a:buChar char="§"/>
            </a:pPr>
            <a:r>
              <a:rPr lang="en-US" sz="1000" dirty="0" smtClean="0">
                <a:solidFill>
                  <a:srgbClr val="747578"/>
                </a:solidFill>
                <a:latin typeface="Arial" pitchFamily="34" charset="0"/>
                <a:ea typeface="ＭＳ Ｐゴシック" pitchFamily="34" charset="-128"/>
                <a:cs typeface="Arial" pitchFamily="34" charset="0"/>
              </a:rPr>
              <a:t>Cross-sell CLEAR into Lowry Digital’s global broadcasting clientele and vice versa </a:t>
            </a:r>
          </a:p>
        </p:txBody>
      </p:sp>
      <p:sp>
        <p:nvSpPr>
          <p:cNvPr id="8" name="Rectangle 7"/>
          <p:cNvSpPr>
            <a:spLocks noChangeArrowheads="1"/>
          </p:cNvSpPr>
          <p:nvPr/>
        </p:nvSpPr>
        <p:spPr bwMode="auto">
          <a:xfrm>
            <a:off x="5976852" y="2445185"/>
            <a:ext cx="2042579" cy="2308324"/>
          </a:xfrm>
          <a:prstGeom prst="rect">
            <a:avLst/>
          </a:prstGeom>
          <a:noFill/>
          <a:ln w="12700" algn="ctr">
            <a:noFill/>
            <a:miter lim="800000"/>
            <a:headEnd/>
            <a:tailEnd/>
          </a:ln>
          <a:effectLst/>
        </p:spPr>
        <p:txBody>
          <a:bodyPr wrap="square" lIns="0" tIns="0" rIns="0" bIns="0">
            <a:spAutoFit/>
          </a:bodyPr>
          <a:lstStyle/>
          <a:p>
            <a:pPr defTabSz="762000" eaLnBrk="0" hangingPunct="0">
              <a:spcBef>
                <a:spcPts val="600"/>
              </a:spcBef>
            </a:pPr>
            <a:r>
              <a:rPr lang="en-US" sz="1000" b="1" dirty="0" smtClean="0">
                <a:solidFill>
                  <a:srgbClr val="747578"/>
                </a:solidFill>
                <a:latin typeface="Arial" pitchFamily="34" charset="0"/>
                <a:ea typeface="ＭＳ Ｐゴシック" pitchFamily="34" charset="-128"/>
                <a:cs typeface="Arial" pitchFamily="34" charset="0"/>
              </a:rPr>
              <a:t>Phase 3</a:t>
            </a:r>
            <a:endParaRPr lang="en-US" sz="1000" b="1" dirty="0">
              <a:solidFill>
                <a:srgbClr val="747578"/>
              </a:solidFill>
              <a:latin typeface="Arial" pitchFamily="34" charset="0"/>
              <a:ea typeface="ＭＳ Ｐゴシック" pitchFamily="34" charset="-128"/>
              <a:cs typeface="Arial" pitchFamily="34" charset="0"/>
            </a:endParaRPr>
          </a:p>
          <a:p>
            <a:pPr marL="231775" lvl="1" indent="-117475" defTabSz="762000" eaLnBrk="0" hangingPunct="0">
              <a:spcBef>
                <a:spcPts val="600"/>
              </a:spcBef>
              <a:buClr>
                <a:srgbClr val="E3173E"/>
              </a:buClr>
              <a:buFont typeface="Wingdings" pitchFamily="2" charset="2"/>
              <a:buChar char="§"/>
            </a:pPr>
            <a:r>
              <a:rPr lang="en-US" sz="1000" dirty="0" smtClean="0">
                <a:solidFill>
                  <a:srgbClr val="747578"/>
                </a:solidFill>
                <a:latin typeface="Arial" pitchFamily="34" charset="0"/>
                <a:ea typeface="ＭＳ Ｐゴシック" pitchFamily="34" charset="-128"/>
                <a:cs typeface="Arial" pitchFamily="34" charset="0"/>
              </a:rPr>
              <a:t>Partner of choice for M&amp;E services across Hollywood, Bollywood &amp; other major markets like China</a:t>
            </a:r>
          </a:p>
          <a:p>
            <a:pPr marL="231775" lvl="1" indent="-117475" defTabSz="762000" eaLnBrk="0" hangingPunct="0">
              <a:spcBef>
                <a:spcPts val="600"/>
              </a:spcBef>
              <a:buClr>
                <a:srgbClr val="E3173E"/>
              </a:buClr>
              <a:buFont typeface="Wingdings" pitchFamily="2" charset="2"/>
              <a:buChar char="§"/>
            </a:pPr>
            <a:r>
              <a:rPr lang="en-US" sz="1000" dirty="0" smtClean="0">
                <a:solidFill>
                  <a:srgbClr val="747578"/>
                </a:solidFill>
                <a:latin typeface="Arial" pitchFamily="34" charset="0"/>
                <a:ea typeface="ＭＳ Ｐゴシック" pitchFamily="34" charset="-128"/>
                <a:cs typeface="Arial" pitchFamily="34" charset="0"/>
              </a:rPr>
              <a:t>Global scalability of PFT’s enhanced Cloud based Media ERP platform for content production, broadcast and exhibition segments</a:t>
            </a:r>
          </a:p>
          <a:p>
            <a:pPr marL="231775" lvl="1" indent="-117475" defTabSz="762000" eaLnBrk="0" hangingPunct="0">
              <a:spcBef>
                <a:spcPts val="600"/>
              </a:spcBef>
              <a:buClr>
                <a:srgbClr val="E3173E"/>
              </a:buClr>
              <a:buFont typeface="Wingdings" pitchFamily="2" charset="2"/>
              <a:buChar char="§"/>
            </a:pPr>
            <a:r>
              <a:rPr lang="en-US" sz="1000" dirty="0" smtClean="0">
                <a:solidFill>
                  <a:srgbClr val="747578"/>
                </a:solidFill>
                <a:latin typeface="Arial" pitchFamily="34" charset="0"/>
                <a:ea typeface="ＭＳ Ｐゴシック" pitchFamily="34" charset="-128"/>
                <a:cs typeface="Arial" pitchFamily="34" charset="0"/>
              </a:rPr>
              <a:t>Optimize capacity utilization and maximize delivery from tax advantaged &amp; low-cost facilities</a:t>
            </a:r>
            <a:endParaRPr lang="en-US" sz="1000" dirty="0">
              <a:solidFill>
                <a:srgbClr val="747578"/>
              </a:solidFill>
              <a:latin typeface="Arial" pitchFamily="34" charset="0"/>
              <a:ea typeface="ＭＳ Ｐゴシック" pitchFamily="34" charset="-128"/>
              <a:cs typeface="Arial" pitchFamily="34" charset="0"/>
            </a:endParaRPr>
          </a:p>
        </p:txBody>
      </p:sp>
      <p:sp>
        <p:nvSpPr>
          <p:cNvPr id="9" name="Rectangle 8"/>
          <p:cNvSpPr>
            <a:spLocks noChangeArrowheads="1"/>
          </p:cNvSpPr>
          <p:nvPr/>
        </p:nvSpPr>
        <p:spPr bwMode="auto">
          <a:xfrm>
            <a:off x="914411" y="3284268"/>
            <a:ext cx="2670655" cy="138499"/>
          </a:xfrm>
          <a:prstGeom prst="rect">
            <a:avLst/>
          </a:prstGeom>
          <a:noFill/>
          <a:ln w="12700" algn="ctr">
            <a:noFill/>
            <a:miter lim="800000"/>
            <a:headEnd/>
            <a:tailEnd/>
          </a:ln>
          <a:effectLst/>
        </p:spPr>
        <p:txBody>
          <a:bodyPr wrap="square" lIns="0" tIns="0" rIns="0" bIns="0">
            <a:spAutoFit/>
          </a:bodyPr>
          <a:lstStyle/>
          <a:p>
            <a:pPr defTabSz="762000" eaLnBrk="0" hangingPunct="0">
              <a:spcBef>
                <a:spcPts val="600"/>
              </a:spcBef>
            </a:pPr>
            <a:r>
              <a:rPr lang="en-US" sz="900" b="1" dirty="0" smtClean="0">
                <a:solidFill>
                  <a:srgbClr val="747578"/>
                </a:solidFill>
                <a:latin typeface="Arial" pitchFamily="34" charset="0"/>
                <a:ea typeface="ＭＳ Ｐゴシック" pitchFamily="34" charset="-128"/>
                <a:cs typeface="Arial" pitchFamily="34" charset="0"/>
              </a:rPr>
              <a:t>Current EBITDA Margin up by 1.5 to 2 % </a:t>
            </a:r>
            <a:endParaRPr lang="en-US" sz="900" dirty="0">
              <a:solidFill>
                <a:srgbClr val="747578"/>
              </a:solidFill>
              <a:latin typeface="Arial" pitchFamily="34" charset="0"/>
              <a:ea typeface="ＭＳ Ｐゴシック" pitchFamily="34" charset="-128"/>
              <a:cs typeface="Arial" pitchFamily="34" charset="0"/>
            </a:endParaRPr>
          </a:p>
        </p:txBody>
      </p:sp>
      <p:sp>
        <p:nvSpPr>
          <p:cNvPr id="10" name="Rectangle 9"/>
          <p:cNvSpPr>
            <a:spLocks noChangeArrowheads="1"/>
          </p:cNvSpPr>
          <p:nvPr/>
        </p:nvSpPr>
        <p:spPr bwMode="auto">
          <a:xfrm>
            <a:off x="3329191" y="2596812"/>
            <a:ext cx="2297953" cy="138499"/>
          </a:xfrm>
          <a:prstGeom prst="rect">
            <a:avLst/>
          </a:prstGeom>
          <a:noFill/>
          <a:ln w="12700" algn="ctr">
            <a:noFill/>
            <a:miter lim="800000"/>
            <a:headEnd/>
            <a:tailEnd/>
          </a:ln>
          <a:effectLst/>
        </p:spPr>
        <p:txBody>
          <a:bodyPr lIns="0" tIns="0" rIns="0" bIns="0">
            <a:spAutoFit/>
          </a:bodyPr>
          <a:lstStyle/>
          <a:p>
            <a:pPr defTabSz="762000" eaLnBrk="0" hangingPunct="0">
              <a:spcBef>
                <a:spcPts val="600"/>
              </a:spcBef>
            </a:pPr>
            <a:r>
              <a:rPr lang="en-US" sz="900" b="1" dirty="0" smtClean="0">
                <a:solidFill>
                  <a:srgbClr val="747578"/>
                </a:solidFill>
                <a:latin typeface="Arial" pitchFamily="34" charset="0"/>
                <a:ea typeface="ＭＳ Ｐゴシック" pitchFamily="34" charset="-128"/>
                <a:cs typeface="Arial" pitchFamily="34" charset="0"/>
              </a:rPr>
              <a:t>EBITDA Margin up by 2– 4%</a:t>
            </a:r>
            <a:endParaRPr lang="en-US" sz="900" dirty="0">
              <a:solidFill>
                <a:srgbClr val="747578"/>
              </a:solidFill>
              <a:latin typeface="Arial" pitchFamily="34" charset="0"/>
              <a:ea typeface="ＭＳ Ｐゴシック" pitchFamily="34" charset="-128"/>
              <a:cs typeface="Arial" pitchFamily="34" charset="0"/>
            </a:endParaRPr>
          </a:p>
        </p:txBody>
      </p:sp>
      <p:sp>
        <p:nvSpPr>
          <p:cNvPr id="11" name="Rectangle 10"/>
          <p:cNvSpPr>
            <a:spLocks noChangeArrowheads="1"/>
          </p:cNvSpPr>
          <p:nvPr/>
        </p:nvSpPr>
        <p:spPr bwMode="auto">
          <a:xfrm>
            <a:off x="5754434" y="1937311"/>
            <a:ext cx="2297953" cy="138499"/>
          </a:xfrm>
          <a:prstGeom prst="rect">
            <a:avLst/>
          </a:prstGeom>
          <a:noFill/>
          <a:ln w="12700" algn="ctr">
            <a:noFill/>
            <a:miter lim="800000"/>
            <a:headEnd/>
            <a:tailEnd/>
          </a:ln>
          <a:effectLst/>
        </p:spPr>
        <p:txBody>
          <a:bodyPr lIns="0" tIns="0" rIns="0" bIns="0">
            <a:spAutoFit/>
          </a:bodyPr>
          <a:lstStyle/>
          <a:p>
            <a:pPr defTabSz="762000" eaLnBrk="0" hangingPunct="0">
              <a:spcBef>
                <a:spcPts val="600"/>
              </a:spcBef>
            </a:pPr>
            <a:r>
              <a:rPr lang="en-US" sz="900" b="1" dirty="0" smtClean="0">
                <a:solidFill>
                  <a:srgbClr val="747578"/>
                </a:solidFill>
                <a:latin typeface="Arial" pitchFamily="34" charset="0"/>
                <a:ea typeface="ＭＳ Ｐゴシック" pitchFamily="34" charset="-128"/>
                <a:cs typeface="Arial" pitchFamily="34" charset="0"/>
              </a:rPr>
              <a:t>EBITDA Margin up by 4-5%</a:t>
            </a:r>
            <a:endParaRPr lang="en-US" sz="900" dirty="0">
              <a:solidFill>
                <a:srgbClr val="747578"/>
              </a:solidFill>
              <a:latin typeface="Arial" pitchFamily="34" charset="0"/>
              <a:ea typeface="ＭＳ Ｐゴシック" pitchFamily="34" charset="-128"/>
              <a:cs typeface="Arial" pitchFamily="34" charset="0"/>
            </a:endParaRPr>
          </a:p>
        </p:txBody>
      </p:sp>
      <p:sp>
        <p:nvSpPr>
          <p:cNvPr id="12" name="Right Arrow 11"/>
          <p:cNvSpPr/>
          <p:nvPr/>
        </p:nvSpPr>
        <p:spPr>
          <a:xfrm>
            <a:off x="838200" y="1667102"/>
            <a:ext cx="7406640" cy="267382"/>
          </a:xfrm>
          <a:prstGeom prst="rightArrow">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FFFFFF"/>
              </a:solidFill>
              <a:effectLst/>
              <a:uLnTx/>
              <a:uFillTx/>
              <a:latin typeface="Arial"/>
            </a:endParaRPr>
          </a:p>
        </p:txBody>
      </p:sp>
      <p:sp>
        <p:nvSpPr>
          <p:cNvPr id="13" name="Rectangle 12"/>
          <p:cNvSpPr>
            <a:spLocks noChangeArrowheads="1"/>
          </p:cNvSpPr>
          <p:nvPr/>
        </p:nvSpPr>
        <p:spPr bwMode="auto">
          <a:xfrm>
            <a:off x="877638" y="1542775"/>
            <a:ext cx="6994875" cy="169277"/>
          </a:xfrm>
          <a:prstGeom prst="rect">
            <a:avLst/>
          </a:prstGeom>
          <a:noFill/>
          <a:ln w="12700" algn="ctr">
            <a:noFill/>
            <a:miter lim="800000"/>
            <a:headEnd/>
            <a:tailEnd/>
          </a:ln>
          <a:effectLst/>
        </p:spPr>
        <p:txBody>
          <a:bodyPr wrap="square" lIns="0" tIns="0" rIns="0" bIns="0">
            <a:spAutoFit/>
          </a:bodyPr>
          <a:lstStyle/>
          <a:p>
            <a:pPr defTabSz="762000" eaLnBrk="0" hangingPunct="0">
              <a:spcBef>
                <a:spcPts val="600"/>
              </a:spcBef>
            </a:pPr>
            <a:r>
              <a:rPr lang="en-US" sz="1100" dirty="0" smtClean="0">
                <a:solidFill>
                  <a:srgbClr val="747578"/>
                </a:solidFill>
                <a:latin typeface="Arial" pitchFamily="34" charset="0"/>
                <a:ea typeface="ＭＳ Ｐゴシック" pitchFamily="34" charset="-128"/>
                <a:cs typeface="Arial" pitchFamily="34" charset="0"/>
              </a:rPr>
              <a:t>First 12 months			18-24 months			24-36 months</a:t>
            </a:r>
            <a:endParaRPr lang="en-US" sz="1100" dirty="0">
              <a:solidFill>
                <a:srgbClr val="747578"/>
              </a:solidFill>
              <a:latin typeface="Arial" pitchFamily="34" charset="0"/>
              <a:ea typeface="ＭＳ Ｐゴシック" pitchFamily="34" charset="-128"/>
              <a:cs typeface="Arial" pitchFamily="34" charset="0"/>
            </a:endParaRPr>
          </a:p>
        </p:txBody>
      </p:sp>
      <p:sp>
        <p:nvSpPr>
          <p:cNvPr id="14" name="Rectangle 13"/>
          <p:cNvSpPr/>
          <p:nvPr/>
        </p:nvSpPr>
        <p:spPr>
          <a:xfrm>
            <a:off x="1066799" y="3683487"/>
            <a:ext cx="2262391" cy="260235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94312" y="3055303"/>
            <a:ext cx="2270114" cy="237758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05937" y="2393680"/>
            <a:ext cx="2270114" cy="238900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spTree>
    <p:extLst>
      <p:ext uri="{BB962C8B-B14F-4D97-AF65-F5344CB8AC3E}">
        <p14:creationId xmlns:p14="http://schemas.microsoft.com/office/powerpoint/2010/main" val="1937767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a:solidFill>
                  <a:schemeClr val="bg1"/>
                </a:solidFill>
              </a:rPr>
              <a:t>Shareholding and BOD</a:t>
            </a:r>
          </a:p>
        </p:txBody>
      </p:sp>
    </p:spTree>
    <p:extLst>
      <p:ext uri="{BB962C8B-B14F-4D97-AF65-F5344CB8AC3E}">
        <p14:creationId xmlns:p14="http://schemas.microsoft.com/office/powerpoint/2010/main" val="38651372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PFL Shareholding Pattern Evolution</a:t>
            </a:r>
          </a:p>
        </p:txBody>
      </p:sp>
      <p:sp>
        <p:nvSpPr>
          <p:cNvPr id="3" name="Text Placeholder 3"/>
          <p:cNvSpPr txBox="1">
            <a:spLocks/>
          </p:cNvSpPr>
          <p:nvPr/>
        </p:nvSpPr>
        <p:spPr>
          <a:xfrm>
            <a:off x="582137" y="1757286"/>
            <a:ext cx="3651199" cy="580281"/>
          </a:xfrm>
          <a:prstGeom prst="rect">
            <a:avLst/>
          </a:prstGeom>
          <a:solidFill>
            <a:schemeClr val="accent1"/>
          </a:solidFill>
        </p:spPr>
        <p:txBody>
          <a:bodyPr lIns="91440" tIns="91440" rIns="91440" bIns="91440" anchor="ctr"/>
          <a:lstStyle>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IN" dirty="0"/>
              <a:t>As on 30</a:t>
            </a:r>
            <a:r>
              <a:rPr lang="en-IN" baseline="30000" dirty="0"/>
              <a:t>th</a:t>
            </a:r>
            <a:r>
              <a:rPr lang="en-IN" dirty="0"/>
              <a:t> Sep 2014</a:t>
            </a:r>
          </a:p>
          <a:p>
            <a:pPr eaLnBrk="0" hangingPunct="0"/>
            <a:r>
              <a:rPr lang="en-US" dirty="0" smtClean="0">
                <a:ea typeface="ＭＳ Ｐゴシック" pitchFamily="34" charset="-128"/>
              </a:rPr>
              <a:t>Outstanding </a:t>
            </a:r>
            <a:r>
              <a:rPr lang="en-US" dirty="0">
                <a:ea typeface="ＭＳ Ｐゴシック" pitchFamily="34" charset="-128"/>
              </a:rPr>
              <a:t>shares – 185 </a:t>
            </a:r>
            <a:r>
              <a:rPr lang="en-US" dirty="0" err="1">
                <a:ea typeface="ＭＳ Ｐゴシック" pitchFamily="34" charset="-128"/>
              </a:rPr>
              <a:t>mn</a:t>
            </a:r>
            <a:endParaRPr lang="en-US" dirty="0">
              <a:ea typeface="ＭＳ Ｐゴシック" pitchFamily="34" charset="-128"/>
            </a:endParaRPr>
          </a:p>
        </p:txBody>
      </p:sp>
      <p:sp>
        <p:nvSpPr>
          <p:cNvPr id="4" name="Text Placeholder 3"/>
          <p:cNvSpPr txBox="1">
            <a:spLocks/>
          </p:cNvSpPr>
          <p:nvPr/>
        </p:nvSpPr>
        <p:spPr>
          <a:xfrm>
            <a:off x="4956919" y="1757286"/>
            <a:ext cx="3651199" cy="580280"/>
          </a:xfrm>
          <a:prstGeom prst="rect">
            <a:avLst/>
          </a:prstGeom>
          <a:solidFill>
            <a:schemeClr val="accent1"/>
          </a:solidFill>
        </p:spPr>
        <p:txBody>
          <a:bodyPr lIns="91440" tIns="91440" rIns="91440" bIns="91440" anchor="ctr"/>
          <a:lstStyle>
            <a:defPPr>
              <a:defRPr lang="en-US"/>
            </a:defPPr>
            <a:lvl1pPr indent="0" algn="ctr" fontAlgn="base">
              <a:spcBef>
                <a:spcPts val="0"/>
              </a:spcBef>
              <a:spcAft>
                <a:spcPct val="0"/>
              </a:spcAft>
              <a:buFont typeface="Arial" charset="0"/>
              <a:buNone/>
              <a:defRPr sz="1400" b="1">
                <a:solidFill>
                  <a:schemeClr val="bg1"/>
                </a:solidFill>
                <a:latin typeface="Arial" pitchFamily="34" charset="0"/>
                <a:cs typeface="Arial" pitchFamily="34" charset="0"/>
              </a:defRPr>
            </a:lvl1pPr>
            <a:lvl2pPr indent="0" fontAlgn="base">
              <a:spcBef>
                <a:spcPct val="20000"/>
              </a:spcBef>
              <a:spcAft>
                <a:spcPct val="0"/>
              </a:spcAft>
              <a:buFont typeface="Arial" charset="0"/>
              <a:buNone/>
              <a:defRPr sz="2000" b="1"/>
            </a:lvl2pPr>
            <a:lvl3pPr indent="0" fontAlgn="base">
              <a:spcBef>
                <a:spcPct val="20000"/>
              </a:spcBef>
              <a:spcAft>
                <a:spcPct val="0"/>
              </a:spcAft>
              <a:buFont typeface="Arial" charset="0"/>
              <a:buNone/>
              <a:defRPr b="1"/>
            </a:lvl3pPr>
            <a:lvl4pPr indent="0" fontAlgn="base">
              <a:spcBef>
                <a:spcPct val="20000"/>
              </a:spcBef>
              <a:spcAft>
                <a:spcPct val="0"/>
              </a:spcAft>
              <a:buFont typeface="Arial" charset="0"/>
              <a:buNone/>
              <a:defRPr sz="1600" b="1"/>
            </a:lvl4pPr>
            <a:lvl5pPr indent="0" fontAlgn="base">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eaLnBrk="0" hangingPunct="0"/>
            <a:r>
              <a:rPr lang="en-US" dirty="0">
                <a:ea typeface="ＭＳ Ｐゴシック" pitchFamily="34" charset="-128"/>
              </a:rPr>
              <a:t>Fully diluted</a:t>
            </a:r>
          </a:p>
          <a:p>
            <a:pPr eaLnBrk="0" hangingPunct="0"/>
            <a:r>
              <a:rPr lang="en-US" dirty="0">
                <a:ea typeface="ＭＳ Ｐゴシック" pitchFamily="34" charset="-128"/>
              </a:rPr>
              <a:t>Outstanding shares* – 299 </a:t>
            </a:r>
            <a:r>
              <a:rPr lang="en-US" dirty="0" err="1">
                <a:ea typeface="ＭＳ Ｐゴシック" pitchFamily="34" charset="-128"/>
              </a:rPr>
              <a:t>mn</a:t>
            </a:r>
            <a:r>
              <a:rPr lang="en-US" dirty="0">
                <a:ea typeface="ＭＳ Ｐゴシック" pitchFamily="34" charset="-128"/>
              </a:rPr>
              <a:t> </a:t>
            </a:r>
          </a:p>
        </p:txBody>
      </p:sp>
      <p:graphicFrame>
        <p:nvGraphicFramePr>
          <p:cNvPr id="6" name="Chart 5"/>
          <p:cNvGraphicFramePr/>
          <p:nvPr>
            <p:extLst>
              <p:ext uri="{D42A27DB-BD31-4B8C-83A1-F6EECF244321}">
                <p14:modId xmlns:p14="http://schemas.microsoft.com/office/powerpoint/2010/main" val="4081186271"/>
              </p:ext>
            </p:extLst>
          </p:nvPr>
        </p:nvGraphicFramePr>
        <p:xfrm>
          <a:off x="4419600" y="2653570"/>
          <a:ext cx="4995080" cy="283464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582137" y="5919706"/>
            <a:ext cx="6944568" cy="246221"/>
          </a:xfrm>
          <a:prstGeom prst="rect">
            <a:avLst/>
          </a:prstGeom>
        </p:spPr>
        <p:txBody>
          <a:bodyPr wrap="square">
            <a:spAutoFit/>
          </a:bodyPr>
          <a:lstStyle/>
          <a:p>
            <a:r>
              <a:rPr lang="en-US" sz="1000" i="1" dirty="0">
                <a:solidFill>
                  <a:srgbClr val="6D6E71"/>
                </a:solidFill>
              </a:rPr>
              <a:t>*Indicative Shareholding is post Preferential Allotment but Pre Open offer </a:t>
            </a:r>
          </a:p>
        </p:txBody>
      </p:sp>
      <p:graphicFrame>
        <p:nvGraphicFramePr>
          <p:cNvPr id="8" name="Chart 7"/>
          <p:cNvGraphicFramePr>
            <a:graphicFrameLocks/>
          </p:cNvGraphicFramePr>
          <p:nvPr>
            <p:extLst>
              <p:ext uri="{D42A27DB-BD31-4B8C-83A1-F6EECF244321}">
                <p14:modId xmlns:p14="http://schemas.microsoft.com/office/powerpoint/2010/main" val="993139480"/>
              </p:ext>
            </p:extLst>
          </p:nvPr>
        </p:nvGraphicFramePr>
        <p:xfrm>
          <a:off x="433973" y="2652540"/>
          <a:ext cx="3799363" cy="2803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09932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PFW - DNEG &amp; PFL- RMW Transaction Highlights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1966" b="22325"/>
          <a:stretch/>
        </p:blipFill>
        <p:spPr>
          <a:xfrm>
            <a:off x="5326424" y="3066566"/>
            <a:ext cx="2750776" cy="62701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2469" b="20620"/>
          <a:stretch/>
        </p:blipFill>
        <p:spPr>
          <a:xfrm>
            <a:off x="3220279" y="2135882"/>
            <a:ext cx="2703443" cy="616829"/>
          </a:xfrm>
          <a:prstGeom prst="rect">
            <a:avLst/>
          </a:prstGeom>
        </p:spPr>
      </p:pic>
      <p:sp>
        <p:nvSpPr>
          <p:cNvPr id="6" name="Rectangle 5"/>
          <p:cNvSpPr/>
          <p:nvPr/>
        </p:nvSpPr>
        <p:spPr>
          <a:xfrm>
            <a:off x="5234741" y="4344616"/>
            <a:ext cx="3375859" cy="1195574"/>
          </a:xfrm>
          <a:prstGeom prst="rect">
            <a:avLst/>
          </a:prstGeom>
          <a:noFill/>
          <a:ln w="19050">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747578"/>
                </a:solidFill>
                <a:effectLst/>
                <a:uLnTx/>
                <a:uFillTx/>
                <a:latin typeface="Arial"/>
              </a:rPr>
              <a:t>Enterprise Valuation of ~£55</a:t>
            </a:r>
            <a:r>
              <a:rPr kumimoji="0" lang="en-US" sz="1200" b="1" i="0" u="none" strike="noStrike" kern="0" cap="none" spc="0" normalizeH="0" noProof="0" dirty="0" smtClean="0">
                <a:ln>
                  <a:noFill/>
                </a:ln>
                <a:solidFill>
                  <a:srgbClr val="747578"/>
                </a:solidFill>
                <a:effectLst/>
                <a:uLnTx/>
                <a:uFillTx/>
                <a:latin typeface="Arial"/>
              </a:rPr>
              <a:t> </a:t>
            </a:r>
            <a:r>
              <a:rPr kumimoji="0" lang="en-US" sz="1200" b="1" i="0" u="none" strike="noStrike" kern="0" cap="none" spc="0" normalizeH="0" baseline="0" noProof="0" dirty="0" err="1" smtClean="0">
                <a:ln>
                  <a:noFill/>
                </a:ln>
                <a:solidFill>
                  <a:srgbClr val="747578"/>
                </a:solidFill>
                <a:effectLst/>
                <a:uLnTx/>
                <a:uFillTx/>
                <a:latin typeface="Arial"/>
              </a:rPr>
              <a:t>mn</a:t>
            </a:r>
            <a:r>
              <a:rPr kumimoji="0" lang="en-US" sz="1200" b="1" i="0" u="none" strike="noStrike" kern="0" cap="none" spc="0" normalizeH="0" baseline="0" noProof="0" dirty="0" smtClean="0">
                <a:ln>
                  <a:noFill/>
                </a:ln>
                <a:solidFill>
                  <a:srgbClr val="747578"/>
                </a:solidFill>
                <a:effectLst/>
                <a:uLnTx/>
                <a:uFillTx/>
                <a:latin typeface="Arial"/>
              </a:rPr>
              <a:t> </a:t>
            </a:r>
          </a:p>
          <a:p>
            <a:pPr marL="285750" indent="-285750">
              <a:buClr>
                <a:srgbClr val="E3173E"/>
              </a:buClr>
              <a:buFont typeface="Wingdings" panose="05000000000000000000" pitchFamily="2" charset="2"/>
              <a:buChar char="§"/>
              <a:defRPr/>
            </a:pPr>
            <a:r>
              <a:rPr lang="en-US" sz="1200" kern="0" dirty="0" smtClean="0">
                <a:solidFill>
                  <a:srgbClr val="747578"/>
                </a:solidFill>
                <a:latin typeface="Arial"/>
              </a:rPr>
              <a:t>~60% </a:t>
            </a:r>
            <a:r>
              <a:rPr lang="en-US" sz="1200" kern="0" dirty="0">
                <a:solidFill>
                  <a:srgbClr val="747578"/>
                </a:solidFill>
                <a:latin typeface="Arial"/>
              </a:rPr>
              <a:t>paid </a:t>
            </a:r>
            <a:r>
              <a:rPr lang="en-US" sz="1200" kern="0" dirty="0" smtClean="0">
                <a:solidFill>
                  <a:srgbClr val="747578"/>
                </a:solidFill>
                <a:latin typeface="Arial"/>
              </a:rPr>
              <a:t>upfront Plus assumed Debt (leases + WC) </a:t>
            </a:r>
          </a:p>
          <a:p>
            <a:pPr marL="285750" indent="-285750">
              <a:buClr>
                <a:srgbClr val="E3173E"/>
              </a:buClr>
              <a:buFont typeface="Wingdings" panose="05000000000000000000" pitchFamily="2" charset="2"/>
              <a:buChar char="§"/>
              <a:defRPr/>
            </a:pPr>
            <a:r>
              <a:rPr lang="en-US" sz="1200" kern="0" dirty="0" smtClean="0">
                <a:solidFill>
                  <a:srgbClr val="747578"/>
                </a:solidFill>
                <a:latin typeface="Arial"/>
              </a:rPr>
              <a:t>~40% long term in Cash, Equity and Equity Options in PFW </a:t>
            </a:r>
            <a:endParaRPr lang="en-US" sz="1200" kern="0" dirty="0">
              <a:solidFill>
                <a:srgbClr val="747578"/>
              </a:solidFill>
              <a:latin typeface="Arial"/>
            </a:endParaRPr>
          </a:p>
        </p:txBody>
      </p:sp>
      <p:cxnSp>
        <p:nvCxnSpPr>
          <p:cNvPr id="7" name="Straight Arrow Connector 6"/>
          <p:cNvCxnSpPr/>
          <p:nvPr/>
        </p:nvCxnSpPr>
        <p:spPr>
          <a:xfrm flipH="1">
            <a:off x="6858000" y="2810335"/>
            <a:ext cx="2" cy="390561"/>
          </a:xfrm>
          <a:prstGeom prst="straightConnector1">
            <a:avLst/>
          </a:prstGeom>
          <a:noFill/>
          <a:ln w="9525" cap="flat" cmpd="sng" algn="ctr">
            <a:solidFill>
              <a:srgbClr val="E3173E">
                <a:shade val="95000"/>
                <a:satMod val="105000"/>
              </a:srgbClr>
            </a:solidFill>
            <a:prstDash val="solid"/>
            <a:tailEnd type="triangle"/>
          </a:ln>
          <a:effectLst/>
        </p:spPr>
      </p:cxnSp>
      <p:cxnSp>
        <p:nvCxnSpPr>
          <p:cNvPr id="8" name="Straight Connector 7"/>
          <p:cNvCxnSpPr/>
          <p:nvPr/>
        </p:nvCxnSpPr>
        <p:spPr>
          <a:xfrm flipV="1">
            <a:off x="2394536" y="2812248"/>
            <a:ext cx="4463464" cy="1"/>
          </a:xfrm>
          <a:prstGeom prst="line">
            <a:avLst/>
          </a:prstGeom>
          <a:noFill/>
          <a:ln w="9525" cap="flat" cmpd="sng" algn="ctr">
            <a:solidFill>
              <a:srgbClr val="E3173E">
                <a:shade val="95000"/>
                <a:satMod val="105000"/>
              </a:srgbClr>
            </a:solidFill>
            <a:prstDash val="solid"/>
          </a:ln>
          <a:effectLst/>
        </p:spPr>
      </p:cxnSp>
      <p:sp>
        <p:nvSpPr>
          <p:cNvPr id="9" name="Rectangle 8"/>
          <p:cNvSpPr/>
          <p:nvPr/>
        </p:nvSpPr>
        <p:spPr>
          <a:xfrm>
            <a:off x="980282" y="3205558"/>
            <a:ext cx="2770144" cy="319926"/>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747578"/>
                </a:solidFill>
                <a:effectLst/>
                <a:uLnTx/>
                <a:uFillTx/>
                <a:latin typeface="Arial"/>
              </a:rPr>
              <a:t>Acquisition of RMW Film</a:t>
            </a:r>
            <a:r>
              <a:rPr kumimoji="0" lang="en-US" sz="1200" b="1" i="0" u="none" strike="noStrike" kern="0" cap="none" spc="0" normalizeH="0" noProof="0" dirty="0" smtClean="0">
                <a:ln>
                  <a:noFill/>
                </a:ln>
                <a:solidFill>
                  <a:srgbClr val="747578"/>
                </a:solidFill>
                <a:effectLst/>
                <a:uLnTx/>
                <a:uFillTx/>
                <a:latin typeface="Arial"/>
              </a:rPr>
              <a:t> &amp; </a:t>
            </a:r>
            <a:r>
              <a:rPr kumimoji="0" lang="en-US" sz="1200" b="1" i="0" u="none" strike="noStrike" kern="0" cap="none" spc="0" normalizeH="0" baseline="0" noProof="0" dirty="0" smtClean="0">
                <a:ln>
                  <a:noFill/>
                </a:ln>
                <a:solidFill>
                  <a:srgbClr val="747578"/>
                </a:solidFill>
                <a:effectLst/>
                <a:uLnTx/>
                <a:uFillTx/>
                <a:latin typeface="Arial"/>
              </a:rPr>
              <a:t>Media services assets in a slump sale</a:t>
            </a:r>
          </a:p>
        </p:txBody>
      </p:sp>
      <p:sp>
        <p:nvSpPr>
          <p:cNvPr id="11" name="TextBox 10"/>
          <p:cNvSpPr txBox="1"/>
          <p:nvPr/>
        </p:nvSpPr>
        <p:spPr>
          <a:xfrm>
            <a:off x="563034" y="4155195"/>
            <a:ext cx="3856566" cy="1384995"/>
          </a:xfrm>
          <a:prstGeom prst="rect">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747578"/>
                </a:solidFill>
                <a:effectLst/>
                <a:uLnTx/>
                <a:uFillTx/>
                <a:latin typeface="Arial"/>
              </a:rPr>
              <a:t>Rs 3,500mn Equity + Assumed Debt </a:t>
            </a:r>
            <a:endParaRPr kumimoji="0" lang="en-IN" sz="1200" b="1" i="0" u="none" strike="noStrike" kern="0" cap="none" spc="0" normalizeH="0" baseline="0" noProof="0" dirty="0" smtClean="0">
              <a:ln>
                <a:noFill/>
              </a:ln>
              <a:solidFill>
                <a:srgbClr val="747578"/>
              </a:solidFill>
              <a:effectLst/>
              <a:uLnTx/>
              <a:uFillTx/>
              <a:latin typeface="Arial"/>
            </a:endParaRPr>
          </a:p>
          <a:p>
            <a:pPr marL="285750" marR="0" lvl="0" indent="-285750" defTabSz="914400" eaLnBrk="1" fontAlgn="auto" latinLnBrk="0" hangingPunct="1">
              <a:lnSpc>
                <a:spcPct val="100000"/>
              </a:lnSpc>
              <a:spcBef>
                <a:spcPts val="0"/>
              </a:spcBef>
              <a:spcAft>
                <a:spcPts val="0"/>
              </a:spcAft>
              <a:buClr>
                <a:srgbClr val="E3173E"/>
              </a:buClr>
              <a:buSzTx/>
              <a:buFont typeface="Wingdings" panose="05000000000000000000" pitchFamily="2" charset="2"/>
              <a:buChar char="§"/>
              <a:tabLst/>
              <a:defRPr/>
            </a:pPr>
            <a:r>
              <a:rPr kumimoji="0" lang="en-IN" sz="1200" b="0" i="0" u="none" strike="noStrike" kern="0" cap="none" spc="0" normalizeH="0" baseline="0" noProof="0" dirty="0" smtClean="0">
                <a:ln>
                  <a:noFill/>
                </a:ln>
                <a:solidFill>
                  <a:srgbClr val="747578"/>
                </a:solidFill>
                <a:effectLst/>
                <a:uLnTx/>
                <a:uFillTx/>
                <a:latin typeface="Arial"/>
              </a:rPr>
              <a:t>200,000 sq.ft. state-of-the-art Studio facility in Film City</a:t>
            </a:r>
          </a:p>
          <a:p>
            <a:pPr marL="285750" marR="0" lvl="0" indent="-285750" defTabSz="914400" eaLnBrk="1" fontAlgn="auto" latinLnBrk="0" hangingPunct="1">
              <a:lnSpc>
                <a:spcPct val="100000"/>
              </a:lnSpc>
              <a:spcBef>
                <a:spcPts val="0"/>
              </a:spcBef>
              <a:spcAft>
                <a:spcPts val="0"/>
              </a:spcAft>
              <a:buClr>
                <a:srgbClr val="E3173E"/>
              </a:buClr>
              <a:buSzTx/>
              <a:buFont typeface="Wingdings" panose="05000000000000000000" pitchFamily="2" charset="2"/>
              <a:buChar char="§"/>
              <a:tabLst/>
              <a:defRPr/>
            </a:pPr>
            <a:r>
              <a:rPr kumimoji="0" lang="en-IN" sz="1200" b="0" i="0" u="none" strike="noStrike" kern="0" cap="none" spc="0" normalizeH="0" baseline="0" noProof="0" dirty="0" smtClean="0">
                <a:ln>
                  <a:noFill/>
                </a:ln>
                <a:solidFill>
                  <a:srgbClr val="747578"/>
                </a:solidFill>
                <a:effectLst/>
                <a:uLnTx/>
                <a:uFillTx/>
                <a:latin typeface="Arial"/>
              </a:rPr>
              <a:t>90,000 sqft SEZ in Navi Mumbai and 75,000 sqft facility in Film City</a:t>
            </a:r>
          </a:p>
          <a:p>
            <a:pPr marL="285750" marR="0" lvl="0" indent="-285750" defTabSz="914400" eaLnBrk="1" fontAlgn="auto" latinLnBrk="0" hangingPunct="1">
              <a:lnSpc>
                <a:spcPct val="100000"/>
              </a:lnSpc>
              <a:spcBef>
                <a:spcPts val="0"/>
              </a:spcBef>
              <a:spcAft>
                <a:spcPts val="0"/>
              </a:spcAft>
              <a:buClr>
                <a:srgbClr val="E3173E"/>
              </a:buClr>
              <a:buSzTx/>
              <a:buFont typeface="Wingdings" panose="05000000000000000000" pitchFamily="2" charset="2"/>
              <a:buChar char="§"/>
              <a:tabLst/>
              <a:defRPr/>
            </a:pPr>
            <a:r>
              <a:rPr kumimoji="0" lang="en-IN" sz="1200" b="0" i="0" u="none" strike="noStrike" kern="0" cap="none" spc="0" normalizeH="0" baseline="0" noProof="0" dirty="0" smtClean="0">
                <a:ln>
                  <a:noFill/>
                </a:ln>
                <a:solidFill>
                  <a:srgbClr val="747578"/>
                </a:solidFill>
                <a:effectLst/>
                <a:uLnTx/>
                <a:uFillTx/>
                <a:latin typeface="Arial"/>
              </a:rPr>
              <a:t>30% stake in Digital Domain </a:t>
            </a:r>
          </a:p>
          <a:p>
            <a:pPr marL="285750" marR="0" lvl="0" indent="-285750" defTabSz="914400" eaLnBrk="1" fontAlgn="auto" latinLnBrk="0" hangingPunct="1">
              <a:lnSpc>
                <a:spcPct val="100000"/>
              </a:lnSpc>
              <a:spcBef>
                <a:spcPts val="0"/>
              </a:spcBef>
              <a:spcAft>
                <a:spcPts val="0"/>
              </a:spcAft>
              <a:buClr>
                <a:srgbClr val="E3173E"/>
              </a:buClr>
              <a:buSzTx/>
              <a:buFont typeface="Wingdings" panose="05000000000000000000" pitchFamily="2" charset="2"/>
              <a:buChar char="§"/>
              <a:tabLst/>
              <a:defRPr/>
            </a:pPr>
            <a:r>
              <a:rPr kumimoji="0" lang="en-IN" sz="1200" b="0" i="0" u="none" strike="noStrike" kern="0" cap="none" spc="0" normalizeH="0" baseline="0" noProof="0" dirty="0" smtClean="0">
                <a:ln>
                  <a:noFill/>
                </a:ln>
                <a:solidFill>
                  <a:srgbClr val="747578"/>
                </a:solidFill>
                <a:effectLst/>
                <a:uLnTx/>
                <a:uFillTx/>
                <a:latin typeface="Arial"/>
              </a:rPr>
              <a:t>100% ownership of Lowry Digital</a:t>
            </a:r>
          </a:p>
        </p:txBody>
      </p:sp>
      <p:cxnSp>
        <p:nvCxnSpPr>
          <p:cNvPr id="12" name="Straight Connector 11"/>
          <p:cNvCxnSpPr/>
          <p:nvPr/>
        </p:nvCxnSpPr>
        <p:spPr>
          <a:xfrm>
            <a:off x="3674015" y="1906184"/>
            <a:ext cx="690541" cy="307120"/>
          </a:xfrm>
          <a:prstGeom prst="line">
            <a:avLst/>
          </a:prstGeom>
          <a:noFill/>
          <a:ln w="9525" cap="flat" cmpd="sng" algn="ctr">
            <a:solidFill>
              <a:srgbClr val="E3173E">
                <a:shade val="95000"/>
                <a:satMod val="105000"/>
              </a:srgbClr>
            </a:solidFill>
            <a:prstDash val="solid"/>
            <a:tailEnd type="triangle"/>
          </a:ln>
          <a:effectLst/>
        </p:spPr>
      </p:cxnSp>
      <p:sp>
        <p:nvSpPr>
          <p:cNvPr id="13" name="TextBox 12"/>
          <p:cNvSpPr txBox="1"/>
          <p:nvPr/>
        </p:nvSpPr>
        <p:spPr>
          <a:xfrm>
            <a:off x="735200" y="1434531"/>
            <a:ext cx="2842459" cy="461665"/>
          </a:xfrm>
          <a:prstGeom prst="rect">
            <a:avLst/>
          </a:prstGeom>
          <a:solidFill>
            <a:schemeClr val="accent1"/>
          </a:solidFill>
          <a:ln>
            <a:noFill/>
          </a:ln>
        </p:spPr>
        <p:txBody>
          <a:bodyPr wrap="square" anchor="ctr">
            <a:spAutoFit/>
          </a:bodyPr>
          <a:lstStyle>
            <a:defPPr>
              <a:defRPr lang="en-US"/>
            </a:defPPr>
            <a:lvl1pPr marR="0" lvl="0" indent="0" algn="ctr" eaLnBrk="0" fontAlgn="auto" hangingPunct="0">
              <a:lnSpc>
                <a:spcPct val="100000"/>
              </a:lnSpc>
              <a:spcBef>
                <a:spcPts val="0"/>
              </a:spcBef>
              <a:spcAft>
                <a:spcPct val="0"/>
              </a:spcAft>
              <a:buClrTx/>
              <a:buSzTx/>
              <a:buFontTx/>
              <a:buNone/>
              <a:tabLst/>
              <a:defRPr kumimoji="0" sz="1200" b="1" i="0" u="none" strike="noStrike" kern="0" cap="none" spc="0" normalizeH="0" baseline="0">
                <a:ln>
                  <a:noFill/>
                </a:ln>
                <a:solidFill>
                  <a:srgbClr val="FFFFFF"/>
                </a:solidFill>
                <a:effectLst/>
                <a:uLnTx/>
                <a:uFillTx/>
                <a:latin typeface="Arial"/>
                <a:ea typeface="ＭＳ Ｐゴシック" pitchFamily="34" charset="-128"/>
                <a:cs typeface="Arial" pitchFamily="34" charset="0"/>
              </a:defRPr>
            </a:lvl1pPr>
          </a:lstStyle>
          <a:p>
            <a:r>
              <a:rPr lang="en-US" dirty="0"/>
              <a:t>Promoters to invest </a:t>
            </a:r>
            <a:r>
              <a:rPr lang="en-US" dirty="0" smtClean="0"/>
              <a:t>Rs.1.2bn at </a:t>
            </a:r>
            <a:r>
              <a:rPr lang="en-US" dirty="0"/>
              <a:t>Rs.52 / - per share </a:t>
            </a:r>
          </a:p>
        </p:txBody>
      </p:sp>
      <p:sp>
        <p:nvSpPr>
          <p:cNvPr id="14" name="TextBox 13"/>
          <p:cNvSpPr txBox="1"/>
          <p:nvPr/>
        </p:nvSpPr>
        <p:spPr>
          <a:xfrm>
            <a:off x="5539541" y="1425390"/>
            <a:ext cx="2842459" cy="646331"/>
          </a:xfrm>
          <a:prstGeom prst="rect">
            <a:avLst/>
          </a:prstGeom>
          <a:solidFill>
            <a:schemeClr val="accent1"/>
          </a:solidFill>
          <a:ln>
            <a:noFill/>
          </a:ln>
        </p:spPr>
        <p:txBody>
          <a:bodyPr wrap="square" anchor="ctr">
            <a:spAutoFit/>
          </a:bodyPr>
          <a:lstStyle>
            <a:defPPr>
              <a:defRPr lang="en-US"/>
            </a:defPPr>
            <a:lvl1pPr marR="0" lvl="0" indent="0" algn="ctr" eaLnBrk="0" fontAlgn="auto" hangingPunct="0">
              <a:lnSpc>
                <a:spcPct val="100000"/>
              </a:lnSpc>
              <a:spcBef>
                <a:spcPts val="0"/>
              </a:spcBef>
              <a:spcAft>
                <a:spcPct val="0"/>
              </a:spcAft>
              <a:buClrTx/>
              <a:buSzTx/>
              <a:buFontTx/>
              <a:buNone/>
              <a:tabLst/>
              <a:defRPr kumimoji="0" sz="1200" b="1" i="0" u="none" strike="noStrike" kern="0" cap="none" spc="0" normalizeH="0" baseline="0">
                <a:ln>
                  <a:noFill/>
                </a:ln>
                <a:solidFill>
                  <a:srgbClr val="FFFFFF"/>
                </a:solidFill>
                <a:effectLst/>
                <a:uLnTx/>
                <a:uFillTx/>
                <a:latin typeface="Arial"/>
                <a:ea typeface="ＭＳ Ｐゴシック" pitchFamily="34" charset="-128"/>
                <a:cs typeface="Arial" pitchFamily="34" charset="0"/>
              </a:defRPr>
            </a:lvl1pPr>
          </a:lstStyle>
          <a:p>
            <a:r>
              <a:rPr lang="en-US" dirty="0"/>
              <a:t>Reliance to invest </a:t>
            </a:r>
            <a:r>
              <a:rPr lang="en-US" dirty="0" smtClean="0"/>
              <a:t>Rs.1.2 </a:t>
            </a:r>
            <a:r>
              <a:rPr lang="en-US" dirty="0" err="1" smtClean="0"/>
              <a:t>bn</a:t>
            </a:r>
            <a:r>
              <a:rPr lang="en-US" dirty="0" smtClean="0"/>
              <a:t> </a:t>
            </a:r>
            <a:r>
              <a:rPr lang="en-US" dirty="0"/>
              <a:t>at Rs.52/- per share + business with Equity Valuation of Rs.350cr.</a:t>
            </a:r>
          </a:p>
        </p:txBody>
      </p:sp>
      <p:sp>
        <p:nvSpPr>
          <p:cNvPr id="15" name="TextBox 14"/>
          <p:cNvSpPr txBox="1"/>
          <p:nvPr/>
        </p:nvSpPr>
        <p:spPr>
          <a:xfrm>
            <a:off x="4608118" y="1743487"/>
            <a:ext cx="110807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747578"/>
                </a:solidFill>
                <a:effectLst/>
                <a:uLnTx/>
                <a:uFillTx/>
                <a:latin typeface="Arial"/>
              </a:rPr>
              <a:t>30.2%*</a:t>
            </a:r>
          </a:p>
        </p:txBody>
      </p:sp>
      <p:sp>
        <p:nvSpPr>
          <p:cNvPr id="16" name="TextBox 15"/>
          <p:cNvSpPr txBox="1"/>
          <p:nvPr/>
        </p:nvSpPr>
        <p:spPr>
          <a:xfrm>
            <a:off x="3711488" y="1745317"/>
            <a:ext cx="110807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747578"/>
                </a:solidFill>
                <a:effectLst/>
                <a:uLnTx/>
                <a:uFillTx/>
                <a:latin typeface="Arial"/>
              </a:rPr>
              <a:t>33.5%*</a:t>
            </a:r>
          </a:p>
        </p:txBody>
      </p:sp>
      <p:pic>
        <p:nvPicPr>
          <p:cNvPr id="17" name="Picture 3"/>
          <p:cNvPicPr>
            <a:picLocks noChangeAspect="1" noChangeArrowheads="1"/>
          </p:cNvPicPr>
          <p:nvPr/>
        </p:nvPicPr>
        <p:blipFill>
          <a:blip r:embed="rId4" cstate="print"/>
          <a:srcRect/>
          <a:stretch>
            <a:fillRect/>
          </a:stretch>
        </p:blipFill>
        <p:spPr bwMode="auto">
          <a:xfrm>
            <a:off x="5979562" y="3863790"/>
            <a:ext cx="1765938" cy="355176"/>
          </a:xfrm>
          <a:prstGeom prst="rect">
            <a:avLst/>
          </a:prstGeom>
          <a:noFill/>
          <a:ln w="9525">
            <a:noFill/>
            <a:miter lim="800000"/>
            <a:headEnd/>
            <a:tailEnd/>
          </a:ln>
          <a:effectLst/>
        </p:spPr>
      </p:pic>
      <p:pic>
        <p:nvPicPr>
          <p:cNvPr id="18" name="Picture 2" descr="http://www.animationxpress.com/images/REL_Mediaworks-Logo_2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28" t="19790"/>
          <a:stretch/>
        </p:blipFill>
        <p:spPr bwMode="auto">
          <a:xfrm>
            <a:off x="1840644" y="3635190"/>
            <a:ext cx="1131156" cy="46001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a:off x="2375848" y="2796990"/>
            <a:ext cx="2" cy="390561"/>
          </a:xfrm>
          <a:prstGeom prst="straightConnector1">
            <a:avLst/>
          </a:prstGeom>
          <a:noFill/>
          <a:ln w="9525" cap="flat" cmpd="sng" algn="ctr">
            <a:solidFill>
              <a:srgbClr val="E3173E">
                <a:shade val="95000"/>
                <a:satMod val="105000"/>
              </a:srgbClr>
            </a:solidFill>
            <a:prstDash val="solid"/>
            <a:tailEnd type="triangle"/>
          </a:ln>
          <a:effectLst/>
        </p:spPr>
      </p:cxnSp>
      <p:cxnSp>
        <p:nvCxnSpPr>
          <p:cNvPr id="20" name="Straight Connector 19"/>
          <p:cNvCxnSpPr/>
          <p:nvPr/>
        </p:nvCxnSpPr>
        <p:spPr>
          <a:xfrm flipV="1">
            <a:off x="4766027" y="1873276"/>
            <a:ext cx="690541" cy="350994"/>
          </a:xfrm>
          <a:prstGeom prst="line">
            <a:avLst/>
          </a:prstGeom>
          <a:noFill/>
          <a:ln w="9525" cap="flat" cmpd="sng" algn="ctr">
            <a:solidFill>
              <a:srgbClr val="E3173E">
                <a:shade val="95000"/>
                <a:satMod val="105000"/>
              </a:srgbClr>
            </a:solidFill>
            <a:prstDash val="solid"/>
            <a:headEnd type="triangle"/>
          </a:ln>
          <a:effectLst/>
        </p:spPr>
      </p:cxnSp>
      <p:sp>
        <p:nvSpPr>
          <p:cNvPr id="21" name="TextBox 20"/>
          <p:cNvSpPr txBox="1"/>
          <p:nvPr/>
        </p:nvSpPr>
        <p:spPr>
          <a:xfrm>
            <a:off x="6954128" y="3577690"/>
            <a:ext cx="756830" cy="276999"/>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kern="0" cap="none" spc="0" normalizeH="0" baseline="0">
                <a:ln>
                  <a:noFill/>
                </a:ln>
                <a:solidFill>
                  <a:srgbClr val="6D6E71"/>
                </a:solidFill>
                <a:effectLst/>
                <a:uLnTx/>
                <a:uFillTx/>
                <a:latin typeface="Arial"/>
              </a:defRPr>
            </a:lvl1pPr>
          </a:lstStyle>
          <a:p>
            <a:r>
              <a:rPr lang="en-US" dirty="0"/>
              <a:t>100%</a:t>
            </a:r>
          </a:p>
        </p:txBody>
      </p:sp>
      <p:sp>
        <p:nvSpPr>
          <p:cNvPr id="22" name="TextBox 21"/>
          <p:cNvSpPr txBox="1"/>
          <p:nvPr/>
        </p:nvSpPr>
        <p:spPr>
          <a:xfrm>
            <a:off x="7113170" y="2641483"/>
            <a:ext cx="1784742" cy="646331"/>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kern="0" cap="none" spc="0" normalizeH="0" baseline="0">
                <a:ln>
                  <a:noFill/>
                </a:ln>
                <a:solidFill>
                  <a:srgbClr val="6D6E71"/>
                </a:solidFill>
                <a:effectLst/>
                <a:uLnTx/>
                <a:uFillTx/>
                <a:latin typeface="Arial"/>
              </a:defRPr>
            </a:lvl1pPr>
          </a:lstStyle>
          <a:p>
            <a:r>
              <a:rPr lang="en-US" dirty="0">
                <a:solidFill>
                  <a:srgbClr val="747578"/>
                </a:solidFill>
              </a:rPr>
              <a:t>Shareholding</a:t>
            </a:r>
          </a:p>
          <a:p>
            <a:r>
              <a:rPr lang="en-US" dirty="0" smtClean="0">
                <a:solidFill>
                  <a:srgbClr val="747578"/>
                </a:solidFill>
              </a:rPr>
              <a:t>100% </a:t>
            </a:r>
            <a:r>
              <a:rPr lang="en-US" dirty="0">
                <a:solidFill>
                  <a:srgbClr val="747578"/>
                </a:solidFill>
              </a:rPr>
              <a:t>Prime Focus **</a:t>
            </a:r>
          </a:p>
        </p:txBody>
      </p:sp>
      <p:cxnSp>
        <p:nvCxnSpPr>
          <p:cNvPr id="23" name="Straight Arrow Connector 22"/>
          <p:cNvCxnSpPr/>
          <p:nvPr/>
        </p:nvCxnSpPr>
        <p:spPr>
          <a:xfrm rot="5400000">
            <a:off x="6692518" y="3693777"/>
            <a:ext cx="340023" cy="2"/>
          </a:xfrm>
          <a:prstGeom prst="straightConnector1">
            <a:avLst/>
          </a:prstGeom>
          <a:noFill/>
          <a:ln w="9525" cap="flat" cmpd="sng" algn="ctr">
            <a:solidFill>
              <a:srgbClr val="E3173E">
                <a:shade val="95000"/>
                <a:satMod val="105000"/>
              </a:srgbClr>
            </a:solidFill>
            <a:prstDash val="solid"/>
            <a:tailEnd type="triangle"/>
          </a:ln>
          <a:effectLst/>
        </p:spPr>
      </p:cxnSp>
      <p:sp>
        <p:nvSpPr>
          <p:cNvPr id="24" name="Rectangle 23"/>
          <p:cNvSpPr/>
          <p:nvPr/>
        </p:nvSpPr>
        <p:spPr>
          <a:xfrm>
            <a:off x="474557" y="5919706"/>
            <a:ext cx="6944568" cy="400110"/>
          </a:xfrm>
          <a:prstGeom prst="rect">
            <a:avLst/>
          </a:prstGeom>
        </p:spPr>
        <p:txBody>
          <a:bodyPr wrap="square">
            <a:spAutoFit/>
          </a:bodyPr>
          <a:lstStyle/>
          <a:p>
            <a:r>
              <a:rPr lang="en-US" sz="1000" i="1" dirty="0">
                <a:solidFill>
                  <a:srgbClr val="747578"/>
                </a:solidFill>
              </a:rPr>
              <a:t>**On a fully diluted basis, accounting for the conversion of </a:t>
            </a:r>
            <a:r>
              <a:rPr lang="en-US" sz="1000" i="1" dirty="0" err="1">
                <a:solidFill>
                  <a:srgbClr val="747578"/>
                </a:solidFill>
              </a:rPr>
              <a:t>MacQuarie</a:t>
            </a:r>
            <a:r>
              <a:rPr lang="en-US" sz="1000" i="1" dirty="0">
                <a:solidFill>
                  <a:srgbClr val="747578"/>
                </a:solidFill>
              </a:rPr>
              <a:t> &amp; AID instruments, as well as the equity units towards </a:t>
            </a:r>
            <a:r>
              <a:rPr lang="en-US" sz="1000" i="1" dirty="0" err="1">
                <a:solidFill>
                  <a:srgbClr val="747578"/>
                </a:solidFill>
              </a:rPr>
              <a:t>DNeg</a:t>
            </a:r>
            <a:r>
              <a:rPr lang="en-US" sz="1000" i="1" dirty="0">
                <a:solidFill>
                  <a:srgbClr val="747578"/>
                </a:solidFill>
              </a:rPr>
              <a:t> transactions, PFL will continue to own ~ 80% of PFW</a:t>
            </a:r>
          </a:p>
        </p:txBody>
      </p:sp>
    </p:spTree>
    <p:extLst>
      <p:ext uri="{BB962C8B-B14F-4D97-AF65-F5344CB8AC3E}">
        <p14:creationId xmlns:p14="http://schemas.microsoft.com/office/powerpoint/2010/main" val="2723304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marquee long term PE investors</a:t>
            </a:r>
          </a:p>
        </p:txBody>
      </p:sp>
      <p:sp>
        <p:nvSpPr>
          <p:cNvPr id="5" name="Content Placeholder 6"/>
          <p:cNvSpPr txBox="1">
            <a:spLocks/>
          </p:cNvSpPr>
          <p:nvPr/>
        </p:nvSpPr>
        <p:spPr>
          <a:xfrm>
            <a:off x="345859" y="1347095"/>
            <a:ext cx="6991493" cy="518818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500"/>
              </a:spcBef>
              <a:buFont typeface="Arial" charset="0"/>
              <a:buNone/>
            </a:pPr>
            <a:r>
              <a:rPr lang="en-US" sz="1400" b="1" dirty="0" smtClean="0"/>
              <a:t>November 2012</a:t>
            </a:r>
          </a:p>
          <a:p>
            <a:pPr>
              <a:spcBef>
                <a:spcPts val="400"/>
              </a:spcBef>
              <a:buClr>
                <a:schemeClr val="accent1"/>
              </a:buClr>
              <a:buFont typeface="Wingdings" panose="05000000000000000000" pitchFamily="2" charset="2"/>
              <a:buChar char="§"/>
            </a:pPr>
            <a:r>
              <a:rPr lang="en-US" sz="1200" dirty="0" smtClean="0"/>
              <a:t>Standard Chartered Private Equity subscribed to 36,549,990 equity shares of PFL on a preferential basis for an aggregate amount of $35mn</a:t>
            </a:r>
          </a:p>
          <a:p>
            <a:pPr>
              <a:spcBef>
                <a:spcPts val="400"/>
              </a:spcBef>
              <a:buClr>
                <a:schemeClr val="accent1"/>
              </a:buClr>
              <a:buFont typeface="Wingdings" panose="05000000000000000000" pitchFamily="2" charset="2"/>
              <a:buChar char="§"/>
            </a:pPr>
            <a:r>
              <a:rPr lang="en-US" sz="1200" dirty="0" smtClean="0"/>
              <a:t>The company also issued Rupee-denominated Non-Convertible Debentures (NCDs) on a private placement basis, equivalent of $35mn to the PE firm</a:t>
            </a:r>
          </a:p>
          <a:p>
            <a:pPr marL="0" indent="0">
              <a:spcBef>
                <a:spcPts val="2500"/>
              </a:spcBef>
              <a:buFont typeface="Arial" charset="0"/>
              <a:buNone/>
            </a:pPr>
            <a:endParaRPr lang="en-US" sz="1600" b="1" dirty="0" smtClean="0"/>
          </a:p>
          <a:p>
            <a:pPr marL="0" indent="0">
              <a:spcBef>
                <a:spcPts val="2500"/>
              </a:spcBef>
              <a:buFont typeface="Arial" charset="0"/>
              <a:buNone/>
            </a:pPr>
            <a:r>
              <a:rPr lang="en-US" sz="1400" b="1" dirty="0" smtClean="0"/>
              <a:t>March 2013</a:t>
            </a:r>
          </a:p>
          <a:p>
            <a:pPr>
              <a:spcBef>
                <a:spcPts val="400"/>
              </a:spcBef>
              <a:buClr>
                <a:schemeClr val="accent1"/>
              </a:buClr>
              <a:buFont typeface="Wingdings" panose="05000000000000000000" pitchFamily="2" charset="2"/>
              <a:buChar char="§"/>
            </a:pPr>
            <a:r>
              <a:rPr lang="en-US" sz="1200" dirty="0" smtClean="0"/>
              <a:t>AID Partners Capital Limited, a private equity firm focused on buyout opportunities and expansion capital primarily in media and entertainment sector invested $10mn in Prime Focus World NV (PFW), valuing it at $250mn.</a:t>
            </a:r>
          </a:p>
          <a:p>
            <a:pPr marL="0" indent="0">
              <a:spcBef>
                <a:spcPts val="2500"/>
              </a:spcBef>
              <a:buFont typeface="Arial" charset="0"/>
              <a:buNone/>
            </a:pPr>
            <a:endParaRPr lang="en-US" sz="1600" b="1" dirty="0" smtClean="0"/>
          </a:p>
          <a:p>
            <a:pPr marL="0" indent="0">
              <a:spcBef>
                <a:spcPts val="2500"/>
              </a:spcBef>
              <a:buFont typeface="Arial" charset="0"/>
              <a:buNone/>
            </a:pPr>
            <a:r>
              <a:rPr lang="en-US" sz="1400" b="1" dirty="0" smtClean="0"/>
              <a:t>June 2013</a:t>
            </a:r>
          </a:p>
          <a:p>
            <a:pPr>
              <a:spcBef>
                <a:spcPts val="400"/>
              </a:spcBef>
              <a:buClr>
                <a:schemeClr val="accent1"/>
              </a:buClr>
              <a:buFont typeface="Wingdings" panose="05000000000000000000" pitchFamily="2" charset="2"/>
              <a:buChar char="§"/>
            </a:pPr>
            <a:r>
              <a:rPr lang="en-US" sz="1200" dirty="0"/>
              <a:t>Macquarie Capital, the principal investing arm of the Macquarie Group, further infused $38mn into PFW, valuing it at an Enterprise Value of $300mn</a:t>
            </a:r>
          </a:p>
          <a:p>
            <a:pPr marL="0" indent="0">
              <a:spcBef>
                <a:spcPts val="400"/>
              </a:spcBef>
              <a:buFont typeface="Arial" charset="0"/>
              <a:buNone/>
            </a:pPr>
            <a:endParaRPr lang="en-US" sz="1400" b="1" dirty="0"/>
          </a:p>
        </p:txBody>
      </p:sp>
      <p:grpSp>
        <p:nvGrpSpPr>
          <p:cNvPr id="9" name="Group 8"/>
          <p:cNvGrpSpPr/>
          <p:nvPr/>
        </p:nvGrpSpPr>
        <p:grpSpPr>
          <a:xfrm>
            <a:off x="7434705" y="1691548"/>
            <a:ext cx="1400175" cy="4141427"/>
            <a:chOff x="7434705" y="1270193"/>
            <a:chExt cx="1400175" cy="414142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705" y="1270193"/>
              <a:ext cx="1400175" cy="53976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293" y="3018619"/>
              <a:ext cx="1078992" cy="5943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159" y="4509697"/>
              <a:ext cx="831266" cy="901923"/>
            </a:xfrm>
            <a:prstGeom prst="rect">
              <a:avLst/>
            </a:prstGeom>
          </p:spPr>
        </p:pic>
      </p:grpSp>
    </p:spTree>
    <p:extLst>
      <p:ext uri="{BB962C8B-B14F-4D97-AF65-F5344CB8AC3E}">
        <p14:creationId xmlns:p14="http://schemas.microsoft.com/office/powerpoint/2010/main" val="3813223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of Directors</a:t>
            </a:r>
          </a:p>
        </p:txBody>
      </p:sp>
      <p:sp>
        <p:nvSpPr>
          <p:cNvPr id="5" name="Rectangle 4"/>
          <p:cNvSpPr/>
          <p:nvPr/>
        </p:nvSpPr>
        <p:spPr>
          <a:xfrm>
            <a:off x="237566" y="1507210"/>
            <a:ext cx="2495550" cy="823624"/>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2847415" y="1516175"/>
            <a:ext cx="6048375" cy="81465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7" name="Rectangle 6"/>
          <p:cNvSpPr/>
          <p:nvPr/>
        </p:nvSpPr>
        <p:spPr>
          <a:xfrm>
            <a:off x="237566" y="4197730"/>
            <a:ext cx="2495550" cy="7239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2847415" y="4197730"/>
            <a:ext cx="6048375" cy="7239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9" name="Rectangle 8"/>
          <p:cNvSpPr/>
          <p:nvPr/>
        </p:nvSpPr>
        <p:spPr>
          <a:xfrm>
            <a:off x="237566" y="5102045"/>
            <a:ext cx="2495550" cy="7239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2847415" y="5102045"/>
            <a:ext cx="6048375" cy="7239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1" name="Rectangle 10"/>
          <p:cNvSpPr/>
          <p:nvPr/>
        </p:nvSpPr>
        <p:spPr>
          <a:xfrm>
            <a:off x="237566" y="2488275"/>
            <a:ext cx="2495550" cy="676836"/>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2847415" y="2488275"/>
            <a:ext cx="6048375" cy="67683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3" name="Rectangle 12"/>
          <p:cNvSpPr/>
          <p:nvPr/>
        </p:nvSpPr>
        <p:spPr>
          <a:xfrm>
            <a:off x="237566" y="3338800"/>
            <a:ext cx="2495550" cy="68209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Content Placeholder 6"/>
          <p:cNvSpPr txBox="1">
            <a:spLocks/>
          </p:cNvSpPr>
          <p:nvPr/>
        </p:nvSpPr>
        <p:spPr>
          <a:xfrm>
            <a:off x="2922491" y="1553716"/>
            <a:ext cx="5929034" cy="750223"/>
          </a:xfrm>
          <a:prstGeom prst="rect">
            <a:avLst/>
          </a:prstGeom>
        </p:spPr>
        <p:txBody>
          <a:bodyPr lIns="27432" tIns="27432" rIns="27432" bIns="27432"/>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1100" dirty="0" smtClean="0"/>
              <a:t>A veteran in the Indian Film &amp; Television industry, he commenced his career as an Associate Director and Controller of Production before venturing into producing films. He set up India’s first digital audio studio and then, ventured into the business of providing services for the production of TV programs &amp; ad films by hiring out video equipment's.</a:t>
            </a:r>
          </a:p>
        </p:txBody>
      </p:sp>
      <p:sp>
        <p:nvSpPr>
          <p:cNvPr id="15" name="Content Placeholder 6"/>
          <p:cNvSpPr txBox="1">
            <a:spLocks/>
          </p:cNvSpPr>
          <p:nvPr/>
        </p:nvSpPr>
        <p:spPr>
          <a:xfrm>
            <a:off x="277254" y="1623527"/>
            <a:ext cx="2436811" cy="630772"/>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smtClean="0">
                <a:solidFill>
                  <a:schemeClr val="bg1"/>
                </a:solidFill>
              </a:rPr>
              <a:t>Mr. </a:t>
            </a:r>
            <a:r>
              <a:rPr lang="en-US" sz="1200" b="1" dirty="0" err="1" smtClean="0">
                <a:solidFill>
                  <a:schemeClr val="bg1"/>
                </a:solidFill>
              </a:rPr>
              <a:t>Naresh</a:t>
            </a:r>
            <a:r>
              <a:rPr lang="en-US" sz="1200" b="1" dirty="0" smtClean="0">
                <a:solidFill>
                  <a:schemeClr val="bg1"/>
                </a:solidFill>
              </a:rPr>
              <a:t> Malhotra </a:t>
            </a:r>
          </a:p>
          <a:p>
            <a:pPr marL="0" indent="0" algn="ctr">
              <a:spcBef>
                <a:spcPts val="0"/>
              </a:spcBef>
              <a:buNone/>
            </a:pPr>
            <a:r>
              <a:rPr lang="en-US" sz="1200" dirty="0" smtClean="0">
                <a:solidFill>
                  <a:schemeClr val="bg1"/>
                </a:solidFill>
              </a:rPr>
              <a:t>Chairman Emeritus and </a:t>
            </a:r>
            <a:br>
              <a:rPr lang="en-US" sz="1200" dirty="0" smtClean="0">
                <a:solidFill>
                  <a:schemeClr val="bg1"/>
                </a:solidFill>
              </a:rPr>
            </a:br>
            <a:r>
              <a:rPr lang="en-US" sz="1200" dirty="0" smtClean="0">
                <a:solidFill>
                  <a:schemeClr val="bg1"/>
                </a:solidFill>
              </a:rPr>
              <a:t>Whole-Time Director </a:t>
            </a:r>
            <a:endParaRPr lang="en-US" sz="1200" dirty="0">
              <a:solidFill>
                <a:schemeClr val="bg1"/>
              </a:solidFill>
            </a:endParaRPr>
          </a:p>
        </p:txBody>
      </p:sp>
      <p:sp>
        <p:nvSpPr>
          <p:cNvPr id="16" name="Content Placeholder 6"/>
          <p:cNvSpPr txBox="1">
            <a:spLocks/>
          </p:cNvSpPr>
          <p:nvPr/>
        </p:nvSpPr>
        <p:spPr>
          <a:xfrm>
            <a:off x="2922491" y="2530579"/>
            <a:ext cx="5929034" cy="652462"/>
          </a:xfrm>
          <a:prstGeom prst="rect">
            <a:avLst/>
          </a:prstGeom>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100" dirty="0"/>
              <a:t>Mr. Jaisingh is the India and Financial Services Sector specialist for SCPE. He has wide experience in investment banking and commercial banking roles. He is an MBA from the IIM, Bangalore.</a:t>
            </a:r>
          </a:p>
        </p:txBody>
      </p:sp>
      <p:sp>
        <p:nvSpPr>
          <p:cNvPr id="17" name="Content Placeholder 6"/>
          <p:cNvSpPr txBox="1">
            <a:spLocks/>
          </p:cNvSpPr>
          <p:nvPr/>
        </p:nvSpPr>
        <p:spPr>
          <a:xfrm>
            <a:off x="277254" y="2612691"/>
            <a:ext cx="2436811" cy="434449"/>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100" b="1" dirty="0">
                <a:solidFill>
                  <a:schemeClr val="bg1"/>
                </a:solidFill>
              </a:rPr>
              <a:t>Mr. Nainesh Jaisingh </a:t>
            </a:r>
          </a:p>
          <a:p>
            <a:pPr marL="0" indent="0" algn="ctr">
              <a:spcBef>
                <a:spcPts val="0"/>
              </a:spcBef>
              <a:buNone/>
            </a:pPr>
            <a:r>
              <a:rPr lang="en-US" sz="1100" dirty="0">
                <a:solidFill>
                  <a:schemeClr val="bg1"/>
                </a:solidFill>
              </a:rPr>
              <a:t>Non-Executive Director </a:t>
            </a:r>
          </a:p>
        </p:txBody>
      </p:sp>
      <p:sp>
        <p:nvSpPr>
          <p:cNvPr id="18" name="Content Placeholder 6"/>
          <p:cNvSpPr txBox="1">
            <a:spLocks/>
          </p:cNvSpPr>
          <p:nvPr/>
        </p:nvSpPr>
        <p:spPr>
          <a:xfrm>
            <a:off x="2922491" y="3372138"/>
            <a:ext cx="5929034" cy="657225"/>
          </a:xfrm>
          <a:prstGeom prst="rect">
            <a:avLst/>
          </a:prstGeom>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100" dirty="0"/>
              <a:t>A Chartered Accountant and a Cost Accountant, he has extensive experience in the fields of Internal, Statutory and Management audits, corporate laws, taxation laws, financial consultancy, and Costing and Management Information services. </a:t>
            </a:r>
          </a:p>
        </p:txBody>
      </p:sp>
      <p:sp>
        <p:nvSpPr>
          <p:cNvPr id="19" name="Content Placeholder 6"/>
          <p:cNvSpPr txBox="1">
            <a:spLocks/>
          </p:cNvSpPr>
          <p:nvPr/>
        </p:nvSpPr>
        <p:spPr>
          <a:xfrm>
            <a:off x="277254" y="3362671"/>
            <a:ext cx="2436811" cy="640298"/>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chemeClr val="bg1"/>
                </a:solidFill>
              </a:rPr>
              <a:t>Mr. Kodi Raghavan Srinivasan </a:t>
            </a:r>
          </a:p>
          <a:p>
            <a:pPr marL="0" indent="0" algn="ctr">
              <a:spcBef>
                <a:spcPts val="0"/>
              </a:spcBef>
              <a:buNone/>
            </a:pPr>
            <a:r>
              <a:rPr lang="en-US" sz="1200" dirty="0">
                <a:solidFill>
                  <a:schemeClr val="bg1"/>
                </a:solidFill>
              </a:rPr>
              <a:t>Independent &amp; </a:t>
            </a:r>
          </a:p>
          <a:p>
            <a:pPr marL="0" indent="0" algn="ctr">
              <a:spcBef>
                <a:spcPts val="0"/>
              </a:spcBef>
              <a:buNone/>
            </a:pPr>
            <a:r>
              <a:rPr lang="en-US" sz="1200" dirty="0">
                <a:solidFill>
                  <a:schemeClr val="bg1"/>
                </a:solidFill>
              </a:rPr>
              <a:t>Non-Executive Director </a:t>
            </a:r>
          </a:p>
        </p:txBody>
      </p:sp>
      <p:sp>
        <p:nvSpPr>
          <p:cNvPr id="20" name="Content Placeholder 6"/>
          <p:cNvSpPr txBox="1">
            <a:spLocks/>
          </p:cNvSpPr>
          <p:nvPr/>
        </p:nvSpPr>
        <p:spPr>
          <a:xfrm>
            <a:off x="2922491" y="4204981"/>
            <a:ext cx="5929034" cy="476250"/>
          </a:xfrm>
          <a:prstGeom prst="rect">
            <a:avLst/>
          </a:prstGeom>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100" dirty="0"/>
              <a:t>A successful businessman, Mr. Chadha is an MBA in finance from Cardiff University, England and Wales.</a:t>
            </a:r>
          </a:p>
        </p:txBody>
      </p:sp>
      <p:sp>
        <p:nvSpPr>
          <p:cNvPr id="21" name="Content Placeholder 6"/>
          <p:cNvSpPr txBox="1">
            <a:spLocks/>
          </p:cNvSpPr>
          <p:nvPr/>
        </p:nvSpPr>
        <p:spPr>
          <a:xfrm>
            <a:off x="277254" y="4248467"/>
            <a:ext cx="2436811" cy="640298"/>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chemeClr val="bg1"/>
                </a:solidFill>
              </a:rPr>
              <a:t>Mr. Rivkaran Chadha </a:t>
            </a:r>
          </a:p>
          <a:p>
            <a:pPr marL="0" indent="0" algn="ctr">
              <a:spcBef>
                <a:spcPts val="0"/>
              </a:spcBef>
              <a:buNone/>
            </a:pPr>
            <a:r>
              <a:rPr lang="en-US" sz="1200" dirty="0">
                <a:solidFill>
                  <a:schemeClr val="bg1"/>
                </a:solidFill>
              </a:rPr>
              <a:t>Independent &amp; </a:t>
            </a:r>
          </a:p>
          <a:p>
            <a:pPr marL="0" indent="0" algn="ctr">
              <a:spcBef>
                <a:spcPts val="0"/>
              </a:spcBef>
              <a:buNone/>
            </a:pPr>
            <a:r>
              <a:rPr lang="en-US" sz="1200" dirty="0" smtClean="0">
                <a:solidFill>
                  <a:schemeClr val="bg1"/>
                </a:solidFill>
              </a:rPr>
              <a:t>Non-Executive Director </a:t>
            </a:r>
            <a:endParaRPr lang="en-US" sz="1200" dirty="0">
              <a:solidFill>
                <a:schemeClr val="bg1"/>
              </a:solidFill>
            </a:endParaRPr>
          </a:p>
        </p:txBody>
      </p:sp>
      <p:sp>
        <p:nvSpPr>
          <p:cNvPr id="22" name="Content Placeholder 6"/>
          <p:cNvSpPr txBox="1">
            <a:spLocks/>
          </p:cNvSpPr>
          <p:nvPr/>
        </p:nvSpPr>
        <p:spPr>
          <a:xfrm>
            <a:off x="2922491" y="5137793"/>
            <a:ext cx="5929034" cy="619125"/>
          </a:xfrm>
          <a:prstGeom prst="rect">
            <a:avLst/>
          </a:prstGeom>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100" dirty="0"/>
              <a:t>Mr. Aiyar has been a practicing Advocate at the Bombay High Court for the past 30 years. He has expert knowledge in Civil Law, Company Law and industrial arbitration matters. </a:t>
            </a:r>
          </a:p>
        </p:txBody>
      </p:sp>
      <p:sp>
        <p:nvSpPr>
          <p:cNvPr id="23" name="Content Placeholder 6"/>
          <p:cNvSpPr txBox="1">
            <a:spLocks/>
          </p:cNvSpPr>
          <p:nvPr/>
        </p:nvSpPr>
        <p:spPr>
          <a:xfrm>
            <a:off x="277254" y="5154101"/>
            <a:ext cx="2436811" cy="640298"/>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chemeClr val="bg1"/>
                </a:solidFill>
              </a:rPr>
              <a:t>Mr. </a:t>
            </a:r>
            <a:r>
              <a:rPr lang="en-US" sz="1200" b="1" dirty="0" err="1" smtClean="0">
                <a:solidFill>
                  <a:schemeClr val="bg1"/>
                </a:solidFill>
              </a:rPr>
              <a:t>Padmanabha</a:t>
            </a:r>
            <a:r>
              <a:rPr lang="en-US" sz="1200" b="1" dirty="0" smtClean="0">
                <a:solidFill>
                  <a:schemeClr val="bg1"/>
                </a:solidFill>
              </a:rPr>
              <a:t> Gopal </a:t>
            </a:r>
            <a:r>
              <a:rPr lang="en-US" sz="1200" b="1" dirty="0">
                <a:solidFill>
                  <a:schemeClr val="bg1"/>
                </a:solidFill>
              </a:rPr>
              <a:t>Aiyar </a:t>
            </a:r>
          </a:p>
          <a:p>
            <a:pPr marL="0" indent="0" algn="ctr">
              <a:spcBef>
                <a:spcPts val="0"/>
              </a:spcBef>
              <a:buNone/>
            </a:pPr>
            <a:r>
              <a:rPr lang="en-US" sz="1200" dirty="0">
                <a:solidFill>
                  <a:schemeClr val="bg1"/>
                </a:solidFill>
              </a:rPr>
              <a:t>Independent &amp; </a:t>
            </a:r>
          </a:p>
          <a:p>
            <a:pPr marL="0" indent="0" algn="ctr">
              <a:spcBef>
                <a:spcPts val="0"/>
              </a:spcBef>
              <a:buNone/>
            </a:pPr>
            <a:r>
              <a:rPr lang="en-US" sz="1200" dirty="0">
                <a:solidFill>
                  <a:schemeClr val="bg1"/>
                </a:solidFill>
              </a:rPr>
              <a:t>Non-Executive Director </a:t>
            </a:r>
          </a:p>
        </p:txBody>
      </p:sp>
      <p:sp>
        <p:nvSpPr>
          <p:cNvPr id="24" name="Rectangle 23"/>
          <p:cNvSpPr/>
          <p:nvPr/>
        </p:nvSpPr>
        <p:spPr>
          <a:xfrm>
            <a:off x="2847415" y="3338800"/>
            <a:ext cx="6048375" cy="68209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Tree>
    <p:extLst>
      <p:ext uri="{BB962C8B-B14F-4D97-AF65-F5344CB8AC3E}">
        <p14:creationId xmlns:p14="http://schemas.microsoft.com/office/powerpoint/2010/main" val="2742593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Management</a:t>
            </a:r>
          </a:p>
        </p:txBody>
      </p:sp>
      <p:sp>
        <p:nvSpPr>
          <p:cNvPr id="3" name="Rectangle 2"/>
          <p:cNvSpPr/>
          <p:nvPr/>
        </p:nvSpPr>
        <p:spPr>
          <a:xfrm>
            <a:off x="249078" y="1164537"/>
            <a:ext cx="2495550" cy="113043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Rectangle 3"/>
          <p:cNvSpPr/>
          <p:nvPr/>
        </p:nvSpPr>
        <p:spPr>
          <a:xfrm>
            <a:off x="2826022" y="1164537"/>
            <a:ext cx="6048375" cy="113043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en-US" sz="1200" dirty="0"/>
          </a:p>
        </p:txBody>
      </p:sp>
      <p:sp>
        <p:nvSpPr>
          <p:cNvPr id="5" name="Content Placeholder 6"/>
          <p:cNvSpPr txBox="1">
            <a:spLocks/>
          </p:cNvSpPr>
          <p:nvPr/>
        </p:nvSpPr>
        <p:spPr>
          <a:xfrm>
            <a:off x="2907851" y="1201517"/>
            <a:ext cx="5872357" cy="1176865"/>
          </a:xfrm>
          <a:prstGeom prst="rect">
            <a:avLst/>
          </a:prstGeom>
        </p:spPr>
        <p:txBody>
          <a:bodyPr lIns="27432" tIns="27432" rIns="27432" bIns="27432"/>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1100" dirty="0" smtClean="0"/>
              <a:t>As the global leader of Prime Focus, Mr. Malhotra is responsible for all decision-making with respect to business, people and technology. Born into a family of three generations of working Bollywood professionals, Mr. Malhotra has been immersed in the movie business his entire life. Starting in the late 1990s, he helped build Prime Focus from a one-room editing suite to become one of the world’s foremost providers of creative and technology services for the entertainment industry. </a:t>
            </a:r>
            <a:endParaRPr lang="en-US" sz="1100" dirty="0"/>
          </a:p>
        </p:txBody>
      </p:sp>
      <p:sp>
        <p:nvSpPr>
          <p:cNvPr id="6" name="Content Placeholder 6"/>
          <p:cNvSpPr txBox="1">
            <a:spLocks/>
          </p:cNvSpPr>
          <p:nvPr/>
        </p:nvSpPr>
        <p:spPr>
          <a:xfrm>
            <a:off x="278448" y="1325347"/>
            <a:ext cx="2436811" cy="839557"/>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chemeClr val="bg1"/>
                </a:solidFill>
              </a:rPr>
              <a:t>Mr. </a:t>
            </a:r>
            <a:r>
              <a:rPr lang="en-US" sz="1200" b="1" dirty="0" err="1">
                <a:solidFill>
                  <a:schemeClr val="bg1"/>
                </a:solidFill>
              </a:rPr>
              <a:t>Namit</a:t>
            </a:r>
            <a:r>
              <a:rPr lang="en-US" sz="1200" b="1" dirty="0">
                <a:solidFill>
                  <a:schemeClr val="bg1"/>
                </a:solidFill>
              </a:rPr>
              <a:t> </a:t>
            </a:r>
            <a:r>
              <a:rPr lang="en-US" sz="1200" b="1" dirty="0" smtClean="0">
                <a:solidFill>
                  <a:schemeClr val="bg1"/>
                </a:solidFill>
              </a:rPr>
              <a:t>Malhotra</a:t>
            </a:r>
          </a:p>
          <a:p>
            <a:pPr marL="0" indent="0" algn="ctr">
              <a:spcBef>
                <a:spcPts val="0"/>
              </a:spcBef>
              <a:buNone/>
            </a:pPr>
            <a:r>
              <a:rPr lang="en-IN" sz="1200" dirty="0" smtClean="0">
                <a:solidFill>
                  <a:schemeClr val="bg1"/>
                </a:solidFill>
              </a:rPr>
              <a:t>Executive Chairman </a:t>
            </a:r>
          </a:p>
          <a:p>
            <a:pPr marL="0" indent="0" algn="ctr">
              <a:spcBef>
                <a:spcPts val="0"/>
              </a:spcBef>
              <a:buNone/>
            </a:pPr>
            <a:r>
              <a:rPr lang="en-IN" sz="1200" dirty="0" smtClean="0">
                <a:solidFill>
                  <a:schemeClr val="bg1"/>
                </a:solidFill>
              </a:rPr>
              <a:t>&amp;</a:t>
            </a:r>
            <a:endParaRPr lang="en-IN" sz="1200" dirty="0">
              <a:solidFill>
                <a:schemeClr val="bg1"/>
              </a:solidFill>
            </a:endParaRPr>
          </a:p>
          <a:p>
            <a:pPr marL="0" indent="0" algn="ctr">
              <a:spcBef>
                <a:spcPts val="0"/>
              </a:spcBef>
              <a:buNone/>
            </a:pPr>
            <a:r>
              <a:rPr lang="en-IN" sz="1200" dirty="0" smtClean="0">
                <a:solidFill>
                  <a:schemeClr val="bg1"/>
                </a:solidFill>
              </a:rPr>
              <a:t>Group CEO</a:t>
            </a:r>
            <a:endParaRPr lang="en-IN" sz="1200" dirty="0">
              <a:solidFill>
                <a:schemeClr val="bg1"/>
              </a:solidFill>
            </a:endParaRPr>
          </a:p>
        </p:txBody>
      </p:sp>
      <p:sp>
        <p:nvSpPr>
          <p:cNvPr id="7" name="Rectangle 6"/>
          <p:cNvSpPr/>
          <p:nvPr/>
        </p:nvSpPr>
        <p:spPr>
          <a:xfrm>
            <a:off x="252877" y="2474795"/>
            <a:ext cx="2495550" cy="1155916"/>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2847975" y="2474753"/>
            <a:ext cx="6048375" cy="115595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9" name="Content Placeholder 6"/>
          <p:cNvSpPr txBox="1">
            <a:spLocks/>
          </p:cNvSpPr>
          <p:nvPr/>
        </p:nvSpPr>
        <p:spPr>
          <a:xfrm>
            <a:off x="2907851" y="2514493"/>
            <a:ext cx="5897262" cy="1116217"/>
          </a:xfrm>
          <a:prstGeom prst="rect">
            <a:avLst/>
          </a:prstGeom>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100" dirty="0"/>
              <a:t>Mr. Ramakrishnan has over 18 years of rich experience in the IT industry. He has specific experience in deployment of technology within the Media &amp; Entertainment sector. Prior to Prime Focus, Ramki was the CEO of Subex Technologies. Prior to joining Subex, he was head of worldwide sales and marketing at Tata Elxsi, Product R&amp;D Services. Ramki also set up the operations of Tata Elxsi in the US and grew it into a multi-million dollar region. He is an MBA degree from S.P Jain Institute of Management &amp; Research.</a:t>
            </a:r>
          </a:p>
        </p:txBody>
      </p:sp>
      <p:sp>
        <p:nvSpPr>
          <p:cNvPr id="10" name="Content Placeholder 6"/>
          <p:cNvSpPr txBox="1">
            <a:spLocks/>
          </p:cNvSpPr>
          <p:nvPr/>
        </p:nvSpPr>
        <p:spPr>
          <a:xfrm>
            <a:off x="282247" y="2559154"/>
            <a:ext cx="2436811" cy="1063098"/>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chemeClr val="bg1"/>
                </a:solidFill>
              </a:rPr>
              <a:t>Mr. Ramakrishnan </a:t>
            </a:r>
            <a:r>
              <a:rPr lang="en-US" sz="1200" b="1" dirty="0" smtClean="0">
                <a:solidFill>
                  <a:schemeClr val="bg1"/>
                </a:solidFill>
              </a:rPr>
              <a:t>Sankaranarayanan</a:t>
            </a:r>
          </a:p>
          <a:p>
            <a:pPr marL="0" indent="0" algn="ctr">
              <a:spcBef>
                <a:spcPts val="0"/>
              </a:spcBef>
              <a:buNone/>
            </a:pPr>
            <a:r>
              <a:rPr lang="en-US" sz="1200" dirty="0" smtClean="0">
                <a:solidFill>
                  <a:schemeClr val="bg1"/>
                </a:solidFill>
              </a:rPr>
              <a:t>Managing Director, PFL</a:t>
            </a:r>
          </a:p>
          <a:p>
            <a:pPr marL="0" indent="0" algn="ctr">
              <a:spcBef>
                <a:spcPts val="0"/>
              </a:spcBef>
              <a:buNone/>
            </a:pPr>
            <a:r>
              <a:rPr lang="en-US" sz="1200" dirty="0" smtClean="0">
                <a:solidFill>
                  <a:schemeClr val="bg1"/>
                </a:solidFill>
              </a:rPr>
              <a:t>&amp;</a:t>
            </a:r>
          </a:p>
          <a:p>
            <a:pPr marL="0" indent="0" algn="ctr">
              <a:spcBef>
                <a:spcPts val="0"/>
              </a:spcBef>
              <a:buNone/>
            </a:pPr>
            <a:r>
              <a:rPr lang="en-US" sz="1200" dirty="0" smtClean="0">
                <a:solidFill>
                  <a:schemeClr val="bg1"/>
                </a:solidFill>
              </a:rPr>
              <a:t> Founder &amp; CEO,PFT</a:t>
            </a:r>
            <a:endParaRPr lang="en-US" sz="1200" dirty="0">
              <a:solidFill>
                <a:schemeClr val="bg1"/>
              </a:solidFill>
            </a:endParaRPr>
          </a:p>
        </p:txBody>
      </p:sp>
      <p:sp>
        <p:nvSpPr>
          <p:cNvPr id="11" name="Rectangle 10"/>
          <p:cNvSpPr/>
          <p:nvPr/>
        </p:nvSpPr>
        <p:spPr>
          <a:xfrm>
            <a:off x="265176" y="3811946"/>
            <a:ext cx="2495550" cy="1297937"/>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2836840" y="3811947"/>
            <a:ext cx="6048375" cy="129793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3" name="Content Placeholder 6"/>
          <p:cNvSpPr txBox="1">
            <a:spLocks/>
          </p:cNvSpPr>
          <p:nvPr/>
        </p:nvSpPr>
        <p:spPr>
          <a:xfrm>
            <a:off x="2907851" y="3847550"/>
            <a:ext cx="5861308" cy="1358127"/>
          </a:xfrm>
          <a:prstGeom prst="rect">
            <a:avLst/>
          </a:prstGeom>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100" dirty="0"/>
              <a:t>Mr. Rathee brings with him over 15 years of experience across Corporate Finance, TMT (Telecom, Media and Technology) Investment Banking, Capital Markets and M&amp;A. He has proven cross-functional expertise across US, Europe and Asia. Before joining Prime Focus, he was Head - Corporate Finance and M&amp;A at Suzlon Energy, Principal - TMT Investment Banking at Bank of America Merrill Lynch and Executive Director - TMT Investment Banking at ABN AMRO. Vikas holds an MBA in Finance from the R.H. Smith School of Business, University of Maryland.</a:t>
            </a:r>
          </a:p>
        </p:txBody>
      </p:sp>
      <p:sp>
        <p:nvSpPr>
          <p:cNvPr id="14" name="Content Placeholder 6"/>
          <p:cNvSpPr txBox="1">
            <a:spLocks/>
          </p:cNvSpPr>
          <p:nvPr/>
        </p:nvSpPr>
        <p:spPr>
          <a:xfrm>
            <a:off x="294546" y="4271379"/>
            <a:ext cx="2436811" cy="455349"/>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chemeClr val="bg1"/>
                </a:solidFill>
              </a:rPr>
              <a:t>Mr. Vikas Rathee</a:t>
            </a:r>
          </a:p>
          <a:p>
            <a:pPr marL="0" indent="0" algn="ctr">
              <a:spcBef>
                <a:spcPts val="0"/>
              </a:spcBef>
              <a:buNone/>
            </a:pPr>
            <a:r>
              <a:rPr lang="en-IN" sz="1200" b="1" dirty="0">
                <a:solidFill>
                  <a:schemeClr val="bg1"/>
                </a:solidFill>
              </a:rPr>
              <a:t>Chief Financial </a:t>
            </a:r>
            <a:r>
              <a:rPr lang="en-IN" sz="1200" b="1" dirty="0" smtClean="0">
                <a:solidFill>
                  <a:schemeClr val="bg1"/>
                </a:solidFill>
              </a:rPr>
              <a:t>Officer</a:t>
            </a:r>
          </a:p>
          <a:p>
            <a:pPr marL="0" indent="0" algn="ctr">
              <a:spcBef>
                <a:spcPts val="0"/>
              </a:spcBef>
              <a:buNone/>
            </a:pPr>
            <a:r>
              <a:rPr lang="en-IN" sz="1200" b="1" dirty="0" smtClean="0">
                <a:solidFill>
                  <a:schemeClr val="bg1"/>
                </a:solidFill>
              </a:rPr>
              <a:t> </a:t>
            </a:r>
          </a:p>
        </p:txBody>
      </p:sp>
      <p:sp>
        <p:nvSpPr>
          <p:cNvPr id="15" name="Rectangle 14"/>
          <p:cNvSpPr/>
          <p:nvPr/>
        </p:nvSpPr>
        <p:spPr>
          <a:xfrm>
            <a:off x="2833331" y="5278823"/>
            <a:ext cx="6048375" cy="99615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6" name="Rectangle 15"/>
          <p:cNvSpPr/>
          <p:nvPr/>
        </p:nvSpPr>
        <p:spPr>
          <a:xfrm>
            <a:off x="252877" y="5290322"/>
            <a:ext cx="2495550" cy="98465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Content Placeholder 6"/>
          <p:cNvSpPr txBox="1">
            <a:spLocks/>
          </p:cNvSpPr>
          <p:nvPr/>
        </p:nvSpPr>
        <p:spPr>
          <a:xfrm>
            <a:off x="282247" y="5570920"/>
            <a:ext cx="2436811" cy="455349"/>
          </a:xfrm>
          <a:prstGeom prst="rect">
            <a:avLst/>
          </a:prstGeom>
          <a:noFill/>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chemeClr val="bg1"/>
                </a:solidFill>
              </a:rPr>
              <a:t>Mr. </a:t>
            </a:r>
            <a:r>
              <a:rPr lang="en-US" sz="1200" b="1" dirty="0" smtClean="0">
                <a:solidFill>
                  <a:schemeClr val="bg1"/>
                </a:solidFill>
              </a:rPr>
              <a:t>Nishant </a:t>
            </a:r>
            <a:r>
              <a:rPr lang="en-US" sz="1200" b="1" dirty="0">
                <a:solidFill>
                  <a:schemeClr val="bg1"/>
                </a:solidFill>
              </a:rPr>
              <a:t>Fadia </a:t>
            </a:r>
            <a:endParaRPr lang="en-US" sz="1200" b="1" dirty="0" smtClean="0">
              <a:solidFill>
                <a:schemeClr val="bg1"/>
              </a:solidFill>
            </a:endParaRPr>
          </a:p>
          <a:p>
            <a:pPr marL="0" indent="0" algn="ctr">
              <a:spcBef>
                <a:spcPts val="0"/>
              </a:spcBef>
              <a:buNone/>
            </a:pPr>
            <a:r>
              <a:rPr lang="en-IN" sz="1200" b="1" dirty="0" smtClean="0">
                <a:solidFill>
                  <a:schemeClr val="bg1"/>
                </a:solidFill>
              </a:rPr>
              <a:t>Chief </a:t>
            </a:r>
            <a:r>
              <a:rPr lang="en-IN" sz="1200" b="1" dirty="0">
                <a:solidFill>
                  <a:schemeClr val="bg1"/>
                </a:solidFill>
              </a:rPr>
              <a:t>Operating </a:t>
            </a:r>
            <a:r>
              <a:rPr lang="en-IN" sz="1200" b="1" dirty="0" smtClean="0">
                <a:solidFill>
                  <a:schemeClr val="bg1"/>
                </a:solidFill>
              </a:rPr>
              <a:t>Officer</a:t>
            </a:r>
            <a:endParaRPr lang="en-IN" sz="1200" b="1" dirty="0">
              <a:solidFill>
                <a:schemeClr val="bg1"/>
              </a:solidFill>
            </a:endParaRPr>
          </a:p>
        </p:txBody>
      </p:sp>
      <p:sp>
        <p:nvSpPr>
          <p:cNvPr id="19" name="Content Placeholder 6"/>
          <p:cNvSpPr txBox="1">
            <a:spLocks/>
          </p:cNvSpPr>
          <p:nvPr/>
        </p:nvSpPr>
        <p:spPr>
          <a:xfrm>
            <a:off x="2907851" y="5318909"/>
            <a:ext cx="5861308" cy="956070"/>
          </a:xfrm>
          <a:prstGeom prst="rect">
            <a:avLst/>
          </a:prstGeom>
        </p:spPr>
        <p:txBody>
          <a:bodyPr lIns="27432" tIns="27432" rIns="27432" bIns="27432"/>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100" dirty="0"/>
              <a:t>Mr. </a:t>
            </a:r>
            <a:r>
              <a:rPr lang="en-IN" sz="1100" dirty="0" err="1"/>
              <a:t>Fadia</a:t>
            </a:r>
            <a:r>
              <a:rPr lang="en-IN" sz="1100" dirty="0"/>
              <a:t> has experience of over 14 years in Finance structuring, cost control, business strategy, identifying new expansion opportunities, acquisitions, fund raising etc. In addition to being a Chartered Accountant from the Institute of Chartered Accountants of India (ICAI), he has also completed his CPA degree from the American Institute of Certified Public Accountants AICPA in the United States.</a:t>
            </a:r>
            <a:endParaRPr lang="en-IN" sz="1100" dirty="0"/>
          </a:p>
        </p:txBody>
      </p:sp>
    </p:spTree>
    <p:extLst>
      <p:ext uri="{BB962C8B-B14F-4D97-AF65-F5344CB8AC3E}">
        <p14:creationId xmlns:p14="http://schemas.microsoft.com/office/powerpoint/2010/main" val="1145928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solidFill>
                  <a:schemeClr val="bg1"/>
                </a:solidFill>
              </a:rPr>
              <a:t>Annexure</a:t>
            </a:r>
            <a:endParaRPr lang="en-US" altLang="en-US" sz="3200" dirty="0">
              <a:solidFill>
                <a:schemeClr val="bg1"/>
              </a:solidFill>
            </a:endParaRPr>
          </a:p>
        </p:txBody>
      </p:sp>
    </p:spTree>
    <p:extLst>
      <p:ext uri="{BB962C8B-B14F-4D97-AF65-F5344CB8AC3E}">
        <p14:creationId xmlns:p14="http://schemas.microsoft.com/office/powerpoint/2010/main" val="2818542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financials – Profit and Loss </a:t>
            </a:r>
          </a:p>
        </p:txBody>
      </p:sp>
      <p:graphicFrame>
        <p:nvGraphicFramePr>
          <p:cNvPr id="3" name="Table 2"/>
          <p:cNvGraphicFramePr>
            <a:graphicFrameLocks noGrp="1"/>
          </p:cNvGraphicFramePr>
          <p:nvPr>
            <p:extLst>
              <p:ext uri="{D42A27DB-BD31-4B8C-83A1-F6EECF244321}">
                <p14:modId xmlns:p14="http://schemas.microsoft.com/office/powerpoint/2010/main" val="4132046847"/>
              </p:ext>
            </p:extLst>
          </p:nvPr>
        </p:nvGraphicFramePr>
        <p:xfrm>
          <a:off x="575411" y="1407632"/>
          <a:ext cx="7815710" cy="4330433"/>
        </p:xfrm>
        <a:graphic>
          <a:graphicData uri="http://schemas.openxmlformats.org/drawingml/2006/table">
            <a:tbl>
              <a:tblPr/>
              <a:tblGrid>
                <a:gridCol w="3879716"/>
                <a:gridCol w="970519"/>
                <a:gridCol w="970519"/>
                <a:gridCol w="997478"/>
                <a:gridCol w="997478"/>
              </a:tblGrid>
              <a:tr h="396757">
                <a:tc>
                  <a:txBody>
                    <a:bodyPr/>
                    <a:lstStyle/>
                    <a:p>
                      <a:pPr algn="ctr" fontAlgn="b"/>
                      <a:r>
                        <a:rPr lang="en-US" sz="1200" b="1" i="0" u="none" strike="noStrike" dirty="0" smtClean="0">
                          <a:solidFill>
                            <a:schemeClr val="bg1"/>
                          </a:solidFill>
                          <a:effectLst/>
                          <a:latin typeface="+mj-lt"/>
                        </a:rPr>
                        <a:t>Particulars</a:t>
                      </a:r>
                      <a:endParaRPr lang="en-US" sz="1200" b="1" i="0" u="none" strike="noStrike" dirty="0">
                        <a:solidFill>
                          <a:schemeClr val="bg1"/>
                        </a:solidFill>
                        <a:effectLst/>
                        <a:latin typeface="+mj-lt"/>
                      </a:endParaRPr>
                    </a:p>
                  </a:txBody>
                  <a:tcPr marR="12700" marT="12700" marB="18288"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fr-FR" sz="1200" b="1" i="0" u="none" strike="noStrike" dirty="0">
                          <a:solidFill>
                            <a:schemeClr val="bg1"/>
                          </a:solidFill>
                          <a:effectLst/>
                          <a:latin typeface="+mj-lt"/>
                        </a:rPr>
                        <a:t> </a:t>
                      </a:r>
                      <a:r>
                        <a:rPr lang="fr-FR" sz="1200" b="1" i="0" u="none" strike="noStrike" dirty="0" smtClean="0">
                          <a:solidFill>
                            <a:schemeClr val="bg1"/>
                          </a:solidFill>
                          <a:effectLst/>
                          <a:latin typeface="+mj-lt"/>
                        </a:rPr>
                        <a:t>FY11 </a:t>
                      </a:r>
                      <a:endParaRPr lang="fr-FR" sz="1200" b="1" i="0" u="none" strike="noStrike" dirty="0">
                        <a:solidFill>
                          <a:schemeClr val="bg1"/>
                        </a:solidFill>
                        <a:effectLst/>
                        <a:latin typeface="+mj-lt"/>
                      </a:endParaRPr>
                    </a:p>
                  </a:txBody>
                  <a:tcPr marL="12700" marR="1270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fr-FR" sz="1200" b="1" i="0" u="none" strike="noStrike" dirty="0">
                          <a:solidFill>
                            <a:schemeClr val="bg1"/>
                          </a:solidFill>
                          <a:effectLst/>
                          <a:latin typeface="+mj-lt"/>
                        </a:rPr>
                        <a:t> </a:t>
                      </a:r>
                      <a:r>
                        <a:rPr lang="fr-FR" sz="1200" b="1" i="0" u="none" strike="noStrike" dirty="0" smtClean="0">
                          <a:solidFill>
                            <a:schemeClr val="bg1"/>
                          </a:solidFill>
                          <a:effectLst/>
                          <a:latin typeface="+mj-lt"/>
                        </a:rPr>
                        <a:t>FY12 </a:t>
                      </a:r>
                      <a:endParaRPr lang="fr-FR" sz="1200" b="1" i="0" u="none" strike="noStrike" dirty="0">
                        <a:solidFill>
                          <a:schemeClr val="bg1"/>
                        </a:solidFill>
                        <a:effectLst/>
                        <a:latin typeface="+mj-lt"/>
                      </a:endParaRPr>
                    </a:p>
                  </a:txBody>
                  <a:tcPr marL="12700" marR="1270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fr-FR" sz="1200" b="1" i="0" u="none" strike="noStrike" dirty="0">
                          <a:solidFill>
                            <a:schemeClr val="bg1"/>
                          </a:solidFill>
                          <a:effectLst/>
                          <a:latin typeface="+mj-lt"/>
                        </a:rPr>
                        <a:t> </a:t>
                      </a:r>
                      <a:r>
                        <a:rPr lang="fr-FR" sz="1200" b="1" i="0" u="none" strike="noStrike" dirty="0" smtClean="0">
                          <a:solidFill>
                            <a:schemeClr val="bg1"/>
                          </a:solidFill>
                          <a:effectLst/>
                          <a:latin typeface="+mj-lt"/>
                        </a:rPr>
                        <a:t>FY13 </a:t>
                      </a:r>
                      <a:endParaRPr lang="fr-FR" sz="1200" b="1" i="0" u="none" strike="noStrike" dirty="0">
                        <a:solidFill>
                          <a:schemeClr val="bg1"/>
                        </a:solidFill>
                        <a:effectLst/>
                        <a:latin typeface="+mj-lt"/>
                      </a:endParaRPr>
                    </a:p>
                  </a:txBody>
                  <a:tcPr marL="12700" marR="1270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fr-FR" sz="1200" b="1" i="0" u="none" strike="noStrike" dirty="0" smtClean="0">
                          <a:solidFill>
                            <a:schemeClr val="bg1"/>
                          </a:solidFill>
                          <a:effectLst/>
                          <a:latin typeface="+mj-lt"/>
                        </a:rPr>
                        <a:t>FY14</a:t>
                      </a:r>
                      <a:endParaRPr lang="fr-FR" sz="1200" b="1" i="0" u="none" strike="noStrike" dirty="0">
                        <a:solidFill>
                          <a:schemeClr val="bg1"/>
                        </a:solidFill>
                        <a:effectLst/>
                        <a:latin typeface="+mj-lt"/>
                      </a:endParaRPr>
                    </a:p>
                  </a:txBody>
                  <a:tcPr marL="12700" marR="12700" marT="12700" marB="0"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Revenues</a:t>
                      </a:r>
                      <a:endParaRPr lang="en-IN" sz="1000" b="0" i="0" u="none" strike="noStrike" kern="1200" dirty="0">
                        <a:solidFill>
                          <a:schemeClr val="tx1"/>
                        </a:solidFill>
                        <a:effectLst/>
                        <a:latin typeface="+mj-lt"/>
                        <a:ea typeface="+mn-ea"/>
                        <a:cs typeface="+mn-cs"/>
                      </a:endParaRP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5,030</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7,719</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7,622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10,342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a:solidFill>
                            <a:schemeClr val="tx1"/>
                          </a:solidFill>
                          <a:effectLst/>
                          <a:latin typeface="+mj-lt"/>
                          <a:ea typeface="+mn-ea"/>
                          <a:cs typeface="+mn-cs"/>
                        </a:rPr>
                        <a:t>Payments to and provision for employees </a:t>
                      </a:r>
                    </a:p>
                  </a:txBody>
                  <a:tcPr marL="17145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1,105</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1,692</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3,084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4,598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a:solidFill>
                            <a:schemeClr val="tx1"/>
                          </a:solidFill>
                          <a:effectLst/>
                          <a:latin typeface="+mj-lt"/>
                          <a:ea typeface="+mn-ea"/>
                          <a:cs typeface="+mn-cs"/>
                        </a:rPr>
                        <a:t>Technician fees</a:t>
                      </a:r>
                    </a:p>
                  </a:txBody>
                  <a:tcPr marL="17145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942</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1,936</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766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817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a:solidFill>
                            <a:schemeClr val="tx1"/>
                          </a:solidFill>
                          <a:effectLst/>
                          <a:latin typeface="+mj-lt"/>
                          <a:ea typeface="+mn-ea"/>
                          <a:cs typeface="+mn-cs"/>
                        </a:rPr>
                        <a:t>SG&amp;A, other expenses</a:t>
                      </a:r>
                    </a:p>
                  </a:txBody>
                  <a:tcPr marL="17145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1311</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1877</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2,019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2,945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Total </a:t>
                      </a:r>
                      <a:r>
                        <a:rPr lang="en-IN" sz="1000" b="0" i="0" u="none" strike="noStrike" kern="1200" dirty="0">
                          <a:solidFill>
                            <a:schemeClr val="tx1"/>
                          </a:solidFill>
                          <a:effectLst/>
                          <a:latin typeface="+mj-lt"/>
                          <a:ea typeface="+mn-ea"/>
                          <a:cs typeface="+mn-cs"/>
                        </a:rPr>
                        <a:t>Expenses</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3,359</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5,505</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5,869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8,360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Forex </a:t>
                      </a:r>
                      <a:r>
                        <a:rPr lang="en-IN" sz="1000" b="0" i="0" u="none" strike="noStrike" kern="1200" dirty="0">
                          <a:solidFill>
                            <a:schemeClr val="tx1"/>
                          </a:solidFill>
                          <a:effectLst/>
                          <a:latin typeface="+mj-lt"/>
                          <a:ea typeface="+mn-ea"/>
                          <a:cs typeface="+mn-cs"/>
                        </a:rPr>
                        <a:t>Gain(loss)</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en-IN" sz="1000" b="0" i="0" u="none" strike="noStrike" kern="1200">
                        <a:solidFill>
                          <a:schemeClr val="tx1"/>
                        </a:solidFill>
                        <a:effectLst/>
                        <a:latin typeface="+mj-lt"/>
                        <a:ea typeface="+mn-ea"/>
                        <a:cs typeface="+mn-cs"/>
                      </a:endParaRP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145</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68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381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EBITDA</a:t>
                      </a:r>
                      <a:endParaRPr lang="en-IN" sz="1000" b="0" i="0" u="none" strike="noStrike" kern="1200" dirty="0">
                        <a:solidFill>
                          <a:schemeClr val="tx1"/>
                        </a:solidFill>
                        <a:effectLst/>
                        <a:latin typeface="+mj-lt"/>
                        <a:ea typeface="+mn-ea"/>
                        <a:cs typeface="+mn-cs"/>
                      </a:endParaRP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1,671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2,359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1,821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2,363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a:solidFill>
                            <a:schemeClr val="tx1"/>
                          </a:solidFill>
                          <a:effectLst/>
                          <a:latin typeface="+mj-lt"/>
                          <a:ea typeface="+mn-ea"/>
                          <a:cs typeface="+mn-cs"/>
                        </a:rPr>
                        <a:t>Depreciation</a:t>
                      </a:r>
                    </a:p>
                  </a:txBody>
                  <a:tcPr marL="17145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546</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711</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999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1,332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EBIT</a:t>
                      </a:r>
                      <a:endParaRPr lang="en-IN" sz="1000" b="0" i="0" u="none" strike="noStrike" kern="1200" dirty="0">
                        <a:solidFill>
                          <a:schemeClr val="tx1"/>
                        </a:solidFill>
                        <a:effectLst/>
                        <a:latin typeface="+mj-lt"/>
                        <a:ea typeface="+mn-ea"/>
                        <a:cs typeface="+mn-cs"/>
                      </a:endParaRP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1,125</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1,648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822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1,031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a:solidFill>
                            <a:schemeClr val="tx1"/>
                          </a:solidFill>
                          <a:effectLst/>
                          <a:latin typeface="+mj-lt"/>
                          <a:ea typeface="+mn-ea"/>
                          <a:cs typeface="+mn-cs"/>
                        </a:rPr>
                        <a:t>Other Income</a:t>
                      </a:r>
                    </a:p>
                  </a:txBody>
                  <a:tcPr marL="17145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150</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57</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107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79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a:solidFill>
                            <a:schemeClr val="tx1"/>
                          </a:solidFill>
                          <a:effectLst/>
                          <a:latin typeface="+mj-lt"/>
                          <a:ea typeface="+mn-ea"/>
                          <a:cs typeface="+mn-cs"/>
                        </a:rPr>
                        <a:t>Finance Costs</a:t>
                      </a:r>
                    </a:p>
                  </a:txBody>
                  <a:tcPr marL="17145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263</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348</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418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687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Profit </a:t>
                      </a:r>
                      <a:r>
                        <a:rPr lang="en-IN" sz="1000" b="0" i="0" u="none" strike="noStrike" kern="1200" dirty="0">
                          <a:solidFill>
                            <a:schemeClr val="tx1"/>
                          </a:solidFill>
                          <a:effectLst/>
                          <a:latin typeface="+mj-lt"/>
                          <a:ea typeface="+mn-ea"/>
                          <a:cs typeface="+mn-cs"/>
                        </a:rPr>
                        <a:t>before tax and Exceptional Items</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1,012</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1,357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510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424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Exceptional </a:t>
                      </a:r>
                      <a:r>
                        <a:rPr lang="en-IN" sz="1000" b="0" i="0" u="none" strike="noStrike" kern="1200" dirty="0">
                          <a:solidFill>
                            <a:schemeClr val="tx1"/>
                          </a:solidFill>
                          <a:effectLst/>
                          <a:latin typeface="+mj-lt"/>
                          <a:ea typeface="+mn-ea"/>
                          <a:cs typeface="+mn-cs"/>
                        </a:rPr>
                        <a:t>Items/ Prior period items</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70</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29</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1,077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174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Profit </a:t>
                      </a:r>
                      <a:r>
                        <a:rPr lang="en-IN" sz="1000" b="0" i="0" u="none" strike="noStrike" kern="1200" dirty="0">
                          <a:solidFill>
                            <a:schemeClr val="tx1"/>
                          </a:solidFill>
                          <a:effectLst/>
                          <a:latin typeface="+mj-lt"/>
                          <a:ea typeface="+mn-ea"/>
                          <a:cs typeface="+mn-cs"/>
                        </a:rPr>
                        <a:t>before tax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942</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1,328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(567)</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250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a:solidFill>
                            <a:schemeClr val="tx1"/>
                          </a:solidFill>
                          <a:effectLst/>
                          <a:latin typeface="+mj-lt"/>
                          <a:ea typeface="+mn-ea"/>
                          <a:cs typeface="+mn-cs"/>
                        </a:rPr>
                        <a:t>Tax</a:t>
                      </a:r>
                    </a:p>
                  </a:txBody>
                  <a:tcPr marL="17145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60</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300</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(398)</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71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Profit </a:t>
                      </a:r>
                      <a:r>
                        <a:rPr lang="en-IN" sz="1000" b="0" i="0" u="none" strike="noStrike" kern="1200" dirty="0">
                          <a:solidFill>
                            <a:schemeClr val="tx1"/>
                          </a:solidFill>
                          <a:effectLst/>
                          <a:latin typeface="+mj-lt"/>
                          <a:ea typeface="+mn-ea"/>
                          <a:cs typeface="+mn-cs"/>
                        </a:rPr>
                        <a:t>after tax before minority interest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882</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1,028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a:t>
                      </a:r>
                      <a:r>
                        <a:rPr lang="en-IN" sz="1000" b="0" i="0" u="none" strike="noStrike" kern="1200" dirty="0" smtClean="0">
                          <a:solidFill>
                            <a:schemeClr val="tx1"/>
                          </a:solidFill>
                          <a:effectLst/>
                          <a:latin typeface="+mj-lt"/>
                          <a:ea typeface="+mn-ea"/>
                          <a:cs typeface="+mn-cs"/>
                        </a:rPr>
                        <a:t>168)</a:t>
                      </a:r>
                      <a:endParaRPr lang="en-IN" sz="1000" b="0" i="0" u="none" strike="noStrike" kern="1200" dirty="0">
                        <a:solidFill>
                          <a:schemeClr val="tx1"/>
                        </a:solidFill>
                        <a:effectLst/>
                        <a:latin typeface="+mj-lt"/>
                        <a:ea typeface="+mn-ea"/>
                        <a:cs typeface="+mn-cs"/>
                      </a:endParaRP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179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algn="l" defTabSz="914400" rtl="0" eaLnBrk="1" fontAlgn="b" latinLnBrk="0" hangingPunct="1"/>
                      <a:r>
                        <a:rPr lang="en-IN" sz="1000" b="0" i="0" u="none" strike="noStrike" kern="1200" dirty="0">
                          <a:solidFill>
                            <a:schemeClr val="tx1"/>
                          </a:solidFill>
                          <a:effectLst/>
                          <a:latin typeface="+mj-lt"/>
                          <a:ea typeface="+mn-ea"/>
                          <a:cs typeface="+mn-cs"/>
                        </a:rPr>
                        <a:t>Minorities Interest and others</a:t>
                      </a:r>
                    </a:p>
                  </a:txBody>
                  <a:tcPr marL="17145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121</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35</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35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(64)</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r h="222428">
                <a:tc>
                  <a:txBody>
                    <a:bodyPr/>
                    <a:lstStyle/>
                    <a:p>
                      <a:pPr marL="0" algn="l" defTabSz="914400" rtl="0" eaLnBrk="1" fontAlgn="b" latinLnBrk="0" hangingPunct="1"/>
                      <a:r>
                        <a:rPr lang="en-IN" sz="1000" b="0" i="0" u="none" strike="noStrike" kern="1200" dirty="0" smtClean="0">
                          <a:solidFill>
                            <a:schemeClr val="tx1"/>
                          </a:solidFill>
                          <a:effectLst/>
                          <a:latin typeface="+mj-lt"/>
                          <a:ea typeface="+mn-ea"/>
                          <a:cs typeface="+mn-cs"/>
                        </a:rPr>
                        <a:t>  Reported </a:t>
                      </a:r>
                      <a:r>
                        <a:rPr lang="en-IN" sz="1000" b="0" i="0" u="none" strike="noStrike" kern="1200" dirty="0">
                          <a:solidFill>
                            <a:schemeClr val="tx1"/>
                          </a:solidFill>
                          <a:effectLst/>
                          <a:latin typeface="+mj-lt"/>
                          <a:ea typeface="+mn-ea"/>
                          <a:cs typeface="+mn-cs"/>
                        </a:rPr>
                        <a:t>PAT</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761</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a:solidFill>
                            <a:schemeClr val="tx1"/>
                          </a:solidFill>
                          <a:effectLst/>
                          <a:latin typeface="+mj-lt"/>
                          <a:ea typeface="+mn-ea"/>
                          <a:cs typeface="+mn-cs"/>
                        </a:rPr>
                        <a:t>          993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a:t>
                      </a:r>
                      <a:r>
                        <a:rPr lang="en-IN" sz="1000" b="0" i="0" u="none" strike="noStrike" kern="1200" dirty="0" smtClean="0">
                          <a:solidFill>
                            <a:schemeClr val="tx1"/>
                          </a:solidFill>
                          <a:effectLst/>
                          <a:latin typeface="+mj-lt"/>
                          <a:ea typeface="+mn-ea"/>
                          <a:cs typeface="+mn-cs"/>
                        </a:rPr>
                        <a:t>203)</a:t>
                      </a:r>
                      <a:endParaRPr lang="en-IN" sz="1000" b="0" i="0" u="none" strike="noStrike" kern="1200" dirty="0">
                        <a:solidFill>
                          <a:schemeClr val="tx1"/>
                        </a:solidFill>
                        <a:effectLst/>
                        <a:latin typeface="+mj-lt"/>
                        <a:ea typeface="+mn-ea"/>
                        <a:cs typeface="+mn-cs"/>
                      </a:endParaRP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n-IN" sz="1000" b="0" i="0" u="none" strike="noStrike" kern="1200" dirty="0">
                          <a:solidFill>
                            <a:schemeClr val="tx1"/>
                          </a:solidFill>
                          <a:effectLst/>
                          <a:latin typeface="+mj-lt"/>
                          <a:ea typeface="+mn-ea"/>
                          <a:cs typeface="+mn-cs"/>
                        </a:rPr>
                        <a:t>          243 </a:t>
                      </a:r>
                    </a:p>
                  </a:txBody>
                  <a:tcPr marL="0" marR="0" marT="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227548" y="1126316"/>
            <a:ext cx="4261420" cy="246221"/>
          </a:xfrm>
          <a:prstGeom prst="rect">
            <a:avLst/>
          </a:prstGeom>
          <a:noFill/>
        </p:spPr>
        <p:txBody>
          <a:bodyPr wrap="square" rtlCol="0">
            <a:spAutoFit/>
          </a:bodyPr>
          <a:lstStyle/>
          <a:p>
            <a:pPr algn="r"/>
            <a:r>
              <a:rPr lang="en-US" sz="1000" dirty="0" smtClean="0">
                <a:solidFill>
                  <a:schemeClr val="tx1">
                    <a:lumMod val="95000"/>
                    <a:lumOff val="5000"/>
                  </a:schemeClr>
                </a:solidFill>
                <a:latin typeface="+mj-lt"/>
              </a:rPr>
              <a:t>Figures in Rs Million, consolidated financials</a:t>
            </a:r>
            <a:endParaRPr lang="en-IN" sz="1000" dirty="0">
              <a:solidFill>
                <a:schemeClr val="tx1">
                  <a:lumMod val="95000"/>
                  <a:lumOff val="5000"/>
                </a:schemeClr>
              </a:solidFill>
              <a:latin typeface="+mj-lt"/>
            </a:endParaRPr>
          </a:p>
        </p:txBody>
      </p:sp>
      <p:sp>
        <p:nvSpPr>
          <p:cNvPr id="6" name="Rectangle 5"/>
          <p:cNvSpPr/>
          <p:nvPr/>
        </p:nvSpPr>
        <p:spPr>
          <a:xfrm>
            <a:off x="465592" y="5982461"/>
            <a:ext cx="6944568" cy="246221"/>
          </a:xfrm>
          <a:prstGeom prst="rect">
            <a:avLst/>
          </a:prstGeom>
        </p:spPr>
        <p:txBody>
          <a:bodyPr wrap="square">
            <a:spAutoFit/>
          </a:bodyPr>
          <a:lstStyle/>
          <a:p>
            <a:pPr lvl="0">
              <a:spcBef>
                <a:spcPct val="20000"/>
              </a:spcBef>
              <a:defRPr/>
            </a:pPr>
            <a:r>
              <a:rPr lang="en-US" sz="1000" i="1" dirty="0">
                <a:latin typeface="Arial" pitchFamily="34" charset="0"/>
                <a:cs typeface="Arial" pitchFamily="34" charset="0"/>
              </a:rPr>
              <a:t>Financial year 14 has been extended to 15 months ending June, 2014 </a:t>
            </a:r>
            <a:r>
              <a:rPr lang="en-IN" sz="1000" i="1" dirty="0">
                <a:latin typeface="Arial" pitchFamily="34" charset="0"/>
                <a:cs typeface="Arial" pitchFamily="34" charset="0"/>
              </a:rPr>
              <a:t>figures are not comparable with FY13</a:t>
            </a:r>
            <a:endParaRPr lang="en-US" sz="1000" i="1" dirty="0">
              <a:latin typeface="Arial" pitchFamily="34" charset="0"/>
              <a:cs typeface="Arial" pitchFamily="34" charset="0"/>
            </a:endParaRPr>
          </a:p>
        </p:txBody>
      </p:sp>
    </p:spTree>
    <p:extLst>
      <p:ext uri="{BB962C8B-B14F-4D97-AF65-F5344CB8AC3E}">
        <p14:creationId xmlns:p14="http://schemas.microsoft.com/office/powerpoint/2010/main" val="1435100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92071" y="1189154"/>
            <a:ext cx="4607858" cy="286809"/>
          </a:xfrm>
        </p:spPr>
        <p:txBody>
          <a:bodyPr/>
          <a:lstStyle/>
          <a:p>
            <a:r>
              <a:rPr lang="en-US" dirty="0"/>
              <a:t>VFX &amp; 3D </a:t>
            </a:r>
            <a:r>
              <a:rPr lang="en-US" dirty="0" smtClean="0"/>
              <a:t>Conversion</a:t>
            </a:r>
            <a:endParaRPr lang="en-US" dirty="0"/>
          </a:p>
        </p:txBody>
      </p:sp>
      <p:sp>
        <p:nvSpPr>
          <p:cNvPr id="3" name="Text Placeholder 2"/>
          <p:cNvSpPr>
            <a:spLocks noGrp="1"/>
          </p:cNvSpPr>
          <p:nvPr>
            <p:ph type="body" sz="quarter" idx="3"/>
          </p:nvPr>
        </p:nvSpPr>
        <p:spPr>
          <a:xfrm>
            <a:off x="299601" y="4550930"/>
            <a:ext cx="4607858" cy="286809"/>
          </a:xfrm>
        </p:spPr>
        <p:txBody>
          <a:bodyPr/>
          <a:lstStyle/>
          <a:p>
            <a:r>
              <a:rPr lang="en-US" dirty="0"/>
              <a:t>Post Production </a:t>
            </a:r>
          </a:p>
        </p:txBody>
      </p:sp>
      <p:sp>
        <p:nvSpPr>
          <p:cNvPr id="4" name="Text Placeholder 3"/>
          <p:cNvSpPr>
            <a:spLocks noGrp="1"/>
          </p:cNvSpPr>
          <p:nvPr>
            <p:ph type="body" sz="quarter" idx="11"/>
          </p:nvPr>
        </p:nvSpPr>
        <p:spPr>
          <a:xfrm>
            <a:off x="286871" y="2757975"/>
            <a:ext cx="4607858" cy="286809"/>
          </a:xfrm>
        </p:spPr>
        <p:txBody>
          <a:bodyPr/>
          <a:lstStyle/>
          <a:p>
            <a:r>
              <a:rPr lang="en-US" dirty="0"/>
              <a:t>Technology</a:t>
            </a:r>
          </a:p>
        </p:txBody>
      </p:sp>
      <p:sp>
        <p:nvSpPr>
          <p:cNvPr id="7" name="Text Placeholder 6"/>
          <p:cNvSpPr>
            <a:spLocks noGrp="1"/>
          </p:cNvSpPr>
          <p:nvPr>
            <p:ph type="body" sz="quarter" idx="22"/>
          </p:nvPr>
        </p:nvSpPr>
        <p:spPr>
          <a:xfrm>
            <a:off x="295184" y="1573290"/>
            <a:ext cx="4594858" cy="1134051"/>
          </a:xfrm>
        </p:spPr>
        <p:txBody>
          <a:bodyPr/>
          <a:lstStyle/>
          <a:p>
            <a:r>
              <a:rPr lang="en-US" dirty="0"/>
              <a:t>Largest Global independent Tier 1 VFX player </a:t>
            </a:r>
          </a:p>
          <a:p>
            <a:r>
              <a:rPr lang="en-US" dirty="0"/>
              <a:t>~30% market share in 3D conversion services </a:t>
            </a:r>
          </a:p>
          <a:p>
            <a:r>
              <a:rPr lang="en-US" dirty="0"/>
              <a:t>Working with top studios like Marvel, Warner Bros, Universal, Paramount, etc.</a:t>
            </a:r>
          </a:p>
          <a:p>
            <a:r>
              <a:rPr lang="en-US" dirty="0"/>
              <a:t>Comprising 59% of FY14* revenue</a:t>
            </a:r>
          </a:p>
        </p:txBody>
      </p:sp>
      <p:sp>
        <p:nvSpPr>
          <p:cNvPr id="8" name="Text Placeholder 7"/>
          <p:cNvSpPr>
            <a:spLocks noGrp="1"/>
          </p:cNvSpPr>
          <p:nvPr>
            <p:ph type="body" sz="quarter" idx="23"/>
          </p:nvPr>
        </p:nvSpPr>
        <p:spPr>
          <a:xfrm>
            <a:off x="290907" y="3142110"/>
            <a:ext cx="4594858" cy="1340243"/>
          </a:xfrm>
        </p:spPr>
        <p:txBody>
          <a:bodyPr/>
          <a:lstStyle/>
          <a:p>
            <a:r>
              <a:rPr lang="en-US" dirty="0"/>
              <a:t>Pioneered ERP solutions for M&amp;E with CLEAR</a:t>
            </a:r>
          </a:p>
          <a:p>
            <a:r>
              <a:rPr lang="en-US" dirty="0"/>
              <a:t>Leader in India &amp; Strong position in North America</a:t>
            </a:r>
          </a:p>
          <a:p>
            <a:r>
              <a:rPr lang="en-US" dirty="0"/>
              <a:t>Increasing global penetration with top broadcasters like Star Sports, National Geographic Channel, BBC</a:t>
            </a:r>
          </a:p>
          <a:p>
            <a:r>
              <a:rPr lang="en-US" dirty="0"/>
              <a:t>On a non linear growth path,19x revenue in FY14 over FY11, 20% share in FY14 </a:t>
            </a:r>
            <a:r>
              <a:rPr lang="en-US" dirty="0" smtClean="0"/>
              <a:t>revenues</a:t>
            </a:r>
            <a:endParaRPr lang="en-US" dirty="0"/>
          </a:p>
        </p:txBody>
      </p:sp>
      <p:sp>
        <p:nvSpPr>
          <p:cNvPr id="9" name="Text Placeholder 8"/>
          <p:cNvSpPr>
            <a:spLocks noGrp="1"/>
          </p:cNvSpPr>
          <p:nvPr>
            <p:ph type="body" sz="quarter" idx="24"/>
          </p:nvPr>
        </p:nvSpPr>
        <p:spPr>
          <a:xfrm>
            <a:off x="296171" y="4935066"/>
            <a:ext cx="4594858" cy="1169910"/>
          </a:xfrm>
        </p:spPr>
        <p:txBody>
          <a:bodyPr/>
          <a:lstStyle/>
          <a:p>
            <a:r>
              <a:rPr lang="en-US" dirty="0"/>
              <a:t>Leading player in Indian post production market. </a:t>
            </a:r>
          </a:p>
          <a:p>
            <a:r>
              <a:rPr lang="en-US" dirty="0"/>
              <a:t>Owns Mumbai’s largest Integrated Studio &amp; leader in Camera rental market</a:t>
            </a:r>
          </a:p>
          <a:p>
            <a:r>
              <a:rPr lang="en-US" dirty="0"/>
              <a:t>Contributes 20% of revenues</a:t>
            </a:r>
          </a:p>
          <a:p>
            <a:pPr marL="0" indent="0">
              <a:buNone/>
            </a:pPr>
            <a:endParaRPr lang="en-US" dirty="0"/>
          </a:p>
        </p:txBody>
      </p:sp>
      <p:sp>
        <p:nvSpPr>
          <p:cNvPr id="10" name="Title 9"/>
          <p:cNvSpPr>
            <a:spLocks noGrp="1"/>
          </p:cNvSpPr>
          <p:nvPr>
            <p:ph type="title"/>
          </p:nvPr>
        </p:nvSpPr>
        <p:spPr/>
        <p:txBody>
          <a:bodyPr/>
          <a:lstStyle/>
          <a:p>
            <a:r>
              <a:rPr lang="en-US" dirty="0"/>
              <a:t>All businesses on accelerated growth paths</a:t>
            </a:r>
          </a:p>
        </p:txBody>
      </p:sp>
      <p:sp>
        <p:nvSpPr>
          <p:cNvPr id="11" name="Rectangle 10"/>
          <p:cNvSpPr/>
          <p:nvPr/>
        </p:nvSpPr>
        <p:spPr>
          <a:xfrm>
            <a:off x="5336741" y="996573"/>
            <a:ext cx="3695251" cy="307777"/>
          </a:xfrm>
          <a:prstGeom prst="rect">
            <a:avLst/>
          </a:prstGeom>
        </p:spPr>
        <p:txBody>
          <a:bodyPr wrap="square">
            <a:spAutoFit/>
          </a:bodyPr>
          <a:lstStyle/>
          <a:p>
            <a:pPr algn="ctr">
              <a:spcBef>
                <a:spcPts val="400"/>
              </a:spcBef>
              <a:buClr>
                <a:schemeClr val="tx1"/>
              </a:buClr>
              <a:buSzPct val="75000"/>
            </a:pPr>
            <a:r>
              <a:rPr lang="en-US" sz="1400" dirty="0" smtClean="0"/>
              <a:t>Profitable growth in revenues..</a:t>
            </a:r>
            <a:endParaRPr lang="en-US" sz="1400" dirty="0"/>
          </a:p>
        </p:txBody>
      </p:sp>
      <p:sp>
        <p:nvSpPr>
          <p:cNvPr id="12" name="Rectangle 11"/>
          <p:cNvSpPr/>
          <p:nvPr/>
        </p:nvSpPr>
        <p:spPr>
          <a:xfrm>
            <a:off x="5593646" y="3431675"/>
            <a:ext cx="3131423" cy="523220"/>
          </a:xfrm>
          <a:prstGeom prst="rect">
            <a:avLst/>
          </a:prstGeom>
        </p:spPr>
        <p:txBody>
          <a:bodyPr wrap="square">
            <a:spAutoFit/>
          </a:bodyPr>
          <a:lstStyle/>
          <a:p>
            <a:pPr algn="ctr">
              <a:spcBef>
                <a:spcPts val="400"/>
              </a:spcBef>
              <a:buClr>
                <a:schemeClr val="tx1"/>
              </a:buClr>
              <a:buSzPct val="75000"/>
            </a:pPr>
            <a:r>
              <a:rPr lang="en-US" sz="1400" dirty="0" smtClean="0"/>
              <a:t>.. Driven by increasing share of new businesses in revenues</a:t>
            </a:r>
            <a:endParaRPr lang="en-US" sz="1400" dirty="0"/>
          </a:p>
        </p:txBody>
      </p:sp>
      <p:sp>
        <p:nvSpPr>
          <p:cNvPr id="13" name="Text Placeholder 1"/>
          <p:cNvSpPr txBox="1">
            <a:spLocks/>
          </p:cNvSpPr>
          <p:nvPr/>
        </p:nvSpPr>
        <p:spPr>
          <a:xfrm>
            <a:off x="306453" y="6057188"/>
            <a:ext cx="4961241" cy="140403"/>
          </a:xfrm>
          <a:prstGeom prst="rect">
            <a:avLst/>
          </a:prstGeom>
        </p:spPr>
        <p:txBody>
          <a:bodyPr lIns="91440" tIns="91440" rIns="91440" bIns="91440" anchor="ctr"/>
          <a:lstStyle/>
          <a:p>
            <a:pPr marL="342900" lvl="0" indent="-342900">
              <a:spcBef>
                <a:spcPct val="20000"/>
              </a:spcBef>
              <a:defRPr/>
            </a:pPr>
            <a:r>
              <a:rPr kumimoji="0" lang="en-US" sz="1000" b="0" i="0" u="none" strike="noStrike" kern="1200" cap="none" spc="0" normalizeH="0" baseline="0" noProof="0" dirty="0" smtClean="0">
                <a:ln>
                  <a:noFill/>
                </a:ln>
                <a:effectLst/>
                <a:uLnTx/>
                <a:uFillTx/>
                <a:latin typeface="Arial" pitchFamily="34" charset="0"/>
                <a:cs typeface="Arial" pitchFamily="34" charset="0"/>
              </a:rPr>
              <a:t>* F</a:t>
            </a:r>
            <a:r>
              <a:rPr kumimoji="0" lang="en-US" sz="1000" b="0" i="0" u="none" strike="noStrike" kern="1200" cap="none" spc="0" normalizeH="0" noProof="0" dirty="0" smtClean="0">
                <a:ln>
                  <a:noFill/>
                </a:ln>
                <a:effectLst/>
                <a:uLnTx/>
                <a:uFillTx/>
                <a:latin typeface="Arial" pitchFamily="34" charset="0"/>
                <a:cs typeface="Arial" pitchFamily="34" charset="0"/>
              </a:rPr>
              <a:t>inancial year FY14 has been extended to 15 months &amp; </a:t>
            </a:r>
            <a:r>
              <a:rPr lang="en-US" sz="1000" dirty="0" smtClean="0">
                <a:latin typeface="Arial" pitchFamily="34" charset="0"/>
                <a:cs typeface="Arial" pitchFamily="34" charset="0"/>
              </a:rPr>
              <a:t>all </a:t>
            </a:r>
            <a:r>
              <a:rPr lang="en-US" sz="1000" dirty="0">
                <a:latin typeface="Arial" pitchFamily="34" charset="0"/>
                <a:cs typeface="Arial" pitchFamily="34" charset="0"/>
              </a:rPr>
              <a:t>figures are Pre merger</a:t>
            </a:r>
            <a:endParaRPr kumimoji="0" lang="en-US" sz="1000" b="0" i="0" u="none" strike="noStrike" kern="1200" cap="none" spc="0" normalizeH="0" baseline="0" noProof="0" dirty="0">
              <a:ln>
                <a:noFill/>
              </a:ln>
              <a:effectLst/>
              <a:uLnTx/>
              <a:uFillTx/>
              <a:latin typeface="Arial" pitchFamily="34" charset="0"/>
              <a:cs typeface="Arial"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2163207469"/>
              </p:ext>
            </p:extLst>
          </p:nvPr>
        </p:nvGraphicFramePr>
        <p:xfrm>
          <a:off x="5336742" y="3936966"/>
          <a:ext cx="3425710" cy="2227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6205670"/>
              </p:ext>
            </p:extLst>
          </p:nvPr>
        </p:nvGraphicFramePr>
        <p:xfrm>
          <a:off x="5243504" y="1174598"/>
          <a:ext cx="3569220" cy="182305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5491880" y="2991336"/>
            <a:ext cx="3076938" cy="400110"/>
          </a:xfrm>
          <a:prstGeom prst="rect">
            <a:avLst/>
          </a:prstGeom>
          <a:noFill/>
        </p:spPr>
        <p:txBody>
          <a:bodyPr wrap="square" rtlCol="0">
            <a:spAutoFit/>
          </a:bodyPr>
          <a:lstStyle/>
          <a:p>
            <a:pPr algn="just"/>
            <a:r>
              <a:rPr lang="en-IN" sz="1000" i="1" dirty="0" smtClean="0"/>
              <a:t>Figures are in </a:t>
            </a:r>
            <a:r>
              <a:rPr lang="en-IN" sz="1000" i="1" dirty="0" err="1" smtClean="0"/>
              <a:t>Rs</a:t>
            </a:r>
            <a:r>
              <a:rPr lang="en-IN" sz="1000" i="1" dirty="0" smtClean="0"/>
              <a:t>. billion &amp; Post merger figures are of combined entity on look back basis</a:t>
            </a:r>
            <a:endParaRPr lang="en-IN" sz="1000" i="1" dirty="0"/>
          </a:p>
        </p:txBody>
      </p:sp>
    </p:spTree>
    <p:extLst>
      <p:ext uri="{BB962C8B-B14F-4D97-AF65-F5344CB8AC3E}">
        <p14:creationId xmlns:p14="http://schemas.microsoft.com/office/powerpoint/2010/main" val="36167785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Segmental break-up of revenue</a:t>
            </a:r>
          </a:p>
        </p:txBody>
      </p:sp>
      <p:sp>
        <p:nvSpPr>
          <p:cNvPr id="6" name="TextBox 5"/>
          <p:cNvSpPr txBox="1"/>
          <p:nvPr/>
        </p:nvSpPr>
        <p:spPr>
          <a:xfrm>
            <a:off x="4063774" y="1051758"/>
            <a:ext cx="4261420" cy="246221"/>
          </a:xfrm>
          <a:prstGeom prst="rect">
            <a:avLst/>
          </a:prstGeom>
          <a:noFill/>
        </p:spPr>
        <p:txBody>
          <a:bodyPr wrap="square" rtlCol="0">
            <a:spAutoFit/>
          </a:bodyPr>
          <a:lstStyle/>
          <a:p>
            <a:pPr algn="r"/>
            <a:r>
              <a:rPr lang="en-US" sz="1000" dirty="0" smtClean="0">
                <a:solidFill>
                  <a:schemeClr val="tx1">
                    <a:lumMod val="95000"/>
                    <a:lumOff val="5000"/>
                  </a:schemeClr>
                </a:solidFill>
                <a:latin typeface="+mj-lt"/>
              </a:rPr>
              <a:t>Figures in Rs Million, consolidated financials</a:t>
            </a:r>
            <a:endParaRPr lang="en-IN" sz="1000" dirty="0">
              <a:solidFill>
                <a:schemeClr val="tx1">
                  <a:lumMod val="95000"/>
                  <a:lumOff val="5000"/>
                </a:schemeClr>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376685013"/>
              </p:ext>
            </p:extLst>
          </p:nvPr>
        </p:nvGraphicFramePr>
        <p:xfrm>
          <a:off x="881301" y="1330704"/>
          <a:ext cx="7357271" cy="2282072"/>
        </p:xfrm>
        <a:graphic>
          <a:graphicData uri="http://schemas.openxmlformats.org/drawingml/2006/table">
            <a:tbl>
              <a:tblPr/>
              <a:tblGrid>
                <a:gridCol w="2584987"/>
                <a:gridCol w="1193071"/>
                <a:gridCol w="1193071"/>
                <a:gridCol w="1193071"/>
                <a:gridCol w="1193071"/>
              </a:tblGrid>
              <a:tr h="281521">
                <a:tc>
                  <a:txBody>
                    <a:bodyPr/>
                    <a:lstStyle/>
                    <a:p>
                      <a:pPr algn="ctr" fontAlgn="b"/>
                      <a:r>
                        <a:rPr lang="en-US" sz="1200" b="1" i="0" u="none" strike="noStrike" dirty="0" smtClean="0">
                          <a:solidFill>
                            <a:schemeClr val="bg1"/>
                          </a:solidFill>
                          <a:effectLst/>
                          <a:latin typeface="+mn-lt"/>
                        </a:rPr>
                        <a:t> Business segments</a:t>
                      </a:r>
                      <a:endParaRPr lang="en-US" sz="1200" b="1" i="0" u="none" strike="noStrike" dirty="0">
                        <a:solidFill>
                          <a:schemeClr val="bg1"/>
                        </a:solidFill>
                        <a:effectLst/>
                        <a:latin typeface="+mn-lt"/>
                      </a:endParaRPr>
                    </a:p>
                  </a:txBody>
                  <a:tcPr marR="0" marT="12700" marB="0"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smtClean="0">
                          <a:solidFill>
                            <a:schemeClr val="bg1"/>
                          </a:solidFill>
                          <a:effectLst/>
                          <a:latin typeface="+mn-lt"/>
                        </a:rPr>
                        <a:t>FY11</a:t>
                      </a:r>
                      <a:endParaRPr lang="fr-FR" sz="1200" b="1" i="0" u="none" strike="noStrike" dirty="0">
                        <a:solidFill>
                          <a:schemeClr val="bg1"/>
                        </a:solidFill>
                        <a:effectLst/>
                        <a:latin typeface="+mn-lt"/>
                      </a:endParaRPr>
                    </a:p>
                  </a:txBody>
                  <a:tcPr marL="12700" marR="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smtClean="0">
                          <a:solidFill>
                            <a:schemeClr val="bg1"/>
                          </a:solidFill>
                          <a:effectLst/>
                          <a:latin typeface="+mn-lt"/>
                        </a:rPr>
                        <a:t>FY12</a:t>
                      </a:r>
                      <a:endParaRPr lang="fr-FR" sz="1200" b="1" i="0" u="none" strike="noStrike" dirty="0">
                        <a:solidFill>
                          <a:schemeClr val="bg1"/>
                        </a:solidFill>
                        <a:effectLst/>
                        <a:latin typeface="+mn-lt"/>
                      </a:endParaRPr>
                    </a:p>
                  </a:txBody>
                  <a:tcPr marL="12700" marR="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smtClean="0">
                          <a:solidFill>
                            <a:schemeClr val="bg1"/>
                          </a:solidFill>
                          <a:effectLst/>
                          <a:latin typeface="+mn-lt"/>
                        </a:rPr>
                        <a:t>FY13</a:t>
                      </a:r>
                      <a:endParaRPr lang="fr-FR" sz="1200" b="1" i="0" u="none" strike="noStrike" dirty="0">
                        <a:solidFill>
                          <a:schemeClr val="bg1"/>
                        </a:solidFill>
                        <a:effectLst/>
                        <a:latin typeface="+mn-lt"/>
                      </a:endParaRPr>
                    </a:p>
                  </a:txBody>
                  <a:tcPr marL="12700" marR="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b="1" i="0" u="none" strike="noStrike" kern="1200" dirty="0" smtClean="0">
                          <a:solidFill>
                            <a:schemeClr val="bg1"/>
                          </a:solidFill>
                          <a:effectLst/>
                          <a:latin typeface="+mn-lt"/>
                          <a:ea typeface="+mn-ea"/>
                          <a:cs typeface="+mn-cs"/>
                        </a:rPr>
                        <a:t>FY14</a:t>
                      </a:r>
                    </a:p>
                  </a:txBody>
                  <a:tcPr marL="12700" marR="0" marT="12700" marB="0"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r>
              <a:tr h="215494">
                <a:tc>
                  <a:txBody>
                    <a:bodyPr/>
                    <a:lstStyle/>
                    <a:p>
                      <a:pPr algn="l" fontAlgn="b"/>
                      <a:r>
                        <a:rPr lang="en-US" sz="1000" b="0" i="0" u="none" strike="noStrike" dirty="0">
                          <a:solidFill>
                            <a:schemeClr val="tx1"/>
                          </a:solidFill>
                          <a:effectLst/>
                          <a:latin typeface="+mn-lt"/>
                        </a:rPr>
                        <a:t>PFT</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a:solidFill>
                            <a:schemeClr val="tx1"/>
                          </a:solidFill>
                          <a:effectLst/>
                          <a:latin typeface="+mn-lt"/>
                          <a:ea typeface="+mn-ea"/>
                          <a:cs typeface="+mn-cs"/>
                        </a:rPr>
                        <a:t>110</a:t>
                      </a: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a:solidFill>
                            <a:schemeClr val="tx1"/>
                          </a:solidFill>
                          <a:effectLst/>
                          <a:latin typeface="+mn-lt"/>
                          <a:ea typeface="+mn-ea"/>
                          <a:cs typeface="+mn-cs"/>
                        </a:rPr>
                        <a:t>336</a:t>
                      </a: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a:solidFill>
                            <a:schemeClr val="tx1"/>
                          </a:solidFill>
                          <a:effectLst/>
                          <a:latin typeface="+mn-lt"/>
                          <a:ea typeface="+mn-ea"/>
                          <a:cs typeface="+mn-cs"/>
                        </a:rPr>
                        <a:t>809</a:t>
                      </a: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a:solidFill>
                            <a:schemeClr val="tx1"/>
                          </a:solidFill>
                          <a:effectLst/>
                          <a:latin typeface="+mn-lt"/>
                          <a:ea typeface="+mn-ea"/>
                          <a:cs typeface="+mn-cs"/>
                        </a:rPr>
                        <a:t>            </a:t>
                      </a:r>
                      <a:r>
                        <a:rPr lang="en-IN" sz="1000" b="1" i="0" u="none" strike="noStrike" kern="1200" dirty="0" smtClean="0">
                          <a:solidFill>
                            <a:schemeClr val="tx1"/>
                          </a:solidFill>
                          <a:effectLst/>
                          <a:latin typeface="+mn-lt"/>
                          <a:ea typeface="+mn-ea"/>
                          <a:cs typeface="+mn-cs"/>
                        </a:rPr>
                        <a:t>2,088 </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15494">
                <a:tc>
                  <a:txBody>
                    <a:bodyPr/>
                    <a:lstStyle/>
                    <a:p>
                      <a:pPr algn="l" fontAlgn="b"/>
                      <a:r>
                        <a:rPr lang="pl-PL" sz="1000" b="0" i="0" u="none" strike="noStrike" dirty="0">
                          <a:solidFill>
                            <a:schemeClr val="tx1"/>
                          </a:solidFill>
                          <a:effectLst/>
                          <a:latin typeface="+mn-lt"/>
                        </a:rPr>
                        <a:t>PFW (3D+VFX)</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2,484</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4,624</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4,483</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6,148</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15494">
                <a:tc>
                  <a:txBody>
                    <a:bodyPr/>
                    <a:lstStyle/>
                    <a:p>
                      <a:pPr algn="l" fontAlgn="b"/>
                      <a:r>
                        <a:rPr lang="en-US" sz="1000" b="0" i="0" u="none" strike="noStrike" dirty="0">
                          <a:solidFill>
                            <a:schemeClr val="tx1"/>
                          </a:solidFill>
                          <a:effectLst/>
                          <a:latin typeface="+mn-lt"/>
                        </a:rPr>
                        <a:t>Post Production</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2,436</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2,760</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2,330</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a:solidFill>
                            <a:schemeClr val="tx1"/>
                          </a:solidFill>
                          <a:effectLst/>
                          <a:latin typeface="+mn-lt"/>
                          <a:ea typeface="+mn-ea"/>
                          <a:cs typeface="+mn-cs"/>
                        </a:rPr>
                        <a:t>            </a:t>
                      </a:r>
                      <a:r>
                        <a:rPr lang="en-IN" sz="1000" b="1" i="0" u="none" strike="noStrike" kern="1200" dirty="0" smtClean="0">
                          <a:solidFill>
                            <a:schemeClr val="tx1"/>
                          </a:solidFill>
                          <a:effectLst/>
                          <a:latin typeface="+mn-lt"/>
                          <a:ea typeface="+mn-ea"/>
                          <a:cs typeface="+mn-cs"/>
                        </a:rPr>
                        <a:t>2,106 </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15494">
                <a:tc>
                  <a:txBody>
                    <a:bodyPr/>
                    <a:lstStyle/>
                    <a:p>
                      <a:pPr algn="l" fontAlgn="b"/>
                      <a:r>
                        <a:rPr lang="fr-FR" sz="1000" b="1" i="0" u="none" strike="noStrike" dirty="0">
                          <a:solidFill>
                            <a:schemeClr val="tx1"/>
                          </a:solidFill>
                          <a:effectLst/>
                          <a:latin typeface="+mn-lt"/>
                        </a:rPr>
                        <a:t>Total revenues</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5,030</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7,720</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7,622</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IN" sz="1000" b="1" i="0" u="none" strike="noStrike" kern="1200" dirty="0" smtClean="0">
                          <a:solidFill>
                            <a:schemeClr val="tx1"/>
                          </a:solidFill>
                          <a:effectLst/>
                          <a:latin typeface="+mn-lt"/>
                          <a:ea typeface="+mn-ea"/>
                          <a:cs typeface="+mn-cs"/>
                        </a:rPr>
                        <a:t>10,342</a:t>
                      </a:r>
                      <a:endParaRPr lang="en-IN" sz="1000" b="1" i="0" u="none" strike="noStrike" kern="1200" dirty="0">
                        <a:solidFill>
                          <a:schemeClr val="tx1"/>
                        </a:solidFill>
                        <a:effectLst/>
                        <a:latin typeface="+mn-lt"/>
                        <a:ea typeface="+mn-ea"/>
                        <a:cs typeface="+mn-cs"/>
                      </a:endParaRPr>
                    </a:p>
                  </a:txBody>
                  <a:tcPr marL="0" marR="0" marT="0" marB="0" anchor="b">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91251">
                <a:tc>
                  <a:txBody>
                    <a:bodyPr/>
                    <a:lstStyle/>
                    <a:p>
                      <a:pPr algn="l" fontAlgn="b"/>
                      <a:endParaRPr lang="en-US" sz="1000" b="0" i="0" u="none" strike="noStrike" dirty="0">
                        <a:solidFill>
                          <a:schemeClr val="tx1"/>
                        </a:solidFill>
                        <a:effectLst/>
                        <a:latin typeface="+mn-lt"/>
                      </a:endParaRP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28963">
                <a:tc>
                  <a:txBody>
                    <a:bodyPr/>
                    <a:lstStyle/>
                    <a:p>
                      <a:pPr algn="ctr" fontAlgn="b"/>
                      <a:r>
                        <a:rPr lang="en-US" sz="1200" b="1" i="0" u="none" strike="noStrike" dirty="0">
                          <a:solidFill>
                            <a:schemeClr val="bg1"/>
                          </a:solidFill>
                          <a:effectLst/>
                          <a:latin typeface="+mn-lt"/>
                        </a:rPr>
                        <a:t>% share in total revenues</a:t>
                      </a:r>
                    </a:p>
                  </a:txBody>
                  <a:tcPr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ctr" fontAlgn="b"/>
                      <a:r>
                        <a:rPr lang="fr-FR" sz="1200" b="1" i="0" u="none" strike="noStrike" dirty="0" smtClean="0">
                          <a:solidFill>
                            <a:schemeClr val="bg1"/>
                          </a:solidFill>
                          <a:effectLst/>
                          <a:latin typeface="+mn-lt"/>
                        </a:rPr>
                        <a:t>FY11</a:t>
                      </a:r>
                      <a:endParaRPr lang="fr-FR" sz="1200" b="1" i="0" u="none" strike="noStrike" dirty="0">
                        <a:solidFill>
                          <a:schemeClr val="bg1"/>
                        </a:solidFill>
                        <a:effectLst/>
                        <a:latin typeface="+mn-lt"/>
                      </a:endParaRPr>
                    </a:p>
                  </a:txBody>
                  <a:tcPr marL="12700"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ctr" fontAlgn="b"/>
                      <a:r>
                        <a:rPr lang="fr-FR" sz="1200" b="1" i="0" u="none" strike="noStrike" dirty="0" smtClean="0">
                          <a:solidFill>
                            <a:schemeClr val="bg1"/>
                          </a:solidFill>
                          <a:effectLst/>
                          <a:latin typeface="+mn-lt"/>
                        </a:rPr>
                        <a:t>FY12</a:t>
                      </a:r>
                      <a:endParaRPr lang="fr-FR" sz="1200" b="1" i="0" u="none" strike="noStrike" dirty="0">
                        <a:solidFill>
                          <a:schemeClr val="bg1"/>
                        </a:solidFill>
                        <a:effectLst/>
                        <a:latin typeface="+mn-lt"/>
                      </a:endParaRPr>
                    </a:p>
                  </a:txBody>
                  <a:tcPr marL="12700"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ctr" fontAlgn="b"/>
                      <a:r>
                        <a:rPr lang="fr-FR" sz="1200" b="1" i="0" u="none" strike="noStrike" dirty="0" smtClean="0">
                          <a:solidFill>
                            <a:schemeClr val="bg1"/>
                          </a:solidFill>
                          <a:effectLst/>
                          <a:latin typeface="+mn-lt"/>
                        </a:rPr>
                        <a:t>FY13</a:t>
                      </a:r>
                      <a:endParaRPr lang="fr-FR" sz="1200" b="1" i="0" u="none" strike="noStrike" dirty="0">
                        <a:solidFill>
                          <a:schemeClr val="bg1"/>
                        </a:solidFill>
                        <a:effectLst/>
                        <a:latin typeface="+mn-lt"/>
                      </a:endParaRPr>
                    </a:p>
                  </a:txBody>
                  <a:tcPr marL="12700"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b="1" i="0" u="none" strike="noStrike" kern="1200" dirty="0" smtClean="0">
                          <a:solidFill>
                            <a:schemeClr val="bg1"/>
                          </a:solidFill>
                          <a:effectLst/>
                          <a:latin typeface="+mn-lt"/>
                          <a:ea typeface="+mn-ea"/>
                          <a:cs typeface="+mn-cs"/>
                        </a:rPr>
                        <a:t>FY14</a:t>
                      </a:r>
                    </a:p>
                  </a:txBody>
                  <a:tcPr marL="12700"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r>
              <a:tr h="215494">
                <a:tc>
                  <a:txBody>
                    <a:bodyPr/>
                    <a:lstStyle/>
                    <a:p>
                      <a:pPr algn="l" fontAlgn="b"/>
                      <a:r>
                        <a:rPr lang="en-US" sz="1000" b="0" i="0" u="none" strike="noStrike" dirty="0">
                          <a:solidFill>
                            <a:schemeClr val="tx1"/>
                          </a:solidFill>
                          <a:effectLst/>
                          <a:latin typeface="+mn-lt"/>
                        </a:rPr>
                        <a:t>PFT</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2%</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4%</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smtClean="0">
                          <a:solidFill>
                            <a:schemeClr val="tx1"/>
                          </a:solidFill>
                          <a:effectLst/>
                          <a:latin typeface="+mn-lt"/>
                        </a:rPr>
                        <a:t>11%</a:t>
                      </a:r>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smtClean="0">
                          <a:solidFill>
                            <a:schemeClr val="tx1"/>
                          </a:solidFill>
                          <a:effectLst/>
                          <a:latin typeface="+mn-lt"/>
                        </a:rPr>
                        <a:t>20%</a:t>
                      </a:r>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15494">
                <a:tc>
                  <a:txBody>
                    <a:bodyPr/>
                    <a:lstStyle/>
                    <a:p>
                      <a:pPr algn="l" fontAlgn="b"/>
                      <a:r>
                        <a:rPr lang="pl-PL" sz="1000" b="0" i="0" u="none" strike="noStrike" dirty="0">
                          <a:solidFill>
                            <a:schemeClr val="tx1"/>
                          </a:solidFill>
                          <a:effectLst/>
                          <a:latin typeface="+mn-lt"/>
                        </a:rPr>
                        <a:t>PFW (3D+VFX)</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49%</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60%</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59%</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smtClean="0">
                          <a:solidFill>
                            <a:schemeClr val="tx1"/>
                          </a:solidFill>
                          <a:effectLst/>
                          <a:latin typeface="+mn-lt"/>
                        </a:rPr>
                        <a:t>59%</a:t>
                      </a:r>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87373">
                <a:tc>
                  <a:txBody>
                    <a:bodyPr/>
                    <a:lstStyle/>
                    <a:p>
                      <a:pPr algn="l" fontAlgn="b"/>
                      <a:r>
                        <a:rPr lang="en-US" sz="1000" b="0" i="0" u="none" strike="noStrike" dirty="0">
                          <a:solidFill>
                            <a:schemeClr val="tx1"/>
                          </a:solidFill>
                          <a:effectLst/>
                          <a:latin typeface="+mn-lt"/>
                        </a:rPr>
                        <a:t>Post Production</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48%</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36%</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smtClean="0">
                          <a:solidFill>
                            <a:schemeClr val="tx1"/>
                          </a:solidFill>
                          <a:effectLst/>
                          <a:latin typeface="+mn-lt"/>
                        </a:rPr>
                        <a:t>31%</a:t>
                      </a:r>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smtClean="0">
                          <a:solidFill>
                            <a:schemeClr val="tx1"/>
                          </a:solidFill>
                          <a:effectLst/>
                          <a:latin typeface="+mn-lt"/>
                        </a:rPr>
                        <a:t>20%</a:t>
                      </a:r>
                      <a:endParaRPr lang="en-US" sz="1000" b="0"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35873408"/>
              </p:ext>
            </p:extLst>
          </p:nvPr>
        </p:nvGraphicFramePr>
        <p:xfrm>
          <a:off x="873402" y="3917577"/>
          <a:ext cx="7401031" cy="1981200"/>
        </p:xfrm>
        <a:graphic>
          <a:graphicData uri="http://schemas.openxmlformats.org/drawingml/2006/table">
            <a:tbl>
              <a:tblPr/>
              <a:tblGrid>
                <a:gridCol w="2600363"/>
                <a:gridCol w="1218684"/>
                <a:gridCol w="1198290"/>
                <a:gridCol w="1183527"/>
                <a:gridCol w="1200167"/>
              </a:tblGrid>
              <a:tr h="298450">
                <a:tc>
                  <a:txBody>
                    <a:bodyPr/>
                    <a:lstStyle/>
                    <a:p>
                      <a:pPr algn="ctr" fontAlgn="b"/>
                      <a:r>
                        <a:rPr lang="en-US" sz="1200" b="1" i="0" u="none" strike="noStrike" dirty="0" smtClean="0">
                          <a:solidFill>
                            <a:schemeClr val="bg1"/>
                          </a:solidFill>
                          <a:effectLst/>
                          <a:latin typeface="+mn-lt"/>
                        </a:rPr>
                        <a:t>Geographic segments</a:t>
                      </a:r>
                      <a:endParaRPr lang="en-US" sz="1200" b="1" i="0" u="none" strike="noStrike" dirty="0">
                        <a:solidFill>
                          <a:schemeClr val="bg1"/>
                        </a:solidFill>
                        <a:effectLst/>
                        <a:latin typeface="+mn-lt"/>
                      </a:endParaRPr>
                    </a:p>
                  </a:txBody>
                  <a:tcPr marR="0" marT="12700" marB="0"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smtClean="0">
                          <a:solidFill>
                            <a:schemeClr val="bg1"/>
                          </a:solidFill>
                          <a:effectLst/>
                          <a:latin typeface="+mn-lt"/>
                        </a:rPr>
                        <a:t>FY11</a:t>
                      </a:r>
                      <a:endParaRPr lang="fr-FR" sz="1200" b="1" i="0" u="none" strike="noStrike" dirty="0">
                        <a:solidFill>
                          <a:schemeClr val="bg1"/>
                        </a:solidFill>
                        <a:effectLst/>
                        <a:latin typeface="+mn-lt"/>
                      </a:endParaRPr>
                    </a:p>
                  </a:txBody>
                  <a:tcPr marL="12700" marR="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smtClean="0">
                          <a:solidFill>
                            <a:schemeClr val="bg1"/>
                          </a:solidFill>
                          <a:effectLst/>
                          <a:latin typeface="+mn-lt"/>
                        </a:rPr>
                        <a:t>FY12</a:t>
                      </a:r>
                      <a:endParaRPr lang="fr-FR" sz="1200" b="1" i="0" u="none" strike="noStrike" dirty="0">
                        <a:solidFill>
                          <a:schemeClr val="bg1"/>
                        </a:solidFill>
                        <a:effectLst/>
                        <a:latin typeface="+mn-lt"/>
                      </a:endParaRPr>
                    </a:p>
                  </a:txBody>
                  <a:tcPr marL="12700" marR="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smtClean="0">
                          <a:solidFill>
                            <a:schemeClr val="bg1"/>
                          </a:solidFill>
                          <a:effectLst/>
                          <a:latin typeface="+mn-lt"/>
                        </a:rPr>
                        <a:t>FY13</a:t>
                      </a:r>
                      <a:endParaRPr lang="fr-FR" sz="1200" b="1" i="0" u="none" strike="noStrike" dirty="0">
                        <a:solidFill>
                          <a:schemeClr val="bg1"/>
                        </a:solidFill>
                        <a:effectLst/>
                        <a:latin typeface="+mn-lt"/>
                      </a:endParaRPr>
                    </a:p>
                  </a:txBody>
                  <a:tcPr marL="12700" marR="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b="1" i="0" u="none" strike="noStrike" kern="1200" dirty="0" smtClean="0">
                          <a:solidFill>
                            <a:schemeClr val="bg1"/>
                          </a:solidFill>
                          <a:effectLst/>
                          <a:latin typeface="+mn-lt"/>
                          <a:ea typeface="+mn-ea"/>
                          <a:cs typeface="+mn-cs"/>
                        </a:rPr>
                        <a:t>FY14</a:t>
                      </a:r>
                    </a:p>
                  </a:txBody>
                  <a:tcPr marL="12700" marR="0" marT="1270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r>
              <a:tr h="226212">
                <a:tc>
                  <a:txBody>
                    <a:bodyPr/>
                    <a:lstStyle/>
                    <a:p>
                      <a:pPr algn="l" fontAlgn="b"/>
                      <a:r>
                        <a:rPr lang="fr-FR" sz="1000" b="0" i="0" u="none" strike="noStrike" dirty="0">
                          <a:solidFill>
                            <a:schemeClr val="tx1"/>
                          </a:solidFill>
                          <a:effectLst/>
                          <a:latin typeface="+mn-lt"/>
                        </a:rPr>
                        <a:t>Sales domestic</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 858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 1,032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 1,257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smtClean="0">
                          <a:solidFill>
                            <a:schemeClr val="accent1"/>
                          </a:solidFill>
                          <a:effectLst/>
                          <a:latin typeface="+mn-lt"/>
                        </a:rPr>
                        <a:t>2,068</a:t>
                      </a:r>
                      <a:endParaRPr lang="en-US" sz="1000" b="0" i="0" u="none" strike="noStrike" dirty="0">
                        <a:solidFill>
                          <a:schemeClr val="accent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26212">
                <a:tc>
                  <a:txBody>
                    <a:bodyPr/>
                    <a:lstStyle/>
                    <a:p>
                      <a:pPr algn="l" fontAlgn="b"/>
                      <a:r>
                        <a:rPr lang="es-ES_tradnl" sz="1000" b="0" i="0" u="none" strike="noStrike" dirty="0">
                          <a:solidFill>
                            <a:schemeClr val="tx1"/>
                          </a:solidFill>
                          <a:effectLst/>
                          <a:latin typeface="+mn-lt"/>
                        </a:rPr>
                        <a:t>Sales export</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 3,670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 6,687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 6,364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smtClean="0">
                          <a:solidFill>
                            <a:schemeClr val="accent1"/>
                          </a:solidFill>
                          <a:effectLst/>
                          <a:latin typeface="+mn-lt"/>
                        </a:rPr>
                        <a:t>8,273</a:t>
                      </a:r>
                      <a:endParaRPr lang="en-US" sz="1000" b="0" i="0" u="none" strike="noStrike" dirty="0">
                        <a:solidFill>
                          <a:schemeClr val="accent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26212">
                <a:tc>
                  <a:txBody>
                    <a:bodyPr/>
                    <a:lstStyle/>
                    <a:p>
                      <a:pPr algn="l" fontAlgn="b"/>
                      <a:r>
                        <a:rPr lang="fr-FR" sz="1000" b="1" i="0" u="none" strike="noStrike" dirty="0">
                          <a:solidFill>
                            <a:schemeClr val="tx1"/>
                          </a:solidFill>
                          <a:effectLst/>
                          <a:latin typeface="+mn-lt"/>
                        </a:rPr>
                        <a:t>Total revenues</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1" i="0" u="none" strike="noStrike" dirty="0">
                          <a:solidFill>
                            <a:schemeClr val="tx1"/>
                          </a:solidFill>
                          <a:effectLst/>
                          <a:latin typeface="+mn-lt"/>
                        </a:rPr>
                        <a:t> 4,528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1" i="0" u="none" strike="noStrike" dirty="0">
                          <a:solidFill>
                            <a:schemeClr val="tx1"/>
                          </a:solidFill>
                          <a:effectLst/>
                          <a:latin typeface="+mn-lt"/>
                        </a:rPr>
                        <a:t> 7,719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1" i="0" u="none" strike="noStrike" dirty="0">
                          <a:solidFill>
                            <a:schemeClr val="tx1"/>
                          </a:solidFill>
                          <a:effectLst/>
                          <a:latin typeface="+mn-lt"/>
                        </a:rPr>
                        <a:t> 7,622 </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1" i="0" u="none" strike="noStrike" dirty="0" smtClean="0">
                          <a:solidFill>
                            <a:schemeClr val="tx1"/>
                          </a:solidFill>
                          <a:effectLst/>
                          <a:latin typeface="+mn-lt"/>
                        </a:rPr>
                        <a:t>10,342</a:t>
                      </a:r>
                      <a:endParaRPr lang="en-US" sz="1000" b="1"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00762">
                <a:tc>
                  <a:txBody>
                    <a:bodyPr/>
                    <a:lstStyle/>
                    <a:p>
                      <a:pPr algn="l" fontAlgn="b"/>
                      <a:endParaRPr lang="en-US" sz="1000" b="1" i="0" u="none" strike="noStrike" dirty="0">
                        <a:solidFill>
                          <a:schemeClr val="tx1"/>
                        </a:solidFill>
                        <a:effectLst/>
                        <a:latin typeface="+mn-lt"/>
                      </a:endParaRP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00" b="1"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00" b="1"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00" b="1"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00" b="1" i="0" u="none" strike="noStrike" dirty="0">
                        <a:solidFill>
                          <a:schemeClr val="tx1"/>
                        </a:solidFill>
                        <a:effectLst/>
                        <a:latin typeface="+mn-lt"/>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40350">
                <a:tc>
                  <a:txBody>
                    <a:bodyPr/>
                    <a:lstStyle/>
                    <a:p>
                      <a:pPr algn="ctr" fontAlgn="b"/>
                      <a:r>
                        <a:rPr lang="en-US" sz="1200" b="1" i="0" u="none" strike="noStrike" dirty="0">
                          <a:solidFill>
                            <a:schemeClr val="bg1"/>
                          </a:solidFill>
                          <a:effectLst/>
                          <a:latin typeface="+mn-lt"/>
                        </a:rPr>
                        <a:t>% share in total revenues</a:t>
                      </a:r>
                    </a:p>
                  </a:txBody>
                  <a:tcPr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ctr" fontAlgn="b"/>
                      <a:r>
                        <a:rPr lang="fr-FR" sz="1200" b="1" i="0" u="none" strike="noStrike" dirty="0" smtClean="0">
                          <a:solidFill>
                            <a:schemeClr val="bg1"/>
                          </a:solidFill>
                          <a:effectLst/>
                          <a:latin typeface="+mn-lt"/>
                        </a:rPr>
                        <a:t>FY11</a:t>
                      </a:r>
                      <a:endParaRPr lang="fr-FR" sz="1200" b="1" i="0" u="none" strike="noStrike" dirty="0">
                        <a:solidFill>
                          <a:schemeClr val="bg1"/>
                        </a:solidFill>
                        <a:effectLst/>
                        <a:latin typeface="+mn-lt"/>
                      </a:endParaRPr>
                    </a:p>
                  </a:txBody>
                  <a:tcPr marL="12700"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ctr" fontAlgn="b"/>
                      <a:r>
                        <a:rPr lang="fr-FR" sz="1200" b="1" i="0" u="none" strike="noStrike" dirty="0" smtClean="0">
                          <a:solidFill>
                            <a:schemeClr val="bg1"/>
                          </a:solidFill>
                          <a:effectLst/>
                          <a:latin typeface="+mn-lt"/>
                        </a:rPr>
                        <a:t>FY12</a:t>
                      </a:r>
                      <a:endParaRPr lang="fr-FR" sz="1200" b="1" i="0" u="none" strike="noStrike" dirty="0">
                        <a:solidFill>
                          <a:schemeClr val="bg1"/>
                        </a:solidFill>
                        <a:effectLst/>
                        <a:latin typeface="+mn-lt"/>
                      </a:endParaRPr>
                    </a:p>
                  </a:txBody>
                  <a:tcPr marL="12700"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ctr" fontAlgn="b"/>
                      <a:r>
                        <a:rPr lang="fr-FR" sz="1200" b="1" i="0" u="none" strike="noStrike" dirty="0" smtClean="0">
                          <a:solidFill>
                            <a:schemeClr val="bg1"/>
                          </a:solidFill>
                          <a:effectLst/>
                          <a:latin typeface="+mn-lt"/>
                        </a:rPr>
                        <a:t>FY13</a:t>
                      </a:r>
                      <a:endParaRPr lang="fr-FR" sz="1200" b="1" i="0" u="none" strike="noStrike" dirty="0">
                        <a:solidFill>
                          <a:schemeClr val="bg1"/>
                        </a:solidFill>
                        <a:effectLst/>
                        <a:latin typeface="+mn-lt"/>
                      </a:endParaRPr>
                    </a:p>
                  </a:txBody>
                  <a:tcPr marL="12700"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b="1" i="0" u="none" strike="noStrike" kern="1200" dirty="0" smtClean="0">
                          <a:solidFill>
                            <a:schemeClr val="bg1"/>
                          </a:solidFill>
                          <a:effectLst/>
                          <a:latin typeface="+mn-lt"/>
                          <a:ea typeface="+mn-ea"/>
                          <a:cs typeface="+mn-cs"/>
                        </a:rPr>
                        <a:t>FY14</a:t>
                      </a:r>
                    </a:p>
                  </a:txBody>
                  <a:tcPr marL="12700" marR="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r>
              <a:tr h="226212">
                <a:tc>
                  <a:txBody>
                    <a:bodyPr/>
                    <a:lstStyle/>
                    <a:p>
                      <a:pPr algn="l" fontAlgn="b"/>
                      <a:r>
                        <a:rPr lang="fr-FR" sz="1000" b="0" i="0" u="none" strike="noStrike" dirty="0">
                          <a:solidFill>
                            <a:schemeClr val="tx1"/>
                          </a:solidFill>
                          <a:effectLst/>
                          <a:latin typeface="+mn-lt"/>
                        </a:rPr>
                        <a:t>Sales domestic</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19%</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13%</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16%</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US" sz="1000" b="0" i="0" u="none" strike="noStrike" kern="1200" dirty="0" smtClean="0">
                          <a:solidFill>
                            <a:schemeClr val="accent1"/>
                          </a:solidFill>
                          <a:effectLst/>
                          <a:latin typeface="+mn-lt"/>
                          <a:ea typeface="+mn-ea"/>
                          <a:cs typeface="+mn-cs"/>
                        </a:rPr>
                        <a:t>20%</a:t>
                      </a:r>
                      <a:endParaRPr lang="en-US" sz="1000" b="0" i="0" u="none" strike="noStrike" kern="1200" dirty="0">
                        <a:solidFill>
                          <a:schemeClr val="accent1"/>
                        </a:solidFill>
                        <a:effectLst/>
                        <a:latin typeface="+mn-lt"/>
                        <a:ea typeface="+mn-ea"/>
                        <a:cs typeface="+mn-cs"/>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336790">
                <a:tc>
                  <a:txBody>
                    <a:bodyPr/>
                    <a:lstStyle/>
                    <a:p>
                      <a:pPr algn="l" fontAlgn="b"/>
                      <a:r>
                        <a:rPr lang="es-ES_tradnl" sz="1000" b="0" i="0" u="none" strike="noStrike" dirty="0">
                          <a:solidFill>
                            <a:schemeClr val="tx1"/>
                          </a:solidFill>
                          <a:effectLst/>
                          <a:latin typeface="+mn-lt"/>
                        </a:rPr>
                        <a:t>Sales export</a:t>
                      </a:r>
                    </a:p>
                  </a:txBody>
                  <a:tcPr marR="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81%</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87%</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mn-lt"/>
                        </a:rPr>
                        <a:t>84%</a:t>
                      </a: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marL="0" algn="r" defTabSz="914400" rtl="0" eaLnBrk="1" fontAlgn="b" latinLnBrk="0" hangingPunct="1"/>
                      <a:r>
                        <a:rPr lang="en-US" sz="1000" b="0" i="0" u="none" strike="noStrike" kern="1200" dirty="0" smtClean="0">
                          <a:solidFill>
                            <a:schemeClr val="accent1"/>
                          </a:solidFill>
                          <a:effectLst/>
                          <a:latin typeface="+mn-lt"/>
                          <a:ea typeface="+mn-ea"/>
                          <a:cs typeface="+mn-cs"/>
                        </a:rPr>
                        <a:t>80%</a:t>
                      </a:r>
                      <a:endParaRPr lang="en-US" sz="1000" b="0" i="0" u="none" strike="noStrike" kern="1200" dirty="0">
                        <a:solidFill>
                          <a:schemeClr val="accent1"/>
                        </a:solidFill>
                        <a:effectLst/>
                        <a:latin typeface="+mn-lt"/>
                        <a:ea typeface="+mn-ea"/>
                        <a:cs typeface="+mn-cs"/>
                      </a:endParaRPr>
                    </a:p>
                  </a:txBody>
                  <a:tcPr marL="12700" marT="12700"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bl>
          </a:graphicData>
        </a:graphic>
      </p:graphicFrame>
      <p:sp>
        <p:nvSpPr>
          <p:cNvPr id="10" name="Rectangle 9"/>
          <p:cNvSpPr/>
          <p:nvPr/>
        </p:nvSpPr>
        <p:spPr>
          <a:xfrm>
            <a:off x="755390" y="6001872"/>
            <a:ext cx="6918394" cy="253916"/>
          </a:xfrm>
          <a:prstGeom prst="rect">
            <a:avLst/>
          </a:prstGeom>
        </p:spPr>
        <p:txBody>
          <a:bodyPr wrap="square">
            <a:spAutoFit/>
          </a:bodyPr>
          <a:lstStyle/>
          <a:p>
            <a:pPr lvl="0">
              <a:spcBef>
                <a:spcPct val="20000"/>
              </a:spcBef>
              <a:defRPr/>
            </a:pPr>
            <a:r>
              <a:rPr lang="en-US" sz="1000" i="1" dirty="0">
                <a:latin typeface="Arial" pitchFamily="34" charset="0"/>
                <a:cs typeface="Arial" pitchFamily="34" charset="0"/>
              </a:rPr>
              <a:t>Financial year 14 has been extended to 15 months ending June, 2014 </a:t>
            </a:r>
            <a:r>
              <a:rPr lang="en-IN" sz="1000" i="1" dirty="0">
                <a:latin typeface="Arial" pitchFamily="34" charset="0"/>
                <a:cs typeface="Arial" pitchFamily="34" charset="0"/>
              </a:rPr>
              <a:t>figures are not comparable with FY13</a:t>
            </a:r>
            <a:endParaRPr lang="en-US" sz="1000" i="1" dirty="0">
              <a:latin typeface="Arial" pitchFamily="34" charset="0"/>
              <a:cs typeface="Arial" pitchFamily="34" charset="0"/>
            </a:endParaRPr>
          </a:p>
        </p:txBody>
      </p:sp>
    </p:spTree>
    <p:extLst>
      <p:ext uri="{BB962C8B-B14F-4D97-AF65-F5344CB8AC3E}">
        <p14:creationId xmlns:p14="http://schemas.microsoft.com/office/powerpoint/2010/main" val="18412488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a:t>
            </a:r>
          </a:p>
        </p:txBody>
      </p:sp>
      <p:sp>
        <p:nvSpPr>
          <p:cNvPr id="3" name="TextBox 2"/>
          <p:cNvSpPr txBox="1"/>
          <p:nvPr/>
        </p:nvSpPr>
        <p:spPr>
          <a:xfrm>
            <a:off x="4063774" y="962108"/>
            <a:ext cx="4261420" cy="246221"/>
          </a:xfrm>
          <a:prstGeom prst="rect">
            <a:avLst/>
          </a:prstGeom>
          <a:noFill/>
        </p:spPr>
        <p:txBody>
          <a:bodyPr wrap="square" rtlCol="0">
            <a:spAutoFit/>
          </a:bodyPr>
          <a:lstStyle/>
          <a:p>
            <a:pPr algn="r"/>
            <a:r>
              <a:rPr lang="en-US" sz="1000" dirty="0" smtClean="0">
                <a:solidFill>
                  <a:schemeClr val="tx1">
                    <a:lumMod val="95000"/>
                    <a:lumOff val="5000"/>
                  </a:schemeClr>
                </a:solidFill>
                <a:latin typeface="+mj-lt"/>
              </a:rPr>
              <a:t>Figures in Rs Million, consolidated financials</a:t>
            </a:r>
            <a:endParaRPr lang="en-IN" sz="1000" dirty="0">
              <a:solidFill>
                <a:schemeClr val="tx1">
                  <a:lumMod val="95000"/>
                  <a:lumOff val="5000"/>
                </a:schemeClr>
              </a:solidFill>
              <a:latin typeface="+mj-lt"/>
            </a:endParaRPr>
          </a:p>
        </p:txBody>
      </p:sp>
      <p:sp>
        <p:nvSpPr>
          <p:cNvPr id="4" name="Rectangle 3"/>
          <p:cNvSpPr/>
          <p:nvPr/>
        </p:nvSpPr>
        <p:spPr>
          <a:xfrm>
            <a:off x="495405" y="6218633"/>
            <a:ext cx="6918394" cy="253916"/>
          </a:xfrm>
          <a:prstGeom prst="rect">
            <a:avLst/>
          </a:prstGeom>
        </p:spPr>
        <p:txBody>
          <a:bodyPr wrap="square">
            <a:spAutoFit/>
          </a:bodyPr>
          <a:lstStyle/>
          <a:p>
            <a:pPr lvl="0">
              <a:spcBef>
                <a:spcPct val="20000"/>
              </a:spcBef>
              <a:defRPr/>
            </a:pPr>
            <a:r>
              <a:rPr lang="en-US" sz="1000" i="1" dirty="0">
                <a:latin typeface="Arial" pitchFamily="34" charset="0"/>
                <a:cs typeface="Arial" pitchFamily="34" charset="0"/>
              </a:rPr>
              <a:t>Financial year 14 has been extended to 15 months ending June, 2014</a:t>
            </a:r>
          </a:p>
        </p:txBody>
      </p:sp>
      <p:graphicFrame>
        <p:nvGraphicFramePr>
          <p:cNvPr id="5" name="Table 4"/>
          <p:cNvGraphicFramePr>
            <a:graphicFrameLocks noGrp="1"/>
          </p:cNvGraphicFramePr>
          <p:nvPr>
            <p:extLst>
              <p:ext uri="{D42A27DB-BD31-4B8C-83A1-F6EECF244321}">
                <p14:modId xmlns:p14="http://schemas.microsoft.com/office/powerpoint/2010/main" val="1861524789"/>
              </p:ext>
            </p:extLst>
          </p:nvPr>
        </p:nvGraphicFramePr>
        <p:xfrm>
          <a:off x="594020" y="1238426"/>
          <a:ext cx="7694316" cy="4926417"/>
        </p:xfrm>
        <a:graphic>
          <a:graphicData uri="http://schemas.openxmlformats.org/drawingml/2006/table">
            <a:tbl>
              <a:tblPr/>
              <a:tblGrid>
                <a:gridCol w="3466520"/>
                <a:gridCol w="1073942"/>
                <a:gridCol w="1223478"/>
                <a:gridCol w="965188"/>
                <a:gridCol w="965188"/>
              </a:tblGrid>
              <a:tr h="194916">
                <a:tc>
                  <a:txBody>
                    <a:bodyPr/>
                    <a:lstStyle/>
                    <a:p>
                      <a:pPr algn="ctr" fontAlgn="b"/>
                      <a:r>
                        <a:rPr lang="en-US" sz="1200" b="1" i="0" u="none" strike="noStrike" dirty="0" smtClean="0">
                          <a:solidFill>
                            <a:schemeClr val="bg1"/>
                          </a:solidFill>
                          <a:effectLst/>
                          <a:latin typeface="+mn-lt"/>
                        </a:rPr>
                        <a:t>Particulars</a:t>
                      </a:r>
                      <a:endParaRPr lang="en-US" sz="1200" b="1" i="0" u="none" strike="noStrike" dirty="0">
                        <a:solidFill>
                          <a:schemeClr val="bg1"/>
                        </a:solidFill>
                        <a:effectLst/>
                        <a:latin typeface="+mn-lt"/>
                      </a:endParaRPr>
                    </a:p>
                  </a:txBody>
                  <a:tcPr marL="0" marR="0" marT="10035" marB="0"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a:solidFill>
                            <a:schemeClr val="bg1"/>
                          </a:solidFill>
                          <a:effectLst/>
                          <a:latin typeface="+mn-lt"/>
                        </a:rPr>
                        <a:t> </a:t>
                      </a:r>
                      <a:r>
                        <a:rPr lang="fr-FR" sz="1200" b="1" i="0" u="none" strike="noStrike" dirty="0" smtClean="0">
                          <a:solidFill>
                            <a:schemeClr val="bg1"/>
                          </a:solidFill>
                          <a:effectLst/>
                          <a:latin typeface="+mn-lt"/>
                        </a:rPr>
                        <a:t>FY11 </a:t>
                      </a:r>
                      <a:endParaRPr lang="fr-FR" sz="1200" b="1" i="0" u="none" strike="noStrike" dirty="0">
                        <a:solidFill>
                          <a:schemeClr val="bg1"/>
                        </a:solidFill>
                        <a:effectLst/>
                        <a:latin typeface="+mn-lt"/>
                      </a:endParaRPr>
                    </a:p>
                  </a:txBody>
                  <a:tcPr marL="0" marR="0" marT="1003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a:solidFill>
                            <a:schemeClr val="bg1"/>
                          </a:solidFill>
                          <a:effectLst/>
                          <a:latin typeface="+mn-lt"/>
                        </a:rPr>
                        <a:t> </a:t>
                      </a:r>
                      <a:r>
                        <a:rPr lang="fr-FR" sz="1200" b="1" i="0" u="none" strike="noStrike" dirty="0" smtClean="0">
                          <a:solidFill>
                            <a:schemeClr val="bg1"/>
                          </a:solidFill>
                          <a:effectLst/>
                          <a:latin typeface="+mn-lt"/>
                        </a:rPr>
                        <a:t>FY12 </a:t>
                      </a:r>
                      <a:endParaRPr lang="fr-FR" sz="1200" b="1" i="0" u="none" strike="noStrike" dirty="0">
                        <a:solidFill>
                          <a:schemeClr val="bg1"/>
                        </a:solidFill>
                        <a:effectLst/>
                        <a:latin typeface="+mn-lt"/>
                      </a:endParaRPr>
                    </a:p>
                  </a:txBody>
                  <a:tcPr marL="0" marR="0" marT="1003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a:solidFill>
                            <a:schemeClr val="bg1"/>
                          </a:solidFill>
                          <a:effectLst/>
                          <a:latin typeface="+mn-lt"/>
                        </a:rPr>
                        <a:t> </a:t>
                      </a:r>
                      <a:r>
                        <a:rPr lang="fr-FR" sz="1200" b="1" i="0" u="none" strike="noStrike" dirty="0" smtClean="0">
                          <a:solidFill>
                            <a:schemeClr val="bg1"/>
                          </a:solidFill>
                          <a:effectLst/>
                          <a:latin typeface="+mn-lt"/>
                        </a:rPr>
                        <a:t>FY13 </a:t>
                      </a:r>
                      <a:endParaRPr lang="fr-FR" sz="1200" b="1" i="0" u="none" strike="noStrike" dirty="0">
                        <a:solidFill>
                          <a:schemeClr val="bg1"/>
                        </a:solidFill>
                        <a:effectLst/>
                        <a:latin typeface="+mn-lt"/>
                      </a:endParaRPr>
                    </a:p>
                  </a:txBody>
                  <a:tcPr marL="0" marR="0" marT="1003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c>
                  <a:txBody>
                    <a:bodyPr/>
                    <a:lstStyle/>
                    <a:p>
                      <a:pPr algn="ctr" fontAlgn="b"/>
                      <a:r>
                        <a:rPr lang="fr-FR" sz="1200" b="1" i="0" u="none" strike="noStrike" dirty="0" smtClean="0">
                          <a:solidFill>
                            <a:schemeClr val="bg1"/>
                          </a:solidFill>
                          <a:effectLst/>
                          <a:latin typeface="+mn-lt"/>
                        </a:rPr>
                        <a:t>FY14</a:t>
                      </a:r>
                      <a:endParaRPr lang="fr-FR" sz="1200" b="1" i="0" u="none" strike="noStrike" dirty="0">
                        <a:solidFill>
                          <a:schemeClr val="bg1"/>
                        </a:solidFill>
                        <a:effectLst/>
                        <a:latin typeface="+mn-lt"/>
                      </a:endParaRPr>
                    </a:p>
                  </a:txBody>
                  <a:tcPr marL="0" marR="0" marT="10035" marB="0"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chemeClr val="accent1"/>
                    </a:solidFill>
                  </a:tcPr>
                </a:tc>
              </a:tr>
              <a:tr h="171819">
                <a:tc>
                  <a:txBody>
                    <a:bodyPr/>
                    <a:lstStyle/>
                    <a:p>
                      <a:pPr algn="l" fontAlgn="b"/>
                      <a:r>
                        <a:rPr lang="en-US" sz="1050" b="1" i="0" u="none" strike="noStrike" dirty="0">
                          <a:solidFill>
                            <a:schemeClr val="tx1"/>
                          </a:solidFill>
                          <a:effectLst/>
                          <a:latin typeface="+mn-lt"/>
                        </a:rPr>
                        <a:t>Shareholder's Equity</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3,645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4,967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5,544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smtClean="0">
                          <a:solidFill>
                            <a:schemeClr val="tx1"/>
                          </a:solidFill>
                          <a:effectLst/>
                          <a:latin typeface="+mn-lt"/>
                        </a:rPr>
                        <a:t>7,375</a:t>
                      </a:r>
                      <a:endParaRPr lang="en-US" sz="1050" b="1"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endParaRPr lang="en-US" sz="1050" b="0" i="0" u="none" strike="noStrike" dirty="0">
                        <a:solidFill>
                          <a:schemeClr val="tx1"/>
                        </a:solidFill>
                        <a:effectLst/>
                        <a:latin typeface="+mn-lt"/>
                      </a:endParaRP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de-DE" sz="1050" b="1" i="0" u="none" strike="noStrike" dirty="0">
                          <a:solidFill>
                            <a:schemeClr val="tx1"/>
                          </a:solidFill>
                          <a:effectLst/>
                          <a:latin typeface="+mn-lt"/>
                        </a:rPr>
                        <a:t>Total Debt</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4,138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2,732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6,301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smtClean="0">
                          <a:solidFill>
                            <a:schemeClr val="tx1"/>
                          </a:solidFill>
                          <a:effectLst/>
                          <a:latin typeface="+mn-lt"/>
                        </a:rPr>
                        <a:t>7,475</a:t>
                      </a:r>
                      <a:endParaRPr lang="en-US" sz="1050" b="1"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Minority Interest</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416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451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641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1,613</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Other Long Term Liabilities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43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177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606</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Provisions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3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8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14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14</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fr-FR" sz="1050" b="0" i="0" u="none" strike="noStrike" dirty="0">
                          <a:solidFill>
                            <a:schemeClr val="tx1"/>
                          </a:solidFill>
                          <a:effectLst/>
                          <a:latin typeface="+mn-lt"/>
                        </a:rPr>
                        <a:t>Trade Payables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573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1,474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610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1249</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IN" sz="1050" b="0" i="0" u="none" strike="noStrike" kern="1200" dirty="0" smtClean="0">
                          <a:solidFill>
                            <a:srgbClr val="747578"/>
                          </a:solidFill>
                          <a:effectLst/>
                          <a:latin typeface="+mn-lt"/>
                          <a:ea typeface="+mn-ea"/>
                          <a:cs typeface="+mn-cs"/>
                        </a:rPr>
                        <a:t>Deferred Tax</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131</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119</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Other Current Liabilities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948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3,333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1,750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2,258</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endParaRPr lang="en-US" sz="1050" b="0" i="0" u="none" strike="noStrike" dirty="0">
                        <a:solidFill>
                          <a:schemeClr val="tx1"/>
                        </a:solidFill>
                        <a:effectLst/>
                        <a:latin typeface="+mn-lt"/>
                      </a:endParaRP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94916">
                <a:tc>
                  <a:txBody>
                    <a:bodyPr/>
                    <a:lstStyle/>
                    <a:p>
                      <a:pPr algn="l" fontAlgn="b"/>
                      <a:r>
                        <a:rPr lang="en-US" sz="1200" b="1" i="0" u="none" strike="noStrike" dirty="0">
                          <a:solidFill>
                            <a:schemeClr val="bg1"/>
                          </a:solidFill>
                          <a:effectLst/>
                          <a:latin typeface="+mn-lt"/>
                        </a:rPr>
                        <a:t>Total Liabilities and Owner's Equity</a:t>
                      </a:r>
                    </a:p>
                  </a:txBody>
                  <a:tcPr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r" fontAlgn="b"/>
                      <a:r>
                        <a:rPr lang="en-US" sz="1200" b="1" i="0" u="none" strike="noStrike" dirty="0">
                          <a:solidFill>
                            <a:schemeClr val="bg1"/>
                          </a:solidFill>
                          <a:effectLst/>
                          <a:latin typeface="+mn-lt"/>
                        </a:rPr>
                        <a:t> 9,722 </a:t>
                      </a:r>
                    </a:p>
                  </a:txBody>
                  <a:tcPr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r" fontAlgn="b"/>
                      <a:r>
                        <a:rPr lang="en-US" sz="1200" b="1" i="0" u="none" strike="noStrike" dirty="0">
                          <a:solidFill>
                            <a:schemeClr val="bg1"/>
                          </a:solidFill>
                          <a:effectLst/>
                          <a:latin typeface="+mn-lt"/>
                        </a:rPr>
                        <a:t> 13,009 </a:t>
                      </a:r>
                    </a:p>
                  </a:txBody>
                  <a:tcPr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r" fontAlgn="b"/>
                      <a:r>
                        <a:rPr lang="en-US" sz="1200" b="1" i="0" u="none" strike="noStrike" dirty="0">
                          <a:solidFill>
                            <a:schemeClr val="bg1"/>
                          </a:solidFill>
                          <a:effectLst/>
                          <a:latin typeface="+mn-lt"/>
                        </a:rPr>
                        <a:t> </a:t>
                      </a:r>
                      <a:r>
                        <a:rPr lang="en-US" sz="1200" b="1" i="0" u="none" strike="noStrike" dirty="0" smtClean="0">
                          <a:solidFill>
                            <a:schemeClr val="bg1"/>
                          </a:solidFill>
                          <a:effectLst/>
                          <a:latin typeface="+mn-lt"/>
                        </a:rPr>
                        <a:t>15,167 </a:t>
                      </a:r>
                      <a:endParaRPr lang="en-US" sz="1200" b="1" i="0" u="none" strike="noStrike" dirty="0">
                        <a:solidFill>
                          <a:schemeClr val="bg1"/>
                        </a:solidFill>
                        <a:effectLst/>
                        <a:latin typeface="+mn-lt"/>
                      </a:endParaRPr>
                    </a:p>
                  </a:txBody>
                  <a:tcPr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r" fontAlgn="b"/>
                      <a:r>
                        <a:rPr lang="en-US" sz="1200" b="1" i="0" u="none" strike="noStrike" dirty="0" smtClean="0">
                          <a:solidFill>
                            <a:schemeClr val="bg1"/>
                          </a:solidFill>
                          <a:effectLst/>
                          <a:latin typeface="+mn-lt"/>
                        </a:rPr>
                        <a:t>20,709</a:t>
                      </a:r>
                      <a:endParaRPr lang="en-US" sz="1200" b="1" i="0" u="none" strike="noStrike" dirty="0">
                        <a:solidFill>
                          <a:schemeClr val="bg1"/>
                        </a:solidFill>
                        <a:effectLst/>
                        <a:latin typeface="+mn-lt"/>
                      </a:endParaRPr>
                    </a:p>
                  </a:txBody>
                  <a:tcPr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r>
              <a:tr h="171819">
                <a:tc>
                  <a:txBody>
                    <a:bodyPr/>
                    <a:lstStyle/>
                    <a:p>
                      <a:pPr algn="l" fontAlgn="b"/>
                      <a:r>
                        <a:rPr lang="nb-NO" sz="1050" b="1" i="0" u="none" strike="noStrike" dirty="0">
                          <a:solidFill>
                            <a:schemeClr val="tx1"/>
                          </a:solidFill>
                          <a:effectLst/>
                          <a:latin typeface="+mn-lt"/>
                        </a:rPr>
                        <a:t>Net block</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6,628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8,504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a:solidFill>
                            <a:schemeClr val="tx1"/>
                          </a:solidFill>
                          <a:effectLst/>
                          <a:latin typeface="+mn-lt"/>
                        </a:rPr>
                        <a:t> 8,617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1" i="0" u="none" strike="noStrike" dirty="0" smtClean="0">
                          <a:solidFill>
                            <a:schemeClr val="tx1"/>
                          </a:solidFill>
                          <a:effectLst/>
                          <a:latin typeface="+mn-lt"/>
                        </a:rPr>
                        <a:t>10,922</a:t>
                      </a:r>
                      <a:endParaRPr lang="en-US" sz="1050" b="1"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de-DE" sz="1050" b="0" i="0" u="none" strike="noStrike" dirty="0">
                          <a:solidFill>
                            <a:schemeClr val="tx1"/>
                          </a:solidFill>
                          <a:effectLst/>
                          <a:latin typeface="+mn-lt"/>
                        </a:rPr>
                        <a:t>Capital Work in Progress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40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21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206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41</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Intangible assets under development</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34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35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63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157</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endParaRPr lang="en-US" sz="1050" b="1" i="0" u="none" strike="noStrike" dirty="0">
                        <a:solidFill>
                          <a:schemeClr val="tx1"/>
                        </a:solidFill>
                        <a:effectLst/>
                        <a:latin typeface="+mn-lt"/>
                      </a:endParaRP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1"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1"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1"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1"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Investments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Deferred Tax Assets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(189)</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(268)</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a:t>
                      </a:r>
                      <a:r>
                        <a:rPr lang="en-US" sz="1050" b="0" i="0" u="none" strike="noStrike" dirty="0" smtClean="0">
                          <a:solidFill>
                            <a:schemeClr val="tx1"/>
                          </a:solidFill>
                          <a:effectLst/>
                          <a:latin typeface="+mn-lt"/>
                        </a:rPr>
                        <a:t>601 </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1129</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Long-term Loans and Advances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309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362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802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939</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Other Non-current Assets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120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220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169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endParaRPr lang="en-US" sz="1050" b="0" i="0" u="none" strike="noStrike" dirty="0">
                        <a:solidFill>
                          <a:schemeClr val="tx1"/>
                        </a:solidFill>
                        <a:effectLst/>
                        <a:latin typeface="+mn-lt"/>
                      </a:endParaRP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Inventory</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3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6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4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0</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Trade Receivables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1,694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2,936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2,549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3,853</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Cash and cash equivalents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179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314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491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225</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Other Current Assets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57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451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1,032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1,706</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r>
                        <a:rPr lang="en-US" sz="1050" b="0" i="0" u="none" strike="noStrike" dirty="0">
                          <a:solidFill>
                            <a:schemeClr val="tx1"/>
                          </a:solidFill>
                          <a:effectLst/>
                          <a:latin typeface="+mn-lt"/>
                        </a:rPr>
                        <a:t>Short term Loans and Advances</a:t>
                      </a: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846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427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a:solidFill>
                            <a:schemeClr val="tx1"/>
                          </a:solidFill>
                          <a:effectLst/>
                          <a:latin typeface="+mn-lt"/>
                        </a:rPr>
                        <a:t> 631 </a:t>
                      </a: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r" fontAlgn="b"/>
                      <a:r>
                        <a:rPr lang="en-US" sz="1050" b="0" i="0" u="none" strike="noStrike" dirty="0" smtClean="0">
                          <a:solidFill>
                            <a:schemeClr val="tx1"/>
                          </a:solidFill>
                          <a:effectLst/>
                          <a:latin typeface="+mn-lt"/>
                        </a:rPr>
                        <a:t>1,731</a:t>
                      </a:r>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171819">
                <a:tc>
                  <a:txBody>
                    <a:bodyPr/>
                    <a:lstStyle/>
                    <a:p>
                      <a:pPr algn="l" fontAlgn="b"/>
                      <a:endParaRPr lang="en-US" sz="1050" b="0" i="0" u="none" strike="noStrike" dirty="0">
                        <a:solidFill>
                          <a:schemeClr val="tx1"/>
                        </a:solidFill>
                        <a:effectLst/>
                        <a:latin typeface="+mn-lt"/>
                      </a:endParaRPr>
                    </a:p>
                  </a:txBody>
                  <a:tcPr marR="0"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c>
                  <a:txBody>
                    <a:bodyPr/>
                    <a:lstStyle/>
                    <a:p>
                      <a:pPr algn="l" fontAlgn="b"/>
                      <a:endParaRPr lang="en-US" sz="1050" b="0" i="0" u="none" strike="noStrike" dirty="0">
                        <a:solidFill>
                          <a:schemeClr val="tx1"/>
                        </a:solidFill>
                        <a:effectLst/>
                        <a:latin typeface="+mn-lt"/>
                      </a:endParaRPr>
                    </a:p>
                  </a:txBody>
                  <a:tcPr marL="10035" marT="10035" marB="0"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tcPr>
                </a:tc>
              </a:tr>
              <a:tr h="241110">
                <a:tc>
                  <a:txBody>
                    <a:bodyPr/>
                    <a:lstStyle/>
                    <a:p>
                      <a:pPr algn="l" fontAlgn="b"/>
                      <a:r>
                        <a:rPr lang="en-US" sz="1200" b="1" i="0" u="none" strike="noStrike" dirty="0">
                          <a:solidFill>
                            <a:schemeClr val="bg1"/>
                          </a:solidFill>
                          <a:effectLst/>
                          <a:latin typeface="+mn-lt"/>
                        </a:rPr>
                        <a:t>Total Assets</a:t>
                      </a:r>
                    </a:p>
                  </a:txBody>
                  <a:tcPr marT="10035"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r" fontAlgn="b"/>
                      <a:r>
                        <a:rPr lang="en-US" sz="1200" b="1" i="0" u="none" strike="noStrike" dirty="0">
                          <a:solidFill>
                            <a:schemeClr val="bg1"/>
                          </a:solidFill>
                          <a:effectLst/>
                          <a:latin typeface="+mn-lt"/>
                        </a:rPr>
                        <a:t> 9,722 </a:t>
                      </a:r>
                    </a:p>
                  </a:txBody>
                  <a:tcPr marT="10035"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r" fontAlgn="b"/>
                      <a:r>
                        <a:rPr lang="en-US" sz="1200" b="1" i="0" u="none" strike="noStrike" dirty="0">
                          <a:solidFill>
                            <a:schemeClr val="bg1"/>
                          </a:solidFill>
                          <a:effectLst/>
                          <a:latin typeface="+mn-lt"/>
                        </a:rPr>
                        <a:t> 13,009 </a:t>
                      </a:r>
                    </a:p>
                  </a:txBody>
                  <a:tcPr marT="10035"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r" fontAlgn="b"/>
                      <a:r>
                        <a:rPr lang="en-US" sz="1200" b="1" i="0" u="none" strike="noStrike" dirty="0">
                          <a:solidFill>
                            <a:schemeClr val="bg1"/>
                          </a:solidFill>
                          <a:effectLst/>
                          <a:latin typeface="+mn-lt"/>
                        </a:rPr>
                        <a:t> </a:t>
                      </a:r>
                      <a:r>
                        <a:rPr lang="en-US" sz="1200" b="1" i="0" u="none" strike="noStrike" dirty="0" smtClean="0">
                          <a:solidFill>
                            <a:schemeClr val="bg1"/>
                          </a:solidFill>
                          <a:effectLst/>
                          <a:latin typeface="+mn-lt"/>
                        </a:rPr>
                        <a:t>15,167 </a:t>
                      </a:r>
                      <a:endParaRPr lang="en-US" sz="1200" b="1" i="0" u="none" strike="noStrike" dirty="0">
                        <a:solidFill>
                          <a:schemeClr val="bg1"/>
                        </a:solidFill>
                        <a:effectLst/>
                        <a:latin typeface="+mn-lt"/>
                      </a:endParaRPr>
                    </a:p>
                  </a:txBody>
                  <a:tcPr marT="10035"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c>
                  <a:txBody>
                    <a:bodyPr/>
                    <a:lstStyle/>
                    <a:p>
                      <a:pPr algn="r" fontAlgn="b"/>
                      <a:r>
                        <a:rPr lang="en-US" sz="1200" b="1" i="0" u="none" strike="noStrike" dirty="0" smtClean="0">
                          <a:solidFill>
                            <a:schemeClr val="bg1"/>
                          </a:solidFill>
                          <a:effectLst/>
                          <a:latin typeface="+mn-lt"/>
                        </a:rPr>
                        <a:t>20,709</a:t>
                      </a:r>
                      <a:endParaRPr lang="en-US" sz="1200" b="1" i="0" u="none" strike="noStrike" dirty="0">
                        <a:solidFill>
                          <a:schemeClr val="bg1"/>
                        </a:solidFill>
                        <a:effectLst/>
                        <a:latin typeface="+mn-lt"/>
                      </a:endParaRPr>
                    </a:p>
                  </a:txBody>
                  <a:tcPr marT="10035" anchor="ctr">
                    <a:lnL w="3175" cap="flat" cmpd="sng" algn="ctr">
                      <a:solidFill>
                        <a:srgbClr val="F4847A"/>
                      </a:solidFill>
                      <a:prstDash val="solid"/>
                      <a:round/>
                      <a:headEnd type="none" w="med" len="med"/>
                      <a:tailEnd type="none" w="med" len="med"/>
                    </a:lnL>
                    <a:lnR w="3175" cap="flat" cmpd="sng" algn="ctr">
                      <a:solidFill>
                        <a:srgbClr val="F4847A"/>
                      </a:solidFill>
                      <a:prstDash val="solid"/>
                      <a:round/>
                      <a:headEnd type="none" w="med" len="med"/>
                      <a:tailEnd type="none" w="med" len="med"/>
                    </a:lnR>
                    <a:lnT w="3175" cap="flat" cmpd="sng" algn="ctr">
                      <a:solidFill>
                        <a:srgbClr val="F4847A"/>
                      </a:solidFill>
                      <a:prstDash val="solid"/>
                      <a:round/>
                      <a:headEnd type="none" w="med" len="med"/>
                      <a:tailEnd type="none" w="med" len="med"/>
                    </a:lnT>
                    <a:lnB w="3175" cap="flat" cmpd="sng" algn="ctr">
                      <a:solidFill>
                        <a:srgbClr val="F4847A"/>
                      </a:solidFill>
                      <a:prstDash val="solid"/>
                      <a:round/>
                      <a:headEnd type="none" w="med" len="med"/>
                      <a:tailEnd type="none" w="med" len="med"/>
                    </a:lnB>
                    <a:solidFill>
                      <a:srgbClr val="F4847A"/>
                    </a:solidFill>
                  </a:tcPr>
                </a:tc>
              </a:tr>
            </a:tbl>
          </a:graphicData>
        </a:graphic>
      </p:graphicFrame>
    </p:spTree>
    <p:extLst>
      <p:ext uri="{BB962C8B-B14F-4D97-AF65-F5344CB8AC3E}">
        <p14:creationId xmlns:p14="http://schemas.microsoft.com/office/powerpoint/2010/main" val="2941814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2166202"/>
              </p:ext>
            </p:extLst>
          </p:nvPr>
        </p:nvGraphicFramePr>
        <p:xfrm>
          <a:off x="1141186" y="1137363"/>
          <a:ext cx="7025660" cy="3321992"/>
        </p:xfrm>
        <a:graphic>
          <a:graphicData uri="http://schemas.openxmlformats.org/drawingml/2006/table">
            <a:tbl>
              <a:tblPr/>
              <a:tblGrid>
                <a:gridCol w="2526773"/>
                <a:gridCol w="926049"/>
                <a:gridCol w="803196"/>
                <a:gridCol w="812429"/>
                <a:gridCol w="689333"/>
                <a:gridCol w="603166"/>
                <a:gridCol w="664714"/>
              </a:tblGrid>
              <a:tr h="360739">
                <a:tc>
                  <a:txBody>
                    <a:bodyPr/>
                    <a:lstStyle/>
                    <a:p>
                      <a:pPr algn="ctr" rtl="0" fontAlgn="b"/>
                      <a:r>
                        <a:rPr lang="en-IN" sz="1200" b="1" i="0" u="none" strike="noStrike" dirty="0" smtClean="0">
                          <a:solidFill>
                            <a:srgbClr val="FFFFFF"/>
                          </a:solidFill>
                          <a:effectLst/>
                          <a:latin typeface="Arial" panose="020B0604020202020204" pitchFamily="34" charset="0"/>
                        </a:rPr>
                        <a:t>Particulars</a:t>
                      </a:r>
                      <a:endParaRPr lang="en-IN" sz="1200" b="1" i="0" u="none" strike="noStrike" dirty="0">
                        <a:solidFill>
                          <a:srgbClr val="FFFFFF"/>
                        </a:solidFill>
                        <a:effectLst/>
                        <a:latin typeface="Arial" panose="020B0604020202020204" pitchFamily="34" charset="0"/>
                      </a:endParaRPr>
                    </a:p>
                  </a:txBody>
                  <a:tcPr marL="0" marR="0" marT="0" marB="0" anchor="b">
                    <a:lnL w="6350" cap="flat" cmpd="sng" algn="ctr">
                      <a:solidFill>
                        <a:srgbClr val="E3173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6350" cap="flat" cmpd="sng" algn="ctr">
                      <a:solidFill>
                        <a:srgbClr val="F4847A"/>
                      </a:solidFill>
                      <a:prstDash val="solid"/>
                      <a:round/>
                      <a:headEnd type="none" w="med" len="med"/>
                      <a:tailEnd type="none" w="med" len="med"/>
                    </a:lnB>
                    <a:solidFill>
                      <a:srgbClr val="E3173E"/>
                    </a:solidFill>
                  </a:tcPr>
                </a:tc>
                <a:tc>
                  <a:txBody>
                    <a:bodyPr/>
                    <a:lstStyle/>
                    <a:p>
                      <a:pPr algn="ctr" rtl="0" fontAlgn="b"/>
                      <a:r>
                        <a:rPr lang="en-IN" sz="1200" b="1" i="0" u="none" strike="noStrike">
                          <a:solidFill>
                            <a:srgbClr val="FFFFFF"/>
                          </a:solidFill>
                          <a:effectLst/>
                          <a:latin typeface="Arial" panose="020B0604020202020204" pitchFamily="34" charset="0"/>
                        </a:rPr>
                        <a:t>Qtr ending Sep14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6350" cap="flat" cmpd="sng" algn="ctr">
                      <a:solidFill>
                        <a:srgbClr val="F4847A"/>
                      </a:solidFill>
                      <a:prstDash val="solid"/>
                      <a:round/>
                      <a:headEnd type="none" w="med" len="med"/>
                      <a:tailEnd type="none" w="med" len="med"/>
                    </a:lnB>
                    <a:solidFill>
                      <a:srgbClr val="E3173E"/>
                    </a:solidFill>
                  </a:tcPr>
                </a:tc>
                <a:tc>
                  <a:txBody>
                    <a:bodyPr/>
                    <a:lstStyle/>
                    <a:p>
                      <a:pPr algn="ctr" rtl="0" fontAlgn="b"/>
                      <a:r>
                        <a:rPr lang="en-IN" sz="1200" b="1" i="0" u="none" strike="noStrike" dirty="0" err="1">
                          <a:solidFill>
                            <a:srgbClr val="FFFFFF"/>
                          </a:solidFill>
                          <a:effectLst/>
                          <a:latin typeface="Arial" panose="020B0604020202020204" pitchFamily="34" charset="0"/>
                        </a:rPr>
                        <a:t>Qtr</a:t>
                      </a:r>
                      <a:r>
                        <a:rPr lang="en-IN" sz="1200" b="1" i="0" u="none" strike="noStrike" dirty="0">
                          <a:solidFill>
                            <a:srgbClr val="FFFFFF"/>
                          </a:solidFill>
                          <a:effectLst/>
                          <a:latin typeface="Arial" panose="020B0604020202020204" pitchFamily="34" charset="0"/>
                        </a:rPr>
                        <a:t> ending Sep 13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6350" cap="flat" cmpd="sng" algn="ctr">
                      <a:solidFill>
                        <a:srgbClr val="F4847A"/>
                      </a:solidFill>
                      <a:prstDash val="solid"/>
                      <a:round/>
                      <a:headEnd type="none" w="med" len="med"/>
                      <a:tailEnd type="none" w="med" len="med"/>
                    </a:lnB>
                    <a:solidFill>
                      <a:srgbClr val="E3173E"/>
                    </a:solidFill>
                  </a:tcPr>
                </a:tc>
                <a:tc>
                  <a:txBody>
                    <a:bodyPr/>
                    <a:lstStyle/>
                    <a:p>
                      <a:pPr algn="ctr" rtl="0" fontAlgn="b"/>
                      <a:r>
                        <a:rPr lang="en-IN" sz="1200" b="1" i="0" u="none" strike="noStrike">
                          <a:solidFill>
                            <a:srgbClr val="FFFFFF"/>
                          </a:solidFill>
                          <a:effectLst/>
                          <a:latin typeface="Arial" panose="020B0604020202020204" pitchFamily="34" charset="0"/>
                        </a:rPr>
                        <a:t>Qtr ending June 14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6350" cap="flat" cmpd="sng" algn="ctr">
                      <a:solidFill>
                        <a:srgbClr val="F4847A"/>
                      </a:solidFill>
                      <a:prstDash val="solid"/>
                      <a:round/>
                      <a:headEnd type="none" w="med" len="med"/>
                      <a:tailEnd type="none" w="med" len="med"/>
                    </a:lnB>
                    <a:solidFill>
                      <a:srgbClr val="E3173E"/>
                    </a:solidFill>
                  </a:tcPr>
                </a:tc>
                <a:tc>
                  <a:txBody>
                    <a:bodyPr/>
                    <a:lstStyle/>
                    <a:p>
                      <a:pPr algn="ctr" rtl="0" fontAlgn="b"/>
                      <a:r>
                        <a:rPr lang="en-IN" sz="1200" b="1" i="0" u="none" strike="noStrike">
                          <a:solidFill>
                            <a:srgbClr val="FFFFFF"/>
                          </a:solidFill>
                          <a:effectLst/>
                          <a:latin typeface="Arial" panose="020B0604020202020204" pitchFamily="34" charset="0"/>
                        </a:rPr>
                        <a:t>% Chg YoY</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12700" cap="flat" cmpd="sng" algn="ctr">
                      <a:solidFill>
                        <a:srgbClr val="F8B5AF"/>
                      </a:solidFill>
                      <a:prstDash val="solid"/>
                      <a:round/>
                      <a:headEnd type="none" w="med" len="med"/>
                      <a:tailEnd type="none" w="med" len="med"/>
                    </a:lnB>
                    <a:solidFill>
                      <a:srgbClr val="E3173E"/>
                    </a:solidFill>
                  </a:tcPr>
                </a:tc>
                <a:tc>
                  <a:txBody>
                    <a:bodyPr/>
                    <a:lstStyle/>
                    <a:p>
                      <a:pPr algn="ctr" rtl="0" fontAlgn="b"/>
                      <a:r>
                        <a:rPr lang="en-IN" sz="1200" b="1" i="0" u="none" strike="noStrike">
                          <a:solidFill>
                            <a:srgbClr val="FFFFFF"/>
                          </a:solidFill>
                          <a:effectLst/>
                          <a:latin typeface="Arial" panose="020B0604020202020204" pitchFamily="34" charset="0"/>
                        </a:rPr>
                        <a:t>% Chg QOQ</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12700" cap="flat" cmpd="sng" algn="ctr">
                      <a:solidFill>
                        <a:srgbClr val="F8B5AF"/>
                      </a:solidFill>
                      <a:prstDash val="solid"/>
                      <a:round/>
                      <a:headEnd type="none" w="med" len="med"/>
                      <a:tailEnd type="none" w="med" len="med"/>
                    </a:lnB>
                    <a:solidFill>
                      <a:srgbClr val="E3173E"/>
                    </a:solidFill>
                  </a:tcPr>
                </a:tc>
                <a:tc>
                  <a:txBody>
                    <a:bodyPr/>
                    <a:lstStyle/>
                    <a:p>
                      <a:pPr algn="ctr" rtl="0" fontAlgn="b"/>
                      <a:r>
                        <a:rPr lang="en-IN" sz="1200" b="1" i="0" u="none" strike="noStrike">
                          <a:solidFill>
                            <a:srgbClr val="FFFFFF"/>
                          </a:solidFill>
                          <a:effectLst/>
                          <a:latin typeface="Arial" panose="020B0604020202020204" pitchFamily="34" charset="0"/>
                        </a:rPr>
                        <a:t>15M FY'14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6350" cap="flat" cmpd="sng" algn="ctr">
                      <a:solidFill>
                        <a:srgbClr val="F4847A"/>
                      </a:solidFill>
                      <a:prstDash val="solid"/>
                      <a:round/>
                      <a:headEnd type="none" w="med" len="med"/>
                      <a:tailEnd type="none" w="med" len="med"/>
                    </a:lnB>
                    <a:solidFill>
                      <a:srgbClr val="E3173E"/>
                    </a:solidFill>
                  </a:tcPr>
                </a:tc>
              </a:tr>
              <a:tr h="189388">
                <a:tc>
                  <a:txBody>
                    <a:bodyPr/>
                    <a:lstStyle/>
                    <a:p>
                      <a:pPr algn="l" rtl="0" fontAlgn="b"/>
                      <a:r>
                        <a:rPr lang="en-IN" sz="1000" b="0" i="0" u="none" strike="noStrike" dirty="0">
                          <a:solidFill>
                            <a:srgbClr val="6D6E71"/>
                          </a:solidFill>
                          <a:effectLst/>
                          <a:latin typeface="Arial" panose="020B0604020202020204" pitchFamily="34" charset="0"/>
                        </a:rPr>
                        <a:t>Net sales / income from operations </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3,502</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1,961</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1,995</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79%</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76%</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10,345</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1" i="0" u="none" strike="noStrike" dirty="0">
                          <a:solidFill>
                            <a:srgbClr val="747578"/>
                          </a:solidFill>
                          <a:effectLst/>
                          <a:latin typeface="Apex New Book"/>
                        </a:rPr>
                        <a:t>Total Expenditure</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3,390</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1,510</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1,851</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125%</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83%</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8,360</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0" i="0" u="none" strike="noStrike" dirty="0">
                          <a:solidFill>
                            <a:srgbClr val="6D6E71"/>
                          </a:solidFill>
                          <a:effectLst/>
                          <a:latin typeface="Arial" panose="020B0604020202020204" pitchFamily="34" charset="0"/>
                        </a:rPr>
                        <a:t>Personnel Cost (including technician fees) </a:t>
                      </a:r>
                    </a:p>
                  </a:txBody>
                  <a:tcPr marL="17145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2,391</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957</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1,315</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150%</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82%</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5,414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0" i="0" u="none" strike="noStrike">
                          <a:solidFill>
                            <a:srgbClr val="6D6E71"/>
                          </a:solidFill>
                          <a:effectLst/>
                          <a:latin typeface="Arial" panose="020B0604020202020204" pitchFamily="34" charset="0"/>
                        </a:rPr>
                        <a:t>Other Expenditure </a:t>
                      </a:r>
                    </a:p>
                  </a:txBody>
                  <a:tcPr marL="17145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999</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552</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536</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81%</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86%</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2,945</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1" i="0" u="none" strike="noStrike">
                          <a:solidFill>
                            <a:srgbClr val="747578"/>
                          </a:solidFill>
                          <a:effectLst/>
                          <a:latin typeface="Apex New Book"/>
                        </a:rPr>
                        <a:t>Foreign exchange gain/(loss)</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dirty="0">
                          <a:solidFill>
                            <a:srgbClr val="6D6E71"/>
                          </a:solidFill>
                          <a:effectLst/>
                          <a:latin typeface="Arial" panose="020B0604020202020204" pitchFamily="34" charset="0"/>
                        </a:rPr>
                        <a:t>32</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204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89</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-84%</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-63%</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381</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1" i="0" u="none" strike="noStrike">
                          <a:solidFill>
                            <a:srgbClr val="747578"/>
                          </a:solidFill>
                          <a:effectLst/>
                          <a:latin typeface="Apex New Book"/>
                        </a:rPr>
                        <a:t>EBITDA </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144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654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233</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-78%</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-38%</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2,366</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0" i="0" u="none" strike="noStrike">
                          <a:solidFill>
                            <a:srgbClr val="6D6E71"/>
                          </a:solidFill>
                          <a:effectLst/>
                          <a:latin typeface="Arial" panose="020B0604020202020204" pitchFamily="34" charset="0"/>
                        </a:rPr>
                        <a:t>Depreciation &amp; amortization</a:t>
                      </a:r>
                    </a:p>
                  </a:txBody>
                  <a:tcPr marL="17145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466</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284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294</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64%</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58%</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1,332</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1" i="0" u="none" strike="noStrike">
                          <a:solidFill>
                            <a:srgbClr val="747578"/>
                          </a:solidFill>
                          <a:effectLst/>
                          <a:latin typeface="Apex New Book"/>
                        </a:rPr>
                        <a:t>EBIT</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-322</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370</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-62</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1,034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0" i="0" u="none" strike="noStrike">
                          <a:solidFill>
                            <a:srgbClr val="6D6E71"/>
                          </a:solidFill>
                          <a:effectLst/>
                          <a:latin typeface="Arial" panose="020B0604020202020204" pitchFamily="34" charset="0"/>
                        </a:rPr>
                        <a:t>Interest &amp; Finance charges</a:t>
                      </a:r>
                    </a:p>
                  </a:txBody>
                  <a:tcPr marL="17145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158</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111</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175</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43%</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-9%</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687</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0" i="0" u="none" strike="noStrike" dirty="0">
                          <a:solidFill>
                            <a:srgbClr val="6D6E71"/>
                          </a:solidFill>
                          <a:effectLst/>
                          <a:latin typeface="Arial" panose="020B0604020202020204" pitchFamily="34" charset="0"/>
                        </a:rPr>
                        <a:t>Other income</a:t>
                      </a:r>
                    </a:p>
                  </a:txBody>
                  <a:tcPr marL="17145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142</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41</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12</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249%</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76</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0" i="0" u="none" strike="noStrike">
                          <a:solidFill>
                            <a:srgbClr val="6D6E71"/>
                          </a:solidFill>
                          <a:effectLst/>
                          <a:latin typeface="Arial" panose="020B0604020202020204" pitchFamily="34" charset="0"/>
                        </a:rPr>
                        <a:t>Exceptional Items- Expenditure/ (Income)</a:t>
                      </a:r>
                    </a:p>
                  </a:txBody>
                  <a:tcPr marL="17145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343</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88</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174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1" i="0" u="none" strike="noStrike">
                          <a:solidFill>
                            <a:srgbClr val="747578"/>
                          </a:solidFill>
                          <a:effectLst/>
                          <a:latin typeface="Apex New Book"/>
                        </a:rPr>
                        <a:t>PBT </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-681</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296</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-312</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250</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0" i="0" u="none" strike="noStrike">
                          <a:solidFill>
                            <a:srgbClr val="6D6E71"/>
                          </a:solidFill>
                          <a:effectLst/>
                          <a:latin typeface="Arial" panose="020B0604020202020204" pitchFamily="34" charset="0"/>
                        </a:rPr>
                        <a:t>Tax Expense </a:t>
                      </a:r>
                    </a:p>
                  </a:txBody>
                  <a:tcPr marL="17145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-357</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55</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-161</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71</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0" i="0" u="none" strike="noStrike" dirty="0">
                          <a:solidFill>
                            <a:srgbClr val="6D6E71"/>
                          </a:solidFill>
                          <a:effectLst/>
                          <a:latin typeface="Arial" panose="020B0604020202020204" pitchFamily="34" charset="0"/>
                        </a:rPr>
                        <a:t>Minority Interest</a:t>
                      </a:r>
                    </a:p>
                  </a:txBody>
                  <a:tcPr marL="17145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-105</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27</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-63</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dirty="0">
                          <a:solidFill>
                            <a:srgbClr val="6D6E71"/>
                          </a:solidFill>
                          <a:effectLst/>
                          <a:latin typeface="Arial" panose="020B0604020202020204" pitchFamily="34" charset="0"/>
                        </a:rPr>
                        <a:t>-64</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r h="189388">
                <a:tc>
                  <a:txBody>
                    <a:bodyPr/>
                    <a:lstStyle/>
                    <a:p>
                      <a:pPr algn="l" rtl="0" fontAlgn="b"/>
                      <a:r>
                        <a:rPr lang="en-IN" sz="1000" b="1" i="0" u="none" strike="noStrike">
                          <a:solidFill>
                            <a:srgbClr val="747578"/>
                          </a:solidFill>
                          <a:effectLst/>
                          <a:latin typeface="Apex New Book"/>
                        </a:rPr>
                        <a:t>PAT</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-220</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213</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6D6E71"/>
                          </a:solidFill>
                          <a:effectLst/>
                          <a:latin typeface="Arial" panose="020B0604020202020204" pitchFamily="34" charset="0"/>
                        </a:rPr>
                        <a:t>-88</a:t>
                      </a:r>
                    </a:p>
                  </a:txBody>
                  <a:tcPr marL="0" marR="0" marT="0" marB="0" anchor="b">
                    <a:lnL w="6350" cap="flat" cmpd="sng" algn="ctr">
                      <a:solidFill>
                        <a:srgbClr val="F4847A"/>
                      </a:solidFill>
                      <a:prstDash val="solid"/>
                      <a:round/>
                      <a:headEnd type="none" w="med" len="med"/>
                      <a:tailEnd type="none" w="med" len="med"/>
                    </a:lnL>
                    <a:lnR w="12700" cap="flat" cmpd="sng" algn="ctr">
                      <a:solidFill>
                        <a:srgbClr val="F8B5AF"/>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dirty="0">
                          <a:solidFill>
                            <a:srgbClr val="747578"/>
                          </a:solidFill>
                          <a:effectLst/>
                          <a:latin typeface="Arial" panose="020B0604020202020204" pitchFamily="34" charset="0"/>
                        </a:rPr>
                        <a:t>NA</a:t>
                      </a:r>
                    </a:p>
                  </a:txBody>
                  <a:tcPr marL="0" marR="0" marT="0" marB="0" anchor="b">
                    <a:lnL w="12700" cap="flat" cmpd="sng" algn="ctr">
                      <a:solidFill>
                        <a:srgbClr val="F8B5AF"/>
                      </a:solidFill>
                      <a:prstDash val="solid"/>
                      <a:round/>
                      <a:headEnd type="none" w="med" len="med"/>
                      <a:tailEnd type="none" w="med" len="med"/>
                    </a:lnL>
                    <a:lnR w="6350" cap="flat" cmpd="sng" algn="ctr">
                      <a:solidFill>
                        <a:srgbClr val="F4847A"/>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dirty="0">
                          <a:solidFill>
                            <a:srgbClr val="6D6E71"/>
                          </a:solidFill>
                          <a:effectLst/>
                          <a:latin typeface="Arial" panose="020B0604020202020204" pitchFamily="34" charset="0"/>
                        </a:rPr>
                        <a:t>243</a:t>
                      </a:r>
                    </a:p>
                  </a:txBody>
                  <a:tcPr marL="0" marR="0" marT="0" marB="0" anchor="b">
                    <a:lnL w="6350" cap="flat" cmpd="sng" algn="ctr">
                      <a:solidFill>
                        <a:srgbClr val="F4847A"/>
                      </a:solidFill>
                      <a:prstDash val="solid"/>
                      <a:round/>
                      <a:headEnd type="none" w="med" len="med"/>
                      <a:tailEnd type="none" w="med" len="med"/>
                    </a:lnL>
                    <a:lnR w="6350" cap="flat" cmpd="sng" algn="ctr">
                      <a:solidFill>
                        <a:srgbClr val="F4847A"/>
                      </a:solidFill>
                      <a:prstDash val="solid"/>
                      <a:round/>
                      <a:headEnd type="none" w="med" len="med"/>
                      <a:tailEnd type="none" w="med" len="med"/>
                    </a:lnR>
                    <a:lnT w="6350" cap="flat" cmpd="sng" algn="ctr">
                      <a:solidFill>
                        <a:srgbClr val="F4847A"/>
                      </a:solidFill>
                      <a:prstDash val="solid"/>
                      <a:round/>
                      <a:headEnd type="none" w="med" len="med"/>
                      <a:tailEnd type="none" w="med" len="med"/>
                    </a:lnT>
                    <a:lnB w="6350" cap="flat" cmpd="sng" algn="ctr">
                      <a:solidFill>
                        <a:srgbClr val="F4847A"/>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77981422"/>
              </p:ext>
            </p:extLst>
          </p:nvPr>
        </p:nvGraphicFramePr>
        <p:xfrm>
          <a:off x="1138464" y="4582117"/>
          <a:ext cx="6083300" cy="1451130"/>
        </p:xfrm>
        <a:graphic>
          <a:graphicData uri="http://schemas.openxmlformats.org/drawingml/2006/table">
            <a:tbl>
              <a:tblPr/>
              <a:tblGrid>
                <a:gridCol w="2806945"/>
                <a:gridCol w="900760"/>
                <a:gridCol w="827811"/>
                <a:gridCol w="837326"/>
                <a:gridCol w="710458"/>
              </a:tblGrid>
              <a:tr h="429154">
                <a:tc>
                  <a:txBody>
                    <a:bodyPr/>
                    <a:lstStyle/>
                    <a:p>
                      <a:pPr algn="ctr" rtl="0" fontAlgn="b"/>
                      <a:r>
                        <a:rPr lang="en-IN" sz="1200" b="1" i="0" u="none" strike="noStrike" dirty="0">
                          <a:solidFill>
                            <a:srgbClr val="FFFFFF"/>
                          </a:solidFill>
                          <a:effectLst/>
                          <a:latin typeface="Arial" panose="020B0604020202020204" pitchFamily="34" charset="0"/>
                        </a:rPr>
                        <a:t>Key Ratios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12700" cap="flat" cmpd="sng" algn="ctr">
                      <a:solidFill>
                        <a:srgbClr val="F8B5AF"/>
                      </a:solidFill>
                      <a:prstDash val="solid"/>
                      <a:round/>
                      <a:headEnd type="none" w="med" len="med"/>
                      <a:tailEnd type="none" w="med" len="med"/>
                    </a:lnB>
                    <a:solidFill>
                      <a:srgbClr val="E3173E"/>
                    </a:solidFill>
                  </a:tcPr>
                </a:tc>
                <a:tc>
                  <a:txBody>
                    <a:bodyPr/>
                    <a:lstStyle/>
                    <a:p>
                      <a:pPr algn="ctr" rtl="0" fontAlgn="b"/>
                      <a:r>
                        <a:rPr lang="en-IN" sz="1200" b="1" i="0" u="none" strike="noStrike" dirty="0" err="1">
                          <a:solidFill>
                            <a:srgbClr val="FFFFFF"/>
                          </a:solidFill>
                          <a:effectLst/>
                          <a:latin typeface="Arial" panose="020B0604020202020204" pitchFamily="34" charset="0"/>
                        </a:rPr>
                        <a:t>Qtr</a:t>
                      </a:r>
                      <a:r>
                        <a:rPr lang="en-IN" sz="1200" b="1" i="0" u="none" strike="noStrike" dirty="0">
                          <a:solidFill>
                            <a:srgbClr val="FFFFFF"/>
                          </a:solidFill>
                          <a:effectLst/>
                          <a:latin typeface="Arial" panose="020B0604020202020204" pitchFamily="34" charset="0"/>
                        </a:rPr>
                        <a:t> ending Sep14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12700" cap="flat" cmpd="sng" algn="ctr">
                      <a:solidFill>
                        <a:srgbClr val="F8B5AF"/>
                      </a:solidFill>
                      <a:prstDash val="solid"/>
                      <a:round/>
                      <a:headEnd type="none" w="med" len="med"/>
                      <a:tailEnd type="none" w="med" len="med"/>
                    </a:lnB>
                    <a:solidFill>
                      <a:srgbClr val="E3173E"/>
                    </a:solidFill>
                  </a:tcPr>
                </a:tc>
                <a:tc>
                  <a:txBody>
                    <a:bodyPr/>
                    <a:lstStyle/>
                    <a:p>
                      <a:pPr algn="ctr" rtl="0" fontAlgn="b"/>
                      <a:r>
                        <a:rPr lang="en-IN" sz="1200" b="1" i="0" u="none" strike="noStrike">
                          <a:solidFill>
                            <a:srgbClr val="FFFFFF"/>
                          </a:solidFill>
                          <a:effectLst/>
                          <a:latin typeface="Arial" panose="020B0604020202020204" pitchFamily="34" charset="0"/>
                        </a:rPr>
                        <a:t>Qtr ending Sep 13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12700" cap="flat" cmpd="sng" algn="ctr">
                      <a:solidFill>
                        <a:srgbClr val="F8B5AF"/>
                      </a:solidFill>
                      <a:prstDash val="solid"/>
                      <a:round/>
                      <a:headEnd type="none" w="med" len="med"/>
                      <a:tailEnd type="none" w="med" len="med"/>
                    </a:lnB>
                    <a:solidFill>
                      <a:srgbClr val="E3173E"/>
                    </a:solidFill>
                  </a:tcPr>
                </a:tc>
                <a:tc>
                  <a:txBody>
                    <a:bodyPr/>
                    <a:lstStyle/>
                    <a:p>
                      <a:pPr algn="ctr" rtl="0" fontAlgn="b"/>
                      <a:r>
                        <a:rPr lang="en-IN" sz="1200" b="1" i="0" u="none" strike="noStrike">
                          <a:solidFill>
                            <a:srgbClr val="FFFFFF"/>
                          </a:solidFill>
                          <a:effectLst/>
                          <a:latin typeface="Arial" panose="020B0604020202020204" pitchFamily="34" charset="0"/>
                        </a:rPr>
                        <a:t>Qtr ending June 14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12700" cap="flat" cmpd="sng" algn="ctr">
                      <a:solidFill>
                        <a:srgbClr val="F8B5AF"/>
                      </a:solidFill>
                      <a:prstDash val="solid"/>
                      <a:round/>
                      <a:headEnd type="none" w="med" len="med"/>
                      <a:tailEnd type="none" w="med" len="med"/>
                    </a:lnB>
                    <a:solidFill>
                      <a:srgbClr val="E3173E"/>
                    </a:solidFill>
                  </a:tcPr>
                </a:tc>
                <a:tc>
                  <a:txBody>
                    <a:bodyPr/>
                    <a:lstStyle/>
                    <a:p>
                      <a:pPr algn="ctr" rtl="0" fontAlgn="b"/>
                      <a:r>
                        <a:rPr lang="en-IN" sz="1200" b="1" i="0" u="none" strike="noStrike">
                          <a:solidFill>
                            <a:srgbClr val="FFFFFF"/>
                          </a:solidFill>
                          <a:effectLst/>
                          <a:latin typeface="Arial" panose="020B0604020202020204" pitchFamily="34" charset="0"/>
                        </a:rPr>
                        <a:t>15M FY'14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E3173E"/>
                      </a:solidFill>
                      <a:prstDash val="solid"/>
                      <a:round/>
                      <a:headEnd type="none" w="med" len="med"/>
                      <a:tailEnd type="none" w="med" len="med"/>
                    </a:lnT>
                    <a:lnB w="12700" cap="flat" cmpd="sng" algn="ctr">
                      <a:solidFill>
                        <a:srgbClr val="F8B5AF"/>
                      </a:solidFill>
                      <a:prstDash val="solid"/>
                      <a:round/>
                      <a:headEnd type="none" w="med" len="med"/>
                      <a:tailEnd type="none" w="med" len="med"/>
                    </a:lnB>
                    <a:solidFill>
                      <a:srgbClr val="E3173E"/>
                    </a:solidFill>
                  </a:tcPr>
                </a:tc>
              </a:tr>
              <a:tr h="200025">
                <a:tc>
                  <a:txBody>
                    <a:bodyPr/>
                    <a:lstStyle/>
                    <a:p>
                      <a:pPr algn="l" rtl="0" fontAlgn="b"/>
                      <a:r>
                        <a:rPr lang="en-IN" sz="1000" b="1" i="0" u="none" strike="noStrike">
                          <a:solidFill>
                            <a:srgbClr val="747578"/>
                          </a:solidFill>
                          <a:effectLst/>
                          <a:latin typeface="Apex New Book"/>
                        </a:rPr>
                        <a:t>EBITDA Margin</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4.1%</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33.4%</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11.7%</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22.9%</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r>
              <a:tr h="200025">
                <a:tc>
                  <a:txBody>
                    <a:bodyPr/>
                    <a:lstStyle/>
                    <a:p>
                      <a:pPr algn="l" rtl="0" fontAlgn="b"/>
                      <a:r>
                        <a:rPr lang="en-IN" sz="1000" b="1" i="0" u="none" strike="noStrike">
                          <a:solidFill>
                            <a:srgbClr val="747578"/>
                          </a:solidFill>
                          <a:effectLst/>
                          <a:latin typeface="Apex New Book"/>
                        </a:rPr>
                        <a:t>Net Margin</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-6.3%</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10.9%</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-4.4%</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2.3%</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r>
              <a:tr h="200025">
                <a:tc>
                  <a:txBody>
                    <a:bodyPr/>
                    <a:lstStyle/>
                    <a:p>
                      <a:pPr algn="l" rtl="0" fontAlgn="b"/>
                      <a:r>
                        <a:rPr lang="en-IN" sz="1000" b="1" i="0" u="none" strike="noStrike">
                          <a:solidFill>
                            <a:srgbClr val="747578"/>
                          </a:solidFill>
                          <a:effectLst/>
                          <a:latin typeface="Apex New Book"/>
                        </a:rPr>
                        <a:t>Total Expenditure/ Revenues</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96.8%</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77.0%</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92.8%</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80.8%</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r>
              <a:tr h="200025">
                <a:tc>
                  <a:txBody>
                    <a:bodyPr/>
                    <a:lstStyle/>
                    <a:p>
                      <a:pPr algn="l" rtl="0" fontAlgn="b"/>
                      <a:r>
                        <a:rPr lang="en-IN" sz="1000" b="1" i="0" u="none" strike="noStrike">
                          <a:solidFill>
                            <a:srgbClr val="747578"/>
                          </a:solidFill>
                          <a:effectLst/>
                          <a:latin typeface="Apex New Book"/>
                        </a:rPr>
                        <a:t>Personnel Cost/ Total Operating Income</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68.3%</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48.8%</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65.9%</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52.3%</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r>
              <a:tr h="221876">
                <a:tc>
                  <a:txBody>
                    <a:bodyPr/>
                    <a:lstStyle/>
                    <a:p>
                      <a:pPr algn="l" rtl="0" fontAlgn="b"/>
                      <a:r>
                        <a:rPr lang="en-IN" sz="1000" b="1" i="0" u="none" strike="noStrike" dirty="0">
                          <a:solidFill>
                            <a:srgbClr val="747578"/>
                          </a:solidFill>
                          <a:effectLst/>
                          <a:latin typeface="Apex New Book"/>
                        </a:rPr>
                        <a:t>Other Expenditure/ Total Operating Income</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dirty="0">
                          <a:solidFill>
                            <a:srgbClr val="747578"/>
                          </a:solidFill>
                          <a:effectLst/>
                          <a:latin typeface="Arial" panose="020B0604020202020204" pitchFamily="34" charset="0"/>
                        </a:rPr>
                        <a:t>28.5%</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dirty="0">
                          <a:solidFill>
                            <a:srgbClr val="747578"/>
                          </a:solidFill>
                          <a:effectLst/>
                          <a:latin typeface="Arial" panose="020B0604020202020204" pitchFamily="34" charset="0"/>
                        </a:rPr>
                        <a:t>28.2%</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a:solidFill>
                            <a:srgbClr val="747578"/>
                          </a:solidFill>
                          <a:effectLst/>
                          <a:latin typeface="Arial" panose="020B0604020202020204" pitchFamily="34" charset="0"/>
                        </a:rPr>
                        <a:t>26.8%</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c>
                  <a:txBody>
                    <a:bodyPr/>
                    <a:lstStyle/>
                    <a:p>
                      <a:pPr algn="r" rtl="0" fontAlgn="b"/>
                      <a:r>
                        <a:rPr lang="en-IN" sz="1000" b="0" i="0" u="none" strike="noStrike" dirty="0">
                          <a:solidFill>
                            <a:srgbClr val="747578"/>
                          </a:solidFill>
                          <a:effectLst/>
                          <a:latin typeface="Arial" panose="020B0604020202020204" pitchFamily="34" charset="0"/>
                        </a:rPr>
                        <a:t>28.5%</a:t>
                      </a:r>
                    </a:p>
                  </a:txBody>
                  <a:tcPr marL="0" marR="0" marT="0" marB="0" anchor="b">
                    <a:lnL w="12700" cap="flat" cmpd="sng" algn="ctr">
                      <a:solidFill>
                        <a:srgbClr val="F8B5AF"/>
                      </a:solidFill>
                      <a:prstDash val="solid"/>
                      <a:round/>
                      <a:headEnd type="none" w="med" len="med"/>
                      <a:tailEnd type="none" w="med" len="med"/>
                    </a:lnL>
                    <a:lnR w="12700" cap="flat" cmpd="sng" algn="ctr">
                      <a:solidFill>
                        <a:srgbClr val="F8B5AF"/>
                      </a:solidFill>
                      <a:prstDash val="solid"/>
                      <a:round/>
                      <a:headEnd type="none" w="med" len="med"/>
                      <a:tailEnd type="none" w="med" len="med"/>
                    </a:lnR>
                    <a:lnT w="12700" cap="flat" cmpd="sng" algn="ctr">
                      <a:solidFill>
                        <a:srgbClr val="F8B5AF"/>
                      </a:solidFill>
                      <a:prstDash val="solid"/>
                      <a:round/>
                      <a:headEnd type="none" w="med" len="med"/>
                      <a:tailEnd type="none" w="med" len="med"/>
                    </a:lnT>
                    <a:lnB w="12700" cap="flat" cmpd="sng" algn="ctr">
                      <a:solidFill>
                        <a:srgbClr val="F8B5AF"/>
                      </a:solidFill>
                      <a:prstDash val="solid"/>
                      <a:round/>
                      <a:headEnd type="none" w="med" len="med"/>
                      <a:tailEnd type="none" w="med" len="med"/>
                    </a:lnB>
                  </a:tcPr>
                </a:tc>
              </a:tr>
            </a:tbl>
          </a:graphicData>
        </a:graphic>
      </p:graphicFrame>
      <p:sp>
        <p:nvSpPr>
          <p:cNvPr id="9" name="Rectangle 8"/>
          <p:cNvSpPr/>
          <p:nvPr/>
        </p:nvSpPr>
        <p:spPr>
          <a:xfrm>
            <a:off x="1021607" y="6062141"/>
            <a:ext cx="6216192" cy="400110"/>
          </a:xfrm>
          <a:prstGeom prst="rect">
            <a:avLst/>
          </a:prstGeom>
        </p:spPr>
        <p:txBody>
          <a:bodyPr wrap="square">
            <a:spAutoFit/>
          </a:bodyPr>
          <a:lstStyle/>
          <a:p>
            <a:pPr marL="171450" indent="-171450">
              <a:buFont typeface="Arial" panose="020B0604020202020204" pitchFamily="34" charset="0"/>
              <a:buChar char="•"/>
            </a:pPr>
            <a:r>
              <a:rPr lang="en-IN" sz="1000" i="1" dirty="0" err="1" smtClean="0">
                <a:solidFill>
                  <a:srgbClr val="747578"/>
                </a:solidFill>
                <a:latin typeface="Arial"/>
              </a:rPr>
              <a:t>Qtr</a:t>
            </a:r>
            <a:r>
              <a:rPr lang="en-IN" sz="1000" i="1" dirty="0" smtClean="0">
                <a:solidFill>
                  <a:srgbClr val="747578"/>
                </a:solidFill>
                <a:latin typeface="Arial"/>
              </a:rPr>
              <a:t> ending Sep 14 includes Financials of Double negative which was acquired by Prime Focus in last quarter Hence figures are not comparable with last year  figures.</a:t>
            </a:r>
          </a:p>
        </p:txBody>
      </p:sp>
      <p:sp>
        <p:nvSpPr>
          <p:cNvPr id="11" name="TextBox 10"/>
          <p:cNvSpPr txBox="1"/>
          <p:nvPr/>
        </p:nvSpPr>
        <p:spPr>
          <a:xfrm>
            <a:off x="3985222" y="905335"/>
            <a:ext cx="4261420" cy="246221"/>
          </a:xfrm>
          <a:prstGeom prst="rect">
            <a:avLst/>
          </a:prstGeom>
          <a:noFill/>
        </p:spPr>
        <p:txBody>
          <a:bodyPr wrap="square" rtlCol="0">
            <a:spAutoFit/>
          </a:bodyPr>
          <a:lstStyle/>
          <a:p>
            <a:pPr algn="r"/>
            <a:r>
              <a:rPr lang="en-US" sz="1000" dirty="0">
                <a:solidFill>
                  <a:schemeClr val="tx1">
                    <a:lumMod val="95000"/>
                    <a:lumOff val="5000"/>
                  </a:schemeClr>
                </a:solidFill>
                <a:latin typeface="+mj-lt"/>
              </a:rPr>
              <a:t>Figures in </a:t>
            </a:r>
            <a:r>
              <a:rPr lang="en-US" sz="1000" dirty="0" err="1">
                <a:solidFill>
                  <a:schemeClr val="tx1">
                    <a:lumMod val="95000"/>
                    <a:lumOff val="5000"/>
                  </a:schemeClr>
                </a:solidFill>
                <a:latin typeface="+mj-lt"/>
              </a:rPr>
              <a:t>Rs</a:t>
            </a:r>
            <a:r>
              <a:rPr lang="en-US" sz="1000" dirty="0">
                <a:solidFill>
                  <a:schemeClr val="tx1">
                    <a:lumMod val="95000"/>
                    <a:lumOff val="5000"/>
                  </a:schemeClr>
                </a:solidFill>
                <a:latin typeface="+mj-lt"/>
              </a:rPr>
              <a:t> Million, consolidated financials</a:t>
            </a:r>
            <a:endParaRPr lang="en-IN" sz="1000" dirty="0">
              <a:solidFill>
                <a:schemeClr val="tx1">
                  <a:lumMod val="95000"/>
                  <a:lumOff val="5000"/>
                </a:schemeClr>
              </a:solidFill>
              <a:latin typeface="+mj-lt"/>
            </a:endParaRPr>
          </a:p>
        </p:txBody>
      </p:sp>
      <p:sp>
        <p:nvSpPr>
          <p:cNvPr id="7" name="Title 1"/>
          <p:cNvSpPr txBox="1">
            <a:spLocks/>
          </p:cNvSpPr>
          <p:nvPr/>
        </p:nvSpPr>
        <p:spPr>
          <a:xfrm>
            <a:off x="1012642" y="186270"/>
            <a:ext cx="7118717" cy="448729"/>
          </a:xfrm>
          <a:prstGeom prst="rect">
            <a:avLst/>
          </a:prstGeom>
        </p:spPr>
        <p:txBody>
          <a:bodyPr lIns="91440" tIns="91440" rIns="91440" bIns="91440" anchor="ctr"/>
          <a:lstStyle>
            <a:lvl1pPr algn="l" rtl="0" eaLnBrk="1" fontAlgn="base" hangingPunct="1">
              <a:spcBef>
                <a:spcPct val="0"/>
              </a:spcBef>
              <a:spcAft>
                <a:spcPct val="0"/>
              </a:spcAft>
              <a:defRPr sz="2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dirty="0"/>
              <a:t>Q1FY’15 Profit &amp; Loss Statement </a:t>
            </a:r>
          </a:p>
        </p:txBody>
      </p:sp>
    </p:spTree>
    <p:extLst>
      <p:ext uri="{BB962C8B-B14F-4D97-AF65-F5344CB8AC3E}">
        <p14:creationId xmlns:p14="http://schemas.microsoft.com/office/powerpoint/2010/main" val="24776642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8" name="Rectangle 7"/>
          <p:cNvSpPr/>
          <p:nvPr/>
        </p:nvSpPr>
        <p:spPr>
          <a:xfrm>
            <a:off x="673154" y="1714151"/>
            <a:ext cx="3419872" cy="830997"/>
          </a:xfrm>
          <a:prstGeom prst="rect">
            <a:avLst/>
          </a:prstGeom>
        </p:spPr>
        <p:txBody>
          <a:bodyPr wrap="square">
            <a:spAutoFit/>
          </a:bodyPr>
          <a:lstStyle/>
          <a:p>
            <a:r>
              <a:rPr lang="en-US" sz="1200" b="1" dirty="0" smtClean="0">
                <a:latin typeface="+mj-lt"/>
              </a:rPr>
              <a:t>Alok Gupta</a:t>
            </a:r>
          </a:p>
          <a:p>
            <a:r>
              <a:rPr lang="en-US" sz="1200" b="1" dirty="0" smtClean="0">
                <a:latin typeface="+mj-lt"/>
              </a:rPr>
              <a:t>Prime </a:t>
            </a:r>
            <a:r>
              <a:rPr lang="en-US" sz="1200" b="1" dirty="0">
                <a:latin typeface="+mj-lt"/>
              </a:rPr>
              <a:t>Focus Limited </a:t>
            </a:r>
            <a:endParaRPr lang="en-US" sz="1200" b="1" dirty="0" smtClean="0">
              <a:latin typeface="+mj-lt"/>
            </a:endParaRPr>
          </a:p>
          <a:p>
            <a:r>
              <a:rPr lang="en-US" sz="1200" dirty="0" smtClean="0">
                <a:latin typeface="+mj-lt"/>
              </a:rPr>
              <a:t>Phone</a:t>
            </a:r>
            <a:r>
              <a:rPr lang="en-US" sz="1200" dirty="0">
                <a:latin typeface="+mj-lt"/>
              </a:rPr>
              <a:t>: </a:t>
            </a:r>
            <a:r>
              <a:rPr lang="en-US" sz="1200" dirty="0" smtClean="0">
                <a:latin typeface="+mj-lt"/>
              </a:rPr>
              <a:t>+912261785573 / +91 8879360082</a:t>
            </a:r>
            <a:endParaRPr lang="en-US" sz="1200" dirty="0">
              <a:latin typeface="+mj-lt"/>
            </a:endParaRPr>
          </a:p>
          <a:p>
            <a:r>
              <a:rPr lang="en-US" sz="1200" dirty="0" smtClean="0">
                <a:latin typeface="+mj-lt"/>
              </a:rPr>
              <a:t>Email: alok.gupta</a:t>
            </a:r>
            <a:r>
              <a:rPr lang="en-US" sz="1200" dirty="0">
                <a:latin typeface="+mj-lt"/>
              </a:rPr>
              <a:t>@primefocusworld.com </a:t>
            </a:r>
          </a:p>
        </p:txBody>
      </p:sp>
      <p:sp>
        <p:nvSpPr>
          <p:cNvPr id="9" name="Rectangle 8"/>
          <p:cNvSpPr/>
          <p:nvPr/>
        </p:nvSpPr>
        <p:spPr>
          <a:xfrm>
            <a:off x="650534" y="1333066"/>
            <a:ext cx="1870813" cy="307777"/>
          </a:xfrm>
          <a:prstGeom prst="rect">
            <a:avLst/>
          </a:prstGeom>
        </p:spPr>
        <p:txBody>
          <a:bodyPr wrap="square">
            <a:spAutoFit/>
          </a:bodyPr>
          <a:lstStyle/>
          <a:p>
            <a:r>
              <a:rPr lang="en-US" sz="1400" b="1" dirty="0" smtClean="0">
                <a:latin typeface="+mj-lt"/>
              </a:rPr>
              <a:t>Investor contacts</a:t>
            </a:r>
            <a:endParaRPr lang="en-US" dirty="0">
              <a:latin typeface="+mj-lt"/>
            </a:endParaRPr>
          </a:p>
        </p:txBody>
      </p:sp>
      <p:sp>
        <p:nvSpPr>
          <p:cNvPr id="10" name="Rectangle 7"/>
          <p:cNvSpPr>
            <a:spLocks noChangeArrowheads="1"/>
          </p:cNvSpPr>
          <p:nvPr/>
        </p:nvSpPr>
        <p:spPr bwMode="auto">
          <a:xfrm>
            <a:off x="4778837" y="1657944"/>
            <a:ext cx="3943823" cy="830997"/>
          </a:xfrm>
          <a:prstGeom prst="rect">
            <a:avLst/>
          </a:prstGeom>
          <a:noFill/>
          <a:ln w="9525">
            <a:noFill/>
            <a:miter lim="800000"/>
            <a:headEnd/>
            <a:tailEnd/>
          </a:ln>
        </p:spPr>
        <p:txBody>
          <a:bodyPr wrap="square">
            <a:spAutoFit/>
          </a:bodyPr>
          <a:lstStyle/>
          <a:p>
            <a:r>
              <a:rPr lang="en-IN" sz="1200" b="1" dirty="0" smtClean="0">
                <a:latin typeface="+mj-lt"/>
                <a:cs typeface="Times New Roman" pitchFamily="18" charset="0"/>
              </a:rPr>
              <a:t>Nisha Kakran/ Seema Shukla</a:t>
            </a:r>
          </a:p>
          <a:p>
            <a:r>
              <a:rPr lang="en-IN" sz="1200" b="1" dirty="0" smtClean="0">
                <a:latin typeface="+mj-lt"/>
                <a:cs typeface="Times New Roman" pitchFamily="18" charset="0"/>
              </a:rPr>
              <a:t>Four-S Services Pvt Ltd</a:t>
            </a:r>
          </a:p>
          <a:p>
            <a:r>
              <a:rPr lang="en-IN" sz="1200" dirty="0" smtClean="0">
                <a:latin typeface="+mj-lt"/>
                <a:cs typeface="Times New Roman" pitchFamily="18" charset="0"/>
              </a:rPr>
              <a:t>Phone: : </a:t>
            </a:r>
            <a:r>
              <a:rPr lang="en-IN" sz="1200" dirty="0">
                <a:solidFill>
                  <a:srgbClr val="6D6E71"/>
                </a:solidFill>
                <a:latin typeface="Calibri" panose="020F0502020204030204" pitchFamily="34" charset="0"/>
                <a:cs typeface="Times New Roman" pitchFamily="18" charset="0"/>
              </a:rPr>
              <a:t>+91 22 42153659/+91 9810408474 </a:t>
            </a:r>
            <a:endParaRPr lang="en-IN" sz="1200" dirty="0" smtClean="0">
              <a:latin typeface="+mj-lt"/>
              <a:cs typeface="Times New Roman" pitchFamily="18" charset="0"/>
            </a:endParaRPr>
          </a:p>
          <a:p>
            <a:r>
              <a:rPr lang="en-US" sz="1200" dirty="0" smtClean="0">
                <a:latin typeface="+mj-lt"/>
                <a:cs typeface="Times New Roman" pitchFamily="18" charset="0"/>
              </a:rPr>
              <a:t>Email: </a:t>
            </a:r>
            <a:r>
              <a:rPr lang="en-US" sz="1200" dirty="0" err="1">
                <a:latin typeface="+mj-lt"/>
                <a:cs typeface="Times New Roman" pitchFamily="18" charset="0"/>
              </a:rPr>
              <a:t>n</a:t>
            </a:r>
            <a:r>
              <a:rPr lang="en-US" sz="1200" dirty="0" err="1" smtClean="0">
                <a:latin typeface="+mj-lt"/>
                <a:cs typeface="Times New Roman" pitchFamily="18" charset="0"/>
              </a:rPr>
              <a:t>isha.kakran</a:t>
            </a:r>
            <a:r>
              <a:rPr lang="en-IN" sz="1200" dirty="0" smtClean="0">
                <a:latin typeface="+mj-lt"/>
                <a:cs typeface="Times New Roman" pitchFamily="18" charset="0"/>
              </a:rPr>
              <a:t>@four-s.com/seema@four-s.com      </a:t>
            </a:r>
            <a:endParaRPr lang="en-IN" sz="1200" dirty="0">
              <a:latin typeface="+mj-lt"/>
              <a:cs typeface="Times New Roman" pitchFamily="18" charset="0"/>
            </a:endParaRPr>
          </a:p>
        </p:txBody>
      </p:sp>
      <p:pic>
        <p:nvPicPr>
          <p:cNvPr id="11" name="Picture 19"/>
          <p:cNvPicPr>
            <a:picLocks noChangeAspect="1" noChangeArrowheads="1"/>
          </p:cNvPicPr>
          <p:nvPr/>
        </p:nvPicPr>
        <p:blipFill>
          <a:blip r:embed="rId2" cstate="screen"/>
          <a:srcRect/>
          <a:stretch>
            <a:fillRect/>
          </a:stretch>
        </p:blipFill>
        <p:spPr bwMode="auto">
          <a:xfrm>
            <a:off x="4893555" y="1310998"/>
            <a:ext cx="1997857" cy="319087"/>
          </a:xfrm>
          <a:prstGeom prst="rect">
            <a:avLst/>
          </a:prstGeom>
          <a:noFill/>
          <a:ln w="9525">
            <a:noFill/>
            <a:miter lim="800000"/>
            <a:headEnd/>
            <a:tailEnd/>
          </a:ln>
        </p:spPr>
      </p:pic>
    </p:spTree>
    <p:extLst>
      <p:ext uri="{BB962C8B-B14F-4D97-AF65-F5344CB8AC3E}">
        <p14:creationId xmlns:p14="http://schemas.microsoft.com/office/powerpoint/2010/main" val="35413135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824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31"/>
          </p:nvPr>
        </p:nvSpPr>
        <p:spPr>
          <a:xfrm>
            <a:off x="330973" y="1149154"/>
            <a:ext cx="2493257" cy="457200"/>
          </a:xfrm>
        </p:spPr>
        <p:txBody>
          <a:bodyPr/>
          <a:lstStyle/>
          <a:p>
            <a:r>
              <a:rPr lang="en-US" sz="1400" dirty="0"/>
              <a:t>Double </a:t>
            </a:r>
            <a:r>
              <a:rPr lang="en-US" sz="1400" dirty="0" smtClean="0"/>
              <a:t>Negative</a:t>
            </a:r>
            <a:endParaRPr lang="en-US" sz="1400" dirty="0"/>
          </a:p>
        </p:txBody>
      </p:sp>
      <p:sp>
        <p:nvSpPr>
          <p:cNvPr id="4" name="Text Placeholder 3"/>
          <p:cNvSpPr>
            <a:spLocks noGrp="1"/>
          </p:cNvSpPr>
          <p:nvPr>
            <p:ph type="body" sz="quarter" idx="32"/>
          </p:nvPr>
        </p:nvSpPr>
        <p:spPr>
          <a:xfrm>
            <a:off x="330973" y="1614824"/>
            <a:ext cx="2493257" cy="4131551"/>
          </a:xfrm>
        </p:spPr>
        <p:txBody>
          <a:bodyPr/>
          <a:lstStyle/>
          <a:p>
            <a:endParaRPr lang="en-US" sz="1200" dirty="0" smtClean="0"/>
          </a:p>
          <a:p>
            <a:endParaRPr lang="en-US" sz="1200" dirty="0"/>
          </a:p>
          <a:p>
            <a:endParaRPr lang="en-US" sz="1200" dirty="0" smtClean="0"/>
          </a:p>
          <a:p>
            <a:endParaRPr lang="en-US" sz="1200" dirty="0" smtClean="0"/>
          </a:p>
          <a:p>
            <a:r>
              <a:rPr lang="en-US" sz="1200" dirty="0" smtClean="0"/>
              <a:t>Strong </a:t>
            </a:r>
            <a:r>
              <a:rPr lang="en-US" sz="1200" dirty="0"/>
              <a:t>and deep relationships with major global studios for VFX business </a:t>
            </a:r>
          </a:p>
          <a:p>
            <a:r>
              <a:rPr lang="en-US" sz="1200" dirty="0"/>
              <a:t>Access to best global leadership  pool in VFX  - preferred global employer</a:t>
            </a:r>
          </a:p>
        </p:txBody>
      </p:sp>
      <p:sp>
        <p:nvSpPr>
          <p:cNvPr id="5" name="Text Placeholder 4"/>
          <p:cNvSpPr>
            <a:spLocks noGrp="1"/>
          </p:cNvSpPr>
          <p:nvPr>
            <p:ph type="body" idx="33"/>
          </p:nvPr>
        </p:nvSpPr>
        <p:spPr>
          <a:xfrm>
            <a:off x="3329875" y="1149154"/>
            <a:ext cx="2493257" cy="457200"/>
          </a:xfrm>
        </p:spPr>
        <p:txBody>
          <a:bodyPr/>
          <a:lstStyle/>
          <a:p>
            <a:r>
              <a:rPr lang="en-US" sz="1400" dirty="0"/>
              <a:t>Prime </a:t>
            </a:r>
            <a:r>
              <a:rPr lang="en-US" sz="1400" dirty="0" smtClean="0"/>
              <a:t>Focus</a:t>
            </a:r>
            <a:endParaRPr lang="en-US" sz="1400" dirty="0"/>
          </a:p>
        </p:txBody>
      </p:sp>
      <p:sp>
        <p:nvSpPr>
          <p:cNvPr id="6" name="Text Placeholder 5"/>
          <p:cNvSpPr>
            <a:spLocks noGrp="1"/>
          </p:cNvSpPr>
          <p:nvPr>
            <p:ph type="body" sz="quarter" idx="34"/>
          </p:nvPr>
        </p:nvSpPr>
        <p:spPr>
          <a:xfrm>
            <a:off x="3329875" y="1614824"/>
            <a:ext cx="2493257" cy="4131551"/>
          </a:xfrm>
        </p:spPr>
        <p:txBody>
          <a:bodyPr/>
          <a:lstStyle/>
          <a:p>
            <a:endParaRPr lang="en-US" sz="1200" dirty="0" smtClean="0"/>
          </a:p>
          <a:p>
            <a:endParaRPr lang="en-US" sz="1200" dirty="0"/>
          </a:p>
          <a:p>
            <a:endParaRPr lang="en-US" sz="1200" dirty="0" smtClean="0"/>
          </a:p>
          <a:p>
            <a:endParaRPr lang="en-US" sz="1200" dirty="0" smtClean="0"/>
          </a:p>
          <a:p>
            <a:r>
              <a:rPr lang="en-US" sz="1200" dirty="0" smtClean="0"/>
              <a:t>Catapults </a:t>
            </a:r>
            <a:r>
              <a:rPr lang="en-US" sz="1200" dirty="0"/>
              <a:t>to Tier 1 Global VFX Player: Enters mainstream  Hollywood resulting in larger contracts with better visibility</a:t>
            </a:r>
          </a:p>
          <a:p>
            <a:r>
              <a:rPr lang="en-US" sz="1200" dirty="0"/>
              <a:t>Stands taller with order book of $300mn+. Enhanced revenue opportunity for 3D &amp; technology business through Cross selling</a:t>
            </a:r>
          </a:p>
          <a:p>
            <a:r>
              <a:rPr lang="en-US" sz="1200" dirty="0"/>
              <a:t>‘</a:t>
            </a:r>
            <a:r>
              <a:rPr lang="en-US" sz="1200" dirty="0" err="1"/>
              <a:t>Worldsourcing</a:t>
            </a:r>
            <a:r>
              <a:rPr lang="en-US" sz="1200" dirty="0"/>
              <a:t>’ model providing unmatched cost &amp; time efficiency</a:t>
            </a:r>
          </a:p>
          <a:p>
            <a:r>
              <a:rPr lang="en-US" sz="1200" dirty="0"/>
              <a:t>Strengthens Bollywood business with largest integrated presence </a:t>
            </a:r>
          </a:p>
          <a:p>
            <a:r>
              <a:rPr lang="en-US" sz="1200" dirty="0"/>
              <a:t>Addition of Academy award  winning Lowry Process</a:t>
            </a:r>
          </a:p>
        </p:txBody>
      </p:sp>
      <p:sp>
        <p:nvSpPr>
          <p:cNvPr id="7" name="Text Placeholder 6"/>
          <p:cNvSpPr>
            <a:spLocks noGrp="1"/>
          </p:cNvSpPr>
          <p:nvPr>
            <p:ph type="body" idx="35"/>
          </p:nvPr>
        </p:nvSpPr>
        <p:spPr>
          <a:xfrm>
            <a:off x="6329353" y="1149154"/>
            <a:ext cx="2493257" cy="457200"/>
          </a:xfrm>
        </p:spPr>
        <p:txBody>
          <a:bodyPr/>
          <a:lstStyle/>
          <a:p>
            <a:r>
              <a:rPr lang="en-US" sz="1400" dirty="0" smtClean="0"/>
              <a:t>RMW</a:t>
            </a:r>
            <a:endParaRPr lang="en-US" sz="1400" dirty="0"/>
          </a:p>
        </p:txBody>
      </p:sp>
      <p:sp>
        <p:nvSpPr>
          <p:cNvPr id="8" name="Text Placeholder 7"/>
          <p:cNvSpPr>
            <a:spLocks noGrp="1"/>
          </p:cNvSpPr>
          <p:nvPr>
            <p:ph type="body" sz="quarter" idx="36"/>
          </p:nvPr>
        </p:nvSpPr>
        <p:spPr>
          <a:xfrm>
            <a:off x="6329353" y="1614824"/>
            <a:ext cx="2493257" cy="4131551"/>
          </a:xfrm>
        </p:spPr>
        <p:txBody>
          <a:bodyPr/>
          <a:lstStyle/>
          <a:p>
            <a:endParaRPr lang="en-US" sz="1200" dirty="0" smtClean="0"/>
          </a:p>
          <a:p>
            <a:endParaRPr lang="en-US" sz="1200" dirty="0"/>
          </a:p>
          <a:p>
            <a:endParaRPr lang="en-US" sz="1200" dirty="0" smtClean="0"/>
          </a:p>
          <a:p>
            <a:endParaRPr lang="en-US" sz="1200" dirty="0" smtClean="0"/>
          </a:p>
          <a:p>
            <a:r>
              <a:rPr lang="en-US" sz="1200" dirty="0" smtClean="0"/>
              <a:t>Strong </a:t>
            </a:r>
            <a:r>
              <a:rPr lang="en-US" sz="1200" dirty="0"/>
              <a:t>client base in Hollywood and US broadcasting</a:t>
            </a:r>
          </a:p>
          <a:p>
            <a:r>
              <a:rPr lang="en-US" sz="1200" dirty="0"/>
              <a:t>Strengthening Bollywood &amp; Indian broadcasting business</a:t>
            </a:r>
          </a:p>
          <a:p>
            <a:r>
              <a:rPr lang="en-US" sz="1200" dirty="0"/>
              <a:t>Cutting edge restoration &amp; image enhancing technology from Lowry Digital</a:t>
            </a:r>
          </a:p>
        </p:txBody>
      </p:sp>
      <p:sp>
        <p:nvSpPr>
          <p:cNvPr id="9" name="Title 8"/>
          <p:cNvSpPr>
            <a:spLocks noGrp="1"/>
          </p:cNvSpPr>
          <p:nvPr>
            <p:ph type="title"/>
          </p:nvPr>
        </p:nvSpPr>
        <p:spPr>
          <a:xfrm>
            <a:off x="1012642" y="186270"/>
            <a:ext cx="7727946" cy="448729"/>
          </a:xfrm>
        </p:spPr>
        <p:txBody>
          <a:bodyPr/>
          <a:lstStyle/>
          <a:p>
            <a:r>
              <a:rPr lang="en-US" dirty="0"/>
              <a:t>Strong synergies from recent mergers with DNEG &amp; </a:t>
            </a:r>
            <a:r>
              <a:rPr lang="en-US" dirty="0" smtClean="0"/>
              <a:t>RMW</a:t>
            </a:r>
            <a:endParaRPr lang="en-US" dirty="0"/>
          </a:p>
        </p:txBody>
      </p:sp>
      <p:pic>
        <p:nvPicPr>
          <p:cNvPr id="10" name="Picture 3"/>
          <p:cNvPicPr>
            <a:picLocks noChangeAspect="1" noChangeArrowheads="1"/>
          </p:cNvPicPr>
          <p:nvPr/>
        </p:nvPicPr>
        <p:blipFill>
          <a:blip r:embed="rId2" cstate="print"/>
          <a:srcRect/>
          <a:stretch>
            <a:fillRect/>
          </a:stretch>
        </p:blipFill>
        <p:spPr bwMode="auto">
          <a:xfrm>
            <a:off x="513707" y="1681212"/>
            <a:ext cx="2054251" cy="589291"/>
          </a:xfrm>
          <a:prstGeom prst="rect">
            <a:avLst/>
          </a:prstGeom>
          <a:noFill/>
          <a:ln w="9525">
            <a:noFill/>
            <a:miter lim="800000"/>
            <a:headEnd/>
            <a:tailEnd/>
          </a:ln>
          <a:effectLst/>
        </p:spPr>
      </p:pic>
      <p:pic>
        <p:nvPicPr>
          <p:cNvPr id="11" name="Picture 2" descr="http://www.animationxpress.com/images/REL_Mediaworks-Logo_2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28" t="19790" r="4250"/>
          <a:stretch/>
        </p:blipFill>
        <p:spPr bwMode="auto">
          <a:xfrm>
            <a:off x="6423957" y="1681211"/>
            <a:ext cx="2218720" cy="751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6431" y="1681211"/>
            <a:ext cx="759247" cy="751106"/>
          </a:xfrm>
          <a:prstGeom prst="rect">
            <a:avLst/>
          </a:prstGeom>
        </p:spPr>
      </p:pic>
      <p:sp>
        <p:nvSpPr>
          <p:cNvPr id="13" name="TextBox 12"/>
          <p:cNvSpPr txBox="1"/>
          <p:nvPr/>
        </p:nvSpPr>
        <p:spPr>
          <a:xfrm>
            <a:off x="289591" y="5863272"/>
            <a:ext cx="8156179" cy="400110"/>
          </a:xfrm>
          <a:prstGeom prst="rect">
            <a:avLst/>
          </a:prstGeom>
          <a:noFill/>
        </p:spPr>
        <p:txBody>
          <a:bodyPr wrap="square" rtlCol="0">
            <a:spAutoFit/>
          </a:bodyPr>
          <a:lstStyle/>
          <a:p>
            <a:r>
              <a:rPr lang="en-IN" sz="1000" dirty="0"/>
              <a:t>Prime Focus </a:t>
            </a:r>
            <a:r>
              <a:rPr lang="en-IN" sz="1000" dirty="0" smtClean="0"/>
              <a:t>Limited </a:t>
            </a:r>
            <a:r>
              <a:rPr lang="en-IN" sz="1000" dirty="0"/>
              <a:t>has </a:t>
            </a:r>
            <a:r>
              <a:rPr lang="en-IN" sz="1000" dirty="0" smtClean="0"/>
              <a:t>merged Double Negative, </a:t>
            </a:r>
            <a:r>
              <a:rPr lang="en-IN" sz="1000" dirty="0"/>
              <a:t>Europe’s #1 VFX provider </a:t>
            </a:r>
            <a:r>
              <a:rPr lang="en-IN" sz="1000" dirty="0" smtClean="0"/>
              <a:t>with </a:t>
            </a:r>
            <a:r>
              <a:rPr lang="en-IN" sz="1000" dirty="0"/>
              <a:t>subsidiary Prime Focus </a:t>
            </a:r>
            <a:r>
              <a:rPr lang="en-IN" sz="1000" dirty="0" smtClean="0"/>
              <a:t>World </a:t>
            </a:r>
            <a:r>
              <a:rPr lang="en-IN" sz="1000" dirty="0"/>
              <a:t>and nearest India based competitor – Reliance Mediaworks’ </a:t>
            </a:r>
            <a:r>
              <a:rPr lang="en-IN" sz="1000" dirty="0" smtClean="0"/>
              <a:t>media </a:t>
            </a:r>
            <a:r>
              <a:rPr lang="en-IN" sz="1000" dirty="0"/>
              <a:t>services division </a:t>
            </a:r>
            <a:r>
              <a:rPr lang="en-IN" sz="1000" dirty="0" smtClean="0"/>
              <a:t>with it in the month of July 2014</a:t>
            </a:r>
            <a:endParaRPr lang="en-IN" sz="1000" dirty="0"/>
          </a:p>
        </p:txBody>
      </p:sp>
      <p:sp>
        <p:nvSpPr>
          <p:cNvPr id="14" name="AutoShape 6"/>
          <p:cNvSpPr>
            <a:spLocks noChangeArrowheads="1"/>
          </p:cNvSpPr>
          <p:nvPr/>
        </p:nvSpPr>
        <p:spPr bwMode="gray">
          <a:xfrm rot="5400000">
            <a:off x="2053431" y="3390478"/>
            <a:ext cx="2051050" cy="304800"/>
          </a:xfrm>
          <a:prstGeom prst="triangle">
            <a:avLst>
              <a:gd name="adj" fmla="val 50000"/>
            </a:avLst>
          </a:prstGeom>
          <a:solidFill>
            <a:schemeClr val="tx1"/>
          </a:solidFill>
          <a:ln w="9525">
            <a:noFill/>
            <a:miter lim="800000"/>
            <a:headEnd/>
            <a:tailEnd/>
          </a:ln>
          <a:effectLst/>
        </p:spPr>
        <p:txBody>
          <a:bodyPr wrap="none" anchor="ctr"/>
          <a:lstStyle/>
          <a:p>
            <a:pPr fontAlgn="auto">
              <a:spcBef>
                <a:spcPts val="0"/>
              </a:spcBef>
              <a:spcAft>
                <a:spcPts val="0"/>
              </a:spcAft>
              <a:defRPr/>
            </a:pPr>
            <a:endParaRPr lang="en-IN">
              <a:latin typeface="Arial" pitchFamily="34" charset="0"/>
              <a:cs typeface="Arial" pitchFamily="34" charset="0"/>
            </a:endParaRPr>
          </a:p>
        </p:txBody>
      </p:sp>
      <p:sp>
        <p:nvSpPr>
          <p:cNvPr id="15" name="AutoShape 6"/>
          <p:cNvSpPr>
            <a:spLocks noChangeArrowheads="1"/>
          </p:cNvSpPr>
          <p:nvPr/>
        </p:nvSpPr>
        <p:spPr bwMode="gray">
          <a:xfrm rot="16200000">
            <a:off x="5083502" y="3390478"/>
            <a:ext cx="2051050" cy="304800"/>
          </a:xfrm>
          <a:prstGeom prst="triangle">
            <a:avLst>
              <a:gd name="adj" fmla="val 50000"/>
            </a:avLst>
          </a:prstGeom>
          <a:solidFill>
            <a:schemeClr val="tx1"/>
          </a:solidFill>
          <a:ln w="9525">
            <a:noFill/>
            <a:miter lim="800000"/>
            <a:headEnd/>
            <a:tailEnd/>
          </a:ln>
          <a:effectLst/>
        </p:spPr>
        <p:txBody>
          <a:bodyPr wrap="none" anchor="ctr"/>
          <a:lstStyle/>
          <a:p>
            <a:pPr fontAlgn="auto">
              <a:spcBef>
                <a:spcPts val="0"/>
              </a:spcBef>
              <a:spcAft>
                <a:spcPts val="0"/>
              </a:spcAft>
              <a:defRPr/>
            </a:pPr>
            <a:r>
              <a:rPr lang="en-IN" dirty="0" smtClean="0">
                <a:latin typeface="Arial" pitchFamily="34" charset="0"/>
                <a:cs typeface="Arial" pitchFamily="34" charset="0"/>
              </a:rPr>
              <a:t> </a:t>
            </a:r>
            <a:endParaRPr lang="en-IN" dirty="0">
              <a:latin typeface="Arial" pitchFamily="34" charset="0"/>
              <a:cs typeface="Arial" pitchFamily="34" charset="0"/>
            </a:endParaRPr>
          </a:p>
        </p:txBody>
      </p:sp>
    </p:spTree>
    <p:extLst>
      <p:ext uri="{BB962C8B-B14F-4D97-AF65-F5344CB8AC3E}">
        <p14:creationId xmlns:p14="http://schemas.microsoft.com/office/powerpoint/2010/main" val="3263394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2014 emerging as year of </a:t>
            </a:r>
            <a:r>
              <a:rPr lang="en-US" dirty="0" smtClean="0"/>
              <a:t>transformation</a:t>
            </a:r>
            <a:endParaRPr lang="en-US" dirty="0"/>
          </a:p>
        </p:txBody>
      </p:sp>
      <p:sp>
        <p:nvSpPr>
          <p:cNvPr id="5" name="Text Placeholder 1"/>
          <p:cNvSpPr txBox="1">
            <a:spLocks/>
          </p:cNvSpPr>
          <p:nvPr/>
        </p:nvSpPr>
        <p:spPr>
          <a:xfrm>
            <a:off x="268288" y="998728"/>
            <a:ext cx="8599487" cy="59699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From domestic niche player to Global Diversified Leader...</a:t>
            </a:r>
          </a:p>
        </p:txBody>
      </p:sp>
      <p:sp>
        <p:nvSpPr>
          <p:cNvPr id="6" name="Rectangle 5"/>
          <p:cNvSpPr/>
          <p:nvPr/>
        </p:nvSpPr>
        <p:spPr>
          <a:xfrm>
            <a:off x="7734833" y="1066801"/>
            <a:ext cx="1276476" cy="47234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7" name="Rectangle 6"/>
          <p:cNvSpPr/>
          <p:nvPr/>
        </p:nvSpPr>
        <p:spPr bwMode="auto">
          <a:xfrm>
            <a:off x="1236353" y="5262502"/>
            <a:ext cx="1067317" cy="980498"/>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a:solidFill>
                  <a:schemeClr val="tx1"/>
                </a:solidFill>
                <a:latin typeface="+mj-lt"/>
              </a:rPr>
              <a:t>Entry into UK market</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a:solidFill>
                  <a:schemeClr val="tx1"/>
                </a:solidFill>
                <a:latin typeface="+mj-lt"/>
              </a:rPr>
              <a:t>IPO of Prime Focus Ltd on BSE</a:t>
            </a:r>
          </a:p>
        </p:txBody>
      </p:sp>
      <p:sp>
        <p:nvSpPr>
          <p:cNvPr id="8" name="Rectangle 7"/>
          <p:cNvSpPr/>
          <p:nvPr/>
        </p:nvSpPr>
        <p:spPr bwMode="auto">
          <a:xfrm>
            <a:off x="1241775" y="3295853"/>
            <a:ext cx="1030341" cy="1092201"/>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a:spcBef>
                <a:spcPts val="300"/>
              </a:spcBef>
              <a:buClr>
                <a:schemeClr val="accent1"/>
              </a:buClr>
              <a:buSzPct val="80000"/>
              <a:buFont typeface="Wingdings" panose="05000000000000000000" pitchFamily="2" charset="2"/>
              <a:buChar char="§"/>
              <a:defRPr/>
            </a:pPr>
            <a:r>
              <a:rPr lang="en-US" sz="1100" dirty="0">
                <a:solidFill>
                  <a:schemeClr val="tx1"/>
                </a:solidFill>
                <a:latin typeface="+mj-lt"/>
              </a:rPr>
              <a:t>Entry into US through acquisition of Post Logic and Frantic Films </a:t>
            </a:r>
          </a:p>
        </p:txBody>
      </p:sp>
      <p:sp>
        <p:nvSpPr>
          <p:cNvPr id="9" name="Rectangle 8"/>
          <p:cNvSpPr/>
          <p:nvPr/>
        </p:nvSpPr>
        <p:spPr bwMode="auto">
          <a:xfrm>
            <a:off x="2364195" y="4901867"/>
            <a:ext cx="993552" cy="915657"/>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a:spcBef>
                <a:spcPts val="300"/>
              </a:spcBef>
              <a:buClr>
                <a:schemeClr val="accent1"/>
              </a:buClr>
              <a:buSzPct val="80000"/>
              <a:buFont typeface="Wingdings" panose="05000000000000000000" pitchFamily="2" charset="2"/>
              <a:buChar char="§"/>
              <a:defRPr/>
            </a:pPr>
            <a:r>
              <a:rPr lang="en-US" sz="1100" dirty="0">
                <a:solidFill>
                  <a:schemeClr val="tx1"/>
                </a:solidFill>
                <a:latin typeface="+mj-lt"/>
              </a:rPr>
              <a:t>Launch of View-D and CLEAR (Media ERP Platform)</a:t>
            </a:r>
          </a:p>
        </p:txBody>
      </p:sp>
      <p:sp>
        <p:nvSpPr>
          <p:cNvPr id="10" name="Rectangle 9"/>
          <p:cNvSpPr/>
          <p:nvPr/>
        </p:nvSpPr>
        <p:spPr bwMode="auto">
          <a:xfrm>
            <a:off x="3419515" y="1877248"/>
            <a:ext cx="962194" cy="1811866"/>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a:solidFill>
                  <a:schemeClr val="tx1"/>
                </a:solidFill>
                <a:latin typeface="+mj-lt"/>
              </a:rPr>
              <a:t>First  to convert an entire film - Clash of the Titans - to 3D. </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a:solidFill>
                  <a:schemeClr val="tx1"/>
                </a:solidFill>
                <a:latin typeface="+mj-lt"/>
              </a:rPr>
              <a:t>CLEAR recognized as ‘Best of IBC’ </a:t>
            </a:r>
          </a:p>
        </p:txBody>
      </p:sp>
      <p:sp>
        <p:nvSpPr>
          <p:cNvPr id="11" name="Rectangle 10"/>
          <p:cNvSpPr/>
          <p:nvPr/>
        </p:nvSpPr>
        <p:spPr bwMode="auto">
          <a:xfrm>
            <a:off x="4520641" y="4087029"/>
            <a:ext cx="1024811" cy="2165576"/>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a:spcBef>
                <a:spcPts val="300"/>
              </a:spcBef>
              <a:buClr>
                <a:schemeClr val="accent1"/>
              </a:buClr>
              <a:buSzPct val="80000"/>
              <a:buFont typeface="Wingdings" panose="05000000000000000000" pitchFamily="2" charset="2"/>
              <a:buChar char="§"/>
              <a:defRPr/>
            </a:pPr>
            <a:r>
              <a:rPr lang="en-US" sz="1100" dirty="0">
                <a:solidFill>
                  <a:schemeClr val="tx1"/>
                </a:solidFill>
                <a:latin typeface="+mj-lt"/>
              </a:rPr>
              <a:t>3D Conversion of Star Wars: Episode I.</a:t>
            </a:r>
          </a:p>
          <a:p>
            <a:pPr marL="119063" indent="-119063">
              <a:spcBef>
                <a:spcPts val="300"/>
              </a:spcBef>
              <a:buClr>
                <a:schemeClr val="accent1"/>
              </a:buClr>
              <a:buSzPct val="80000"/>
              <a:buFont typeface="Wingdings" panose="05000000000000000000" pitchFamily="2" charset="2"/>
              <a:buChar char="§"/>
              <a:defRPr/>
            </a:pPr>
            <a:r>
              <a:rPr lang="en-US" sz="1100" dirty="0">
                <a:solidFill>
                  <a:schemeClr val="tx1"/>
                </a:solidFill>
                <a:latin typeface="+mj-lt"/>
              </a:rPr>
              <a:t>PFT digitizes and transforms Star TV’s content operations through CLEAR </a:t>
            </a:r>
          </a:p>
        </p:txBody>
      </p:sp>
      <p:sp>
        <p:nvSpPr>
          <p:cNvPr id="12" name="Rectangle 11"/>
          <p:cNvSpPr/>
          <p:nvPr/>
        </p:nvSpPr>
        <p:spPr bwMode="auto">
          <a:xfrm>
            <a:off x="5603350" y="1445217"/>
            <a:ext cx="967958" cy="787201"/>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a:spcBef>
                <a:spcPts val="300"/>
              </a:spcBef>
              <a:buClr>
                <a:schemeClr val="accent1"/>
              </a:buClr>
              <a:buSzPct val="80000"/>
              <a:buFont typeface="Wingdings" panose="05000000000000000000" pitchFamily="2" charset="2"/>
              <a:buChar char="§"/>
              <a:defRPr/>
            </a:pPr>
            <a:r>
              <a:rPr lang="en-US" sz="1100" dirty="0">
                <a:solidFill>
                  <a:schemeClr val="tx1"/>
                </a:solidFill>
                <a:latin typeface="+mj-lt"/>
              </a:rPr>
              <a:t>Animation launched</a:t>
            </a:r>
          </a:p>
          <a:p>
            <a:pPr marL="119063" indent="-119063">
              <a:spcBef>
                <a:spcPts val="300"/>
              </a:spcBef>
              <a:buClr>
                <a:schemeClr val="accent1"/>
              </a:buClr>
              <a:buSzPct val="80000"/>
              <a:buFont typeface="Wingdings" panose="05000000000000000000" pitchFamily="2" charset="2"/>
              <a:buChar char="§"/>
              <a:defRPr/>
            </a:pPr>
            <a:r>
              <a:rPr lang="en-US" sz="1100" dirty="0">
                <a:solidFill>
                  <a:schemeClr val="tx1"/>
                </a:solidFill>
                <a:latin typeface="+mj-lt"/>
              </a:rPr>
              <a:t>Investment by </a:t>
            </a:r>
            <a:r>
              <a:rPr lang="en-US" sz="1100" dirty="0" smtClean="0">
                <a:solidFill>
                  <a:schemeClr val="tx1"/>
                </a:solidFill>
                <a:latin typeface="+mj-lt"/>
              </a:rPr>
              <a:t>SCPE</a:t>
            </a:r>
          </a:p>
          <a:p>
            <a:pPr marL="119063" indent="-119063">
              <a:spcBef>
                <a:spcPts val="300"/>
              </a:spcBef>
              <a:buClr>
                <a:schemeClr val="accent1"/>
              </a:buClr>
              <a:buSzPct val="80000"/>
              <a:buFont typeface="Wingdings" panose="05000000000000000000" pitchFamily="2" charset="2"/>
              <a:buChar char="§"/>
              <a:defRPr/>
            </a:pPr>
            <a:r>
              <a:rPr lang="en-US" sz="1100" dirty="0" smtClean="0">
                <a:solidFill>
                  <a:schemeClr val="tx1"/>
                </a:solidFill>
                <a:latin typeface="+mj-lt"/>
              </a:rPr>
              <a:t>FCCB successful redemption </a:t>
            </a:r>
            <a:endParaRPr lang="en-US" sz="1100" dirty="0">
              <a:solidFill>
                <a:schemeClr val="tx1"/>
              </a:solidFill>
              <a:latin typeface="+mj-lt"/>
            </a:endParaRPr>
          </a:p>
        </p:txBody>
      </p:sp>
      <p:sp>
        <p:nvSpPr>
          <p:cNvPr id="13" name="Rectangle 12"/>
          <p:cNvSpPr/>
          <p:nvPr/>
        </p:nvSpPr>
        <p:spPr bwMode="auto">
          <a:xfrm>
            <a:off x="6678087" y="3362541"/>
            <a:ext cx="1099188" cy="1150226"/>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smtClean="0">
                <a:solidFill>
                  <a:schemeClr val="tx1"/>
                </a:solidFill>
                <a:latin typeface="+mj-lt"/>
              </a:rPr>
              <a:t>Investment by Macquarie</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smtClean="0">
                <a:solidFill>
                  <a:schemeClr val="tx1"/>
                </a:solidFill>
                <a:latin typeface="+mj-lt"/>
              </a:rPr>
              <a:t>Won the largest VFX order in history of PFL – </a:t>
            </a:r>
            <a:r>
              <a:rPr lang="en-US" sz="1100" i="1" dirty="0" smtClean="0">
                <a:solidFill>
                  <a:schemeClr val="tx1"/>
                </a:solidFill>
                <a:latin typeface="+mj-lt"/>
              </a:rPr>
              <a:t>Sin City 2</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smtClean="0">
                <a:solidFill>
                  <a:schemeClr val="tx1"/>
                </a:solidFill>
                <a:latin typeface="+mj-lt"/>
              </a:rPr>
              <a:t>Launch of PFT’s digital playout business -   </a:t>
            </a:r>
            <a:r>
              <a:rPr lang="en-US" sz="1100" i="1" dirty="0" smtClean="0">
                <a:solidFill>
                  <a:schemeClr val="tx1"/>
                </a:solidFill>
                <a:latin typeface="+mj-lt"/>
              </a:rPr>
              <a:t>Starsports.com -</a:t>
            </a:r>
            <a:endParaRPr lang="en-US" sz="1100" dirty="0">
              <a:solidFill>
                <a:schemeClr val="tx1"/>
              </a:solidFill>
              <a:latin typeface="+mj-lt"/>
            </a:endParaRPr>
          </a:p>
        </p:txBody>
      </p:sp>
      <p:sp>
        <p:nvSpPr>
          <p:cNvPr id="14" name="Rectangle 13"/>
          <p:cNvSpPr/>
          <p:nvPr/>
        </p:nvSpPr>
        <p:spPr bwMode="auto">
          <a:xfrm>
            <a:off x="151392" y="2898669"/>
            <a:ext cx="1099184" cy="1888066"/>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a:spcBef>
                <a:spcPts val="300"/>
              </a:spcBef>
              <a:buClr>
                <a:schemeClr val="accent1"/>
              </a:buClr>
              <a:buSzPct val="80000"/>
              <a:buFont typeface="Wingdings" panose="05000000000000000000" pitchFamily="2" charset="2"/>
              <a:buChar char="§"/>
              <a:defRPr/>
            </a:pPr>
            <a:r>
              <a:rPr lang="en-US" sz="1100" dirty="0">
                <a:solidFill>
                  <a:schemeClr val="tx1"/>
                </a:solidFill>
                <a:latin typeface="+mj-lt"/>
              </a:rPr>
              <a:t>First high-end finishing, scanning &amp; recording &amp; DI systems player in India  &amp; only VFX company to operate a motion-control </a:t>
            </a:r>
            <a:r>
              <a:rPr lang="en-US" sz="1100" dirty="0" smtClean="0">
                <a:solidFill>
                  <a:schemeClr val="tx1"/>
                </a:solidFill>
                <a:latin typeface="+mj-lt"/>
              </a:rPr>
              <a:t>rig</a:t>
            </a:r>
            <a:endParaRPr lang="en-US" sz="1100" dirty="0">
              <a:solidFill>
                <a:schemeClr val="tx1"/>
              </a:solidFill>
              <a:latin typeface="+mj-lt"/>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1045" y="4717416"/>
            <a:ext cx="1053422" cy="975253"/>
          </a:xfrm>
          <a:prstGeom prst="rect">
            <a:avLst/>
          </a:prstGeom>
          <a:noFill/>
        </p:spPr>
      </p:pic>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38407" y="4311016"/>
            <a:ext cx="1053422" cy="975253"/>
          </a:xfrm>
          <a:prstGeom prst="rect">
            <a:avLst/>
          </a:prstGeom>
          <a:noFill/>
        </p:spPr>
      </p:pic>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25769" y="3930016"/>
            <a:ext cx="1053422" cy="975253"/>
          </a:xfrm>
          <a:prstGeom prst="rect">
            <a:avLst/>
          </a:prstGeom>
          <a:noFill/>
        </p:spPr>
      </p:pic>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13131" y="3557483"/>
            <a:ext cx="1053422" cy="975253"/>
          </a:xfrm>
          <a:prstGeom prst="rect">
            <a:avLst/>
          </a:prstGeom>
          <a:noFill/>
        </p:spPr>
      </p:pic>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00493" y="3151083"/>
            <a:ext cx="1053422" cy="975253"/>
          </a:xfrm>
          <a:prstGeom prst="rect">
            <a:avLst/>
          </a:prstGeom>
          <a:noFill/>
        </p:spPr>
      </p:pic>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87855" y="2753150"/>
            <a:ext cx="1053422" cy="975253"/>
          </a:xfrm>
          <a:prstGeom prst="rect">
            <a:avLst/>
          </a:prstGeom>
          <a:noFill/>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75217" y="2346750"/>
            <a:ext cx="1053422" cy="975253"/>
          </a:xfrm>
          <a:prstGeom prst="rect">
            <a:avLst/>
          </a:prstGeom>
          <a:noFill/>
        </p:spPr>
      </p:pic>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2577" y="1709999"/>
            <a:ext cx="1214500" cy="1124378"/>
          </a:xfrm>
          <a:prstGeom prst="rect">
            <a:avLst/>
          </a:prstGeom>
          <a:noFill/>
        </p:spPr>
      </p:pic>
      <p:sp>
        <p:nvSpPr>
          <p:cNvPr id="23" name="Rectangle 22"/>
          <p:cNvSpPr/>
          <p:nvPr/>
        </p:nvSpPr>
        <p:spPr>
          <a:xfrm>
            <a:off x="295671" y="5118536"/>
            <a:ext cx="792205" cy="246221"/>
          </a:xfrm>
          <a:prstGeom prst="rect">
            <a:avLst/>
          </a:prstGeom>
        </p:spPr>
        <p:txBody>
          <a:bodyPr wrap="none">
            <a:spAutoFit/>
          </a:bodyPr>
          <a:lstStyle/>
          <a:p>
            <a:pPr algn="ctr"/>
            <a:r>
              <a:rPr lang="en-US" sz="1000" b="1" dirty="0">
                <a:solidFill>
                  <a:schemeClr val="bg1"/>
                </a:solidFill>
              </a:rPr>
              <a:t>1997-2004</a:t>
            </a:r>
          </a:p>
        </p:txBody>
      </p:sp>
      <p:sp>
        <p:nvSpPr>
          <p:cNvPr id="24" name="Rectangle 23"/>
          <p:cNvSpPr/>
          <p:nvPr/>
        </p:nvSpPr>
        <p:spPr>
          <a:xfrm>
            <a:off x="1410813" y="4712136"/>
            <a:ext cx="792205" cy="246221"/>
          </a:xfrm>
          <a:prstGeom prst="rect">
            <a:avLst/>
          </a:prstGeom>
        </p:spPr>
        <p:txBody>
          <a:bodyPr wrap="none">
            <a:spAutoFit/>
          </a:bodyPr>
          <a:lstStyle/>
          <a:p>
            <a:pPr algn="ctr"/>
            <a:r>
              <a:rPr lang="en-US" sz="1000" b="1" dirty="0" smtClean="0">
                <a:solidFill>
                  <a:schemeClr val="bg1"/>
                </a:solidFill>
              </a:rPr>
              <a:t>2006-2007</a:t>
            </a:r>
            <a:endParaRPr lang="en-US" sz="1000" b="1" dirty="0">
              <a:solidFill>
                <a:schemeClr val="bg1"/>
              </a:solidFill>
            </a:endParaRPr>
          </a:p>
        </p:txBody>
      </p:sp>
      <p:sp>
        <p:nvSpPr>
          <p:cNvPr id="25" name="Rectangle 24"/>
          <p:cNvSpPr/>
          <p:nvPr/>
        </p:nvSpPr>
        <p:spPr>
          <a:xfrm>
            <a:off x="2625848" y="4331136"/>
            <a:ext cx="466795" cy="246221"/>
          </a:xfrm>
          <a:prstGeom prst="rect">
            <a:avLst/>
          </a:prstGeom>
        </p:spPr>
        <p:txBody>
          <a:bodyPr wrap="none">
            <a:spAutoFit/>
          </a:bodyPr>
          <a:lstStyle/>
          <a:p>
            <a:pPr algn="ctr"/>
            <a:r>
              <a:rPr lang="en-US" sz="1000" b="1" dirty="0" smtClean="0">
                <a:solidFill>
                  <a:schemeClr val="bg1"/>
                </a:solidFill>
              </a:rPr>
              <a:t>2009</a:t>
            </a:r>
            <a:endParaRPr lang="en-US" sz="1000" b="1" dirty="0">
              <a:solidFill>
                <a:schemeClr val="bg1"/>
              </a:solidFill>
            </a:endParaRPr>
          </a:p>
        </p:txBody>
      </p:sp>
      <p:sp>
        <p:nvSpPr>
          <p:cNvPr id="26" name="Rectangle 25"/>
          <p:cNvSpPr/>
          <p:nvPr/>
        </p:nvSpPr>
        <p:spPr>
          <a:xfrm>
            <a:off x="3701115" y="3958602"/>
            <a:ext cx="466795" cy="246221"/>
          </a:xfrm>
          <a:prstGeom prst="rect">
            <a:avLst/>
          </a:prstGeom>
        </p:spPr>
        <p:txBody>
          <a:bodyPr wrap="none">
            <a:spAutoFit/>
          </a:bodyPr>
          <a:lstStyle/>
          <a:p>
            <a:pPr algn="ctr"/>
            <a:r>
              <a:rPr lang="en-US" sz="1000" b="1" dirty="0" smtClean="0">
                <a:solidFill>
                  <a:schemeClr val="bg1"/>
                </a:solidFill>
              </a:rPr>
              <a:t>2010</a:t>
            </a:r>
            <a:endParaRPr lang="en-US" sz="1000" b="1" dirty="0">
              <a:solidFill>
                <a:schemeClr val="bg1"/>
              </a:solidFill>
            </a:endParaRPr>
          </a:p>
        </p:txBody>
      </p:sp>
      <p:sp>
        <p:nvSpPr>
          <p:cNvPr id="27" name="Rectangle 26"/>
          <p:cNvSpPr/>
          <p:nvPr/>
        </p:nvSpPr>
        <p:spPr>
          <a:xfrm>
            <a:off x="4810249" y="3552202"/>
            <a:ext cx="466795" cy="246221"/>
          </a:xfrm>
          <a:prstGeom prst="rect">
            <a:avLst/>
          </a:prstGeom>
        </p:spPr>
        <p:txBody>
          <a:bodyPr wrap="none">
            <a:spAutoFit/>
          </a:bodyPr>
          <a:lstStyle/>
          <a:p>
            <a:pPr algn="ctr"/>
            <a:r>
              <a:rPr lang="en-US" sz="1000" b="1" dirty="0" smtClean="0">
                <a:solidFill>
                  <a:schemeClr val="bg1"/>
                </a:solidFill>
              </a:rPr>
              <a:t>2011</a:t>
            </a:r>
            <a:endParaRPr lang="en-US" sz="1000" b="1" dirty="0">
              <a:solidFill>
                <a:schemeClr val="bg1"/>
              </a:solidFill>
            </a:endParaRPr>
          </a:p>
        </p:txBody>
      </p:sp>
      <p:sp>
        <p:nvSpPr>
          <p:cNvPr id="28" name="Rectangle 27"/>
          <p:cNvSpPr/>
          <p:nvPr/>
        </p:nvSpPr>
        <p:spPr>
          <a:xfrm>
            <a:off x="5893982" y="3154268"/>
            <a:ext cx="466795" cy="246221"/>
          </a:xfrm>
          <a:prstGeom prst="rect">
            <a:avLst/>
          </a:prstGeom>
        </p:spPr>
        <p:txBody>
          <a:bodyPr wrap="none">
            <a:spAutoFit/>
          </a:bodyPr>
          <a:lstStyle/>
          <a:p>
            <a:pPr algn="ctr"/>
            <a:r>
              <a:rPr lang="en-US" sz="1000" b="1" dirty="0" smtClean="0">
                <a:solidFill>
                  <a:schemeClr val="bg1"/>
                </a:solidFill>
              </a:rPr>
              <a:t>2012</a:t>
            </a:r>
            <a:endParaRPr lang="en-US" sz="1000" b="1" dirty="0">
              <a:solidFill>
                <a:schemeClr val="bg1"/>
              </a:solidFill>
            </a:endParaRPr>
          </a:p>
        </p:txBody>
      </p:sp>
      <p:sp>
        <p:nvSpPr>
          <p:cNvPr id="29" name="Rectangle 28"/>
          <p:cNvSpPr/>
          <p:nvPr/>
        </p:nvSpPr>
        <p:spPr>
          <a:xfrm>
            <a:off x="6986183" y="2747867"/>
            <a:ext cx="466795" cy="246221"/>
          </a:xfrm>
          <a:prstGeom prst="rect">
            <a:avLst/>
          </a:prstGeom>
        </p:spPr>
        <p:txBody>
          <a:bodyPr wrap="none">
            <a:spAutoFit/>
          </a:bodyPr>
          <a:lstStyle/>
          <a:p>
            <a:pPr algn="ctr"/>
            <a:r>
              <a:rPr lang="en-US" sz="1000" b="1" dirty="0" smtClean="0">
                <a:solidFill>
                  <a:schemeClr val="bg1"/>
                </a:solidFill>
              </a:rPr>
              <a:t>2013</a:t>
            </a:r>
            <a:endParaRPr lang="en-US" sz="1000" b="1" dirty="0">
              <a:solidFill>
                <a:schemeClr val="bg1"/>
              </a:solidFill>
            </a:endParaRPr>
          </a:p>
        </p:txBody>
      </p:sp>
      <p:sp>
        <p:nvSpPr>
          <p:cNvPr id="30" name="Rectangle 29"/>
          <p:cNvSpPr/>
          <p:nvPr/>
        </p:nvSpPr>
        <p:spPr>
          <a:xfrm>
            <a:off x="8149635" y="2228113"/>
            <a:ext cx="466795" cy="246221"/>
          </a:xfrm>
          <a:prstGeom prst="rect">
            <a:avLst/>
          </a:prstGeom>
        </p:spPr>
        <p:txBody>
          <a:bodyPr wrap="none">
            <a:spAutoFit/>
          </a:bodyPr>
          <a:lstStyle/>
          <a:p>
            <a:pPr algn="ctr"/>
            <a:r>
              <a:rPr lang="en-US" sz="1000" b="1" dirty="0" smtClean="0">
                <a:solidFill>
                  <a:schemeClr val="bg1"/>
                </a:solidFill>
              </a:rPr>
              <a:t>2014</a:t>
            </a:r>
            <a:endParaRPr lang="en-US" sz="1000" b="1" dirty="0">
              <a:solidFill>
                <a:schemeClr val="bg1"/>
              </a:solidFill>
            </a:endParaRPr>
          </a:p>
        </p:txBody>
      </p:sp>
      <p:grpSp>
        <p:nvGrpSpPr>
          <p:cNvPr id="31" name="Group 30"/>
          <p:cNvGrpSpPr/>
          <p:nvPr/>
        </p:nvGrpSpPr>
        <p:grpSpPr>
          <a:xfrm>
            <a:off x="1214752" y="1811031"/>
            <a:ext cx="5445066" cy="4501697"/>
            <a:chOff x="1278464" y="1072096"/>
            <a:chExt cx="5445066" cy="5116318"/>
          </a:xfrm>
        </p:grpSpPr>
        <p:cxnSp>
          <p:nvCxnSpPr>
            <p:cNvPr id="32" name="Straight Connector 31"/>
            <p:cNvCxnSpPr/>
            <p:nvPr/>
          </p:nvCxnSpPr>
          <p:spPr>
            <a:xfrm>
              <a:off x="1278464" y="3691302"/>
              <a:ext cx="0" cy="24971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371666" y="3366310"/>
              <a:ext cx="0" cy="23392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63864" y="2746441"/>
              <a:ext cx="0" cy="21200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47603" y="2195337"/>
              <a:ext cx="0" cy="2514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40294" y="1600799"/>
              <a:ext cx="0" cy="29252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23530" y="1072096"/>
              <a:ext cx="0" cy="37724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bwMode="auto">
          <a:xfrm>
            <a:off x="6639419" y="1263063"/>
            <a:ext cx="1099188" cy="1150226"/>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smtClean="0">
                <a:solidFill>
                  <a:schemeClr val="tx1"/>
                </a:solidFill>
                <a:latin typeface="+mj-lt"/>
              </a:rPr>
              <a:t>Investment by AID Partner in Prime Focus World</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dirty="0" smtClean="0">
                <a:solidFill>
                  <a:schemeClr val="tx1"/>
                </a:solidFill>
                <a:latin typeface="+mj-lt"/>
              </a:rPr>
              <a:t>JV to enter China market</a:t>
            </a:r>
          </a:p>
        </p:txBody>
      </p:sp>
      <p:sp>
        <p:nvSpPr>
          <p:cNvPr id="41" name="Rectangle 40"/>
          <p:cNvSpPr/>
          <p:nvPr/>
        </p:nvSpPr>
        <p:spPr bwMode="auto">
          <a:xfrm>
            <a:off x="7760810" y="2903069"/>
            <a:ext cx="1200281" cy="3085238"/>
          </a:xfrm>
          <a:prstGeom prst="rect">
            <a:avLst/>
          </a:prstGeom>
          <a:noFill/>
          <a:ln>
            <a:noFill/>
          </a:ln>
        </p:spPr>
        <p:style>
          <a:lnRef idx="2">
            <a:schemeClr val="dk1"/>
          </a:lnRef>
          <a:fillRef idx="1">
            <a:schemeClr val="lt1"/>
          </a:fillRef>
          <a:effectRef idx="0">
            <a:schemeClr val="dk1"/>
          </a:effectRef>
          <a:fontRef idx="minor">
            <a:schemeClr val="dk1"/>
          </a:fontRef>
        </p:style>
        <p:txBody>
          <a:bodyPr lIns="45720" rIns="45720"/>
          <a:lstStyle/>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b="1" dirty="0" smtClean="0">
                <a:solidFill>
                  <a:schemeClr val="tx1"/>
                </a:solidFill>
                <a:latin typeface="+mj-lt"/>
              </a:rPr>
              <a:t>Completed the acquisition of DAX in PFT</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b="1" dirty="0" smtClean="0">
                <a:solidFill>
                  <a:schemeClr val="tx1"/>
                </a:solidFill>
                <a:latin typeface="+mj-lt"/>
              </a:rPr>
              <a:t>Raised OCDs in PFT</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b="1" dirty="0" smtClean="0">
                <a:solidFill>
                  <a:schemeClr val="tx1"/>
                </a:solidFill>
                <a:latin typeface="+mj-lt"/>
              </a:rPr>
              <a:t>Merger of PFW &amp; DNEG</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b="1" dirty="0" smtClean="0">
                <a:solidFill>
                  <a:schemeClr val="tx1"/>
                </a:solidFill>
                <a:latin typeface="+mj-lt"/>
              </a:rPr>
              <a:t>Merger with RMW’s media Services Arm</a:t>
            </a:r>
          </a:p>
          <a:p>
            <a:pPr marL="119063" indent="-119063" fontAlgn="auto">
              <a:spcBef>
                <a:spcPts val="300"/>
              </a:spcBef>
              <a:spcAft>
                <a:spcPts val="0"/>
              </a:spcAft>
              <a:buClr>
                <a:schemeClr val="accent1"/>
              </a:buClr>
              <a:buSzPct val="80000"/>
              <a:buFont typeface="Wingdings" panose="05000000000000000000" pitchFamily="2" charset="2"/>
              <a:buChar char="§"/>
              <a:defRPr/>
            </a:pPr>
            <a:r>
              <a:rPr lang="en-US" sz="1100" b="1" dirty="0" smtClean="0">
                <a:solidFill>
                  <a:schemeClr val="tx1"/>
                </a:solidFill>
                <a:latin typeface="+mj-lt"/>
              </a:rPr>
              <a:t>Equity Infusion of Rs.2.4 bn by Reliance and Promoters  </a:t>
            </a:r>
          </a:p>
        </p:txBody>
      </p:sp>
    </p:spTree>
    <p:extLst>
      <p:ext uri="{BB962C8B-B14F-4D97-AF65-F5344CB8AC3E}">
        <p14:creationId xmlns:p14="http://schemas.microsoft.com/office/powerpoint/2010/main" val="3926486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268288" y="998728"/>
            <a:ext cx="8599487" cy="462519"/>
          </a:xfrm>
        </p:spPr>
        <p:txBody>
          <a:bodyPr/>
          <a:lstStyle/>
          <a:p>
            <a:pPr marL="0" indent="0">
              <a:buNone/>
            </a:pPr>
            <a:r>
              <a:rPr lang="en-US" dirty="0"/>
              <a:t>Largest global network providing highest quality, fastest time to market and most efficient </a:t>
            </a:r>
            <a:r>
              <a:rPr lang="en-US" dirty="0" smtClean="0"/>
              <a:t>pricing</a:t>
            </a:r>
            <a:endParaRPr lang="en-US" dirty="0"/>
          </a:p>
        </p:txBody>
      </p:sp>
      <p:sp>
        <p:nvSpPr>
          <p:cNvPr id="9" name="Title 8"/>
          <p:cNvSpPr>
            <a:spLocks noGrp="1"/>
          </p:cNvSpPr>
          <p:nvPr>
            <p:ph type="title"/>
          </p:nvPr>
        </p:nvSpPr>
        <p:spPr>
          <a:xfrm>
            <a:off x="1012641" y="186270"/>
            <a:ext cx="7969993" cy="448729"/>
          </a:xfrm>
        </p:spPr>
        <p:txBody>
          <a:bodyPr/>
          <a:lstStyle/>
          <a:p>
            <a:r>
              <a:rPr lang="en-US" dirty="0" smtClean="0"/>
              <a:t>‘</a:t>
            </a:r>
            <a:r>
              <a:rPr lang="en-US" dirty="0" err="1" smtClean="0"/>
              <a:t>WorldSourcing</a:t>
            </a:r>
            <a:r>
              <a:rPr lang="en-US" dirty="0" smtClean="0"/>
              <a:t>’ model providing unmatched competitive edge</a:t>
            </a:r>
            <a:endParaRPr lang="en-US" dirty="0"/>
          </a:p>
        </p:txBody>
      </p:sp>
      <p:grpSp>
        <p:nvGrpSpPr>
          <p:cNvPr id="68" name="Group 60"/>
          <p:cNvGrpSpPr>
            <a:grpSpLocks/>
          </p:cNvGrpSpPr>
          <p:nvPr/>
        </p:nvGrpSpPr>
        <p:grpSpPr bwMode="auto">
          <a:xfrm>
            <a:off x="304794" y="1452277"/>
            <a:ext cx="8506771" cy="4881975"/>
            <a:chOff x="-291065" y="916307"/>
            <a:chExt cx="9525786" cy="5457899"/>
          </a:xfrm>
        </p:grpSpPr>
        <p:pic>
          <p:nvPicPr>
            <p:cNvPr id="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734" y="1795403"/>
              <a:ext cx="7704465" cy="41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Oval 69"/>
            <p:cNvSpPr/>
            <p:nvPr/>
          </p:nvSpPr>
          <p:spPr>
            <a:xfrm>
              <a:off x="6342965" y="3163533"/>
              <a:ext cx="132303" cy="143409"/>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sp>
          <p:nvSpPr>
            <p:cNvPr id="71" name="Oval 70"/>
            <p:cNvSpPr/>
            <p:nvPr/>
          </p:nvSpPr>
          <p:spPr>
            <a:xfrm>
              <a:off x="6085920" y="3754153"/>
              <a:ext cx="132303" cy="143409"/>
            </a:xfrm>
            <a:prstGeom prst="ellipse">
              <a:avLst/>
            </a:prstGeom>
            <a:solidFill>
              <a:srgbClr val="FCD3C9"/>
            </a:solidFill>
            <a:ln w="9525" cap="flat" cmpd="sng" algn="ctr">
              <a:solidFill>
                <a:srgbClr val="E3173E">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72" name="Oval 71"/>
            <p:cNvSpPr/>
            <p:nvPr/>
          </p:nvSpPr>
          <p:spPr>
            <a:xfrm>
              <a:off x="2220795" y="2874828"/>
              <a:ext cx="134192" cy="145296"/>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sp>
          <p:nvSpPr>
            <p:cNvPr id="73" name="Oval 72"/>
            <p:cNvSpPr/>
            <p:nvPr/>
          </p:nvSpPr>
          <p:spPr>
            <a:xfrm>
              <a:off x="4148633" y="2659715"/>
              <a:ext cx="134192" cy="143409"/>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74" name="Oval 73"/>
            <p:cNvSpPr/>
            <p:nvPr/>
          </p:nvSpPr>
          <p:spPr>
            <a:xfrm>
              <a:off x="1090553" y="3163533"/>
              <a:ext cx="134192" cy="143409"/>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sp>
          <p:nvSpPr>
            <p:cNvPr id="75" name="Oval 74"/>
            <p:cNvSpPr/>
            <p:nvPr/>
          </p:nvSpPr>
          <p:spPr>
            <a:xfrm>
              <a:off x="1158594" y="2731419"/>
              <a:ext cx="132303" cy="143409"/>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sp>
          <p:nvSpPr>
            <p:cNvPr id="76" name="Rectangle 75"/>
            <p:cNvSpPr/>
            <p:nvPr/>
          </p:nvSpPr>
          <p:spPr>
            <a:xfrm>
              <a:off x="1721825" y="3061760"/>
              <a:ext cx="1328695" cy="256085"/>
            </a:xfrm>
            <a:prstGeom prst="rect">
              <a:avLst/>
            </a:prstGeom>
            <a:solidFill>
              <a:srgbClr val="E3173E"/>
            </a:solidFill>
            <a:ln>
              <a:solidFill>
                <a:srgbClr val="E3173E"/>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New York </a:t>
              </a:r>
            </a:p>
          </p:txBody>
        </p:sp>
        <p:sp>
          <p:nvSpPr>
            <p:cNvPr id="77" name="Rectangle 76"/>
            <p:cNvSpPr/>
            <p:nvPr/>
          </p:nvSpPr>
          <p:spPr>
            <a:xfrm>
              <a:off x="474401" y="2308322"/>
              <a:ext cx="940325" cy="256085"/>
            </a:xfrm>
            <a:prstGeom prst="rect">
              <a:avLst/>
            </a:prstGeom>
            <a:solidFill>
              <a:srgbClr val="E3173E"/>
            </a:solidFill>
            <a:ln>
              <a:solidFill>
                <a:srgbClr val="E3173E"/>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Vancouver</a:t>
              </a:r>
            </a:p>
          </p:txBody>
        </p:sp>
        <p:sp>
          <p:nvSpPr>
            <p:cNvPr id="78" name="Rectangle 77"/>
            <p:cNvSpPr/>
            <p:nvPr/>
          </p:nvSpPr>
          <p:spPr>
            <a:xfrm>
              <a:off x="1818216" y="3348455"/>
              <a:ext cx="1610313" cy="256085"/>
            </a:xfrm>
            <a:prstGeom prst="rect">
              <a:avLst/>
            </a:prstGeom>
            <a:solidFill>
              <a:srgbClr val="E3173E"/>
            </a:solidFill>
            <a:ln>
              <a:solidFill>
                <a:srgbClr val="E3173E"/>
              </a:solidFill>
            </a:ln>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Strong local market</a:t>
              </a:r>
            </a:p>
          </p:txBody>
        </p:sp>
        <p:sp>
          <p:nvSpPr>
            <p:cNvPr id="79" name="Rectangle 78"/>
            <p:cNvSpPr/>
            <p:nvPr/>
          </p:nvSpPr>
          <p:spPr>
            <a:xfrm>
              <a:off x="5586950" y="4359867"/>
              <a:ext cx="1292785" cy="696290"/>
            </a:xfrm>
            <a:prstGeom prst="rect">
              <a:avLst/>
            </a:prstGeom>
            <a:solidFill>
              <a:srgbClr val="E3173E"/>
            </a:solidFill>
            <a:ln>
              <a:solidFill>
                <a:srgbClr val="E3173E"/>
              </a:solidFill>
            </a:ln>
          </p:spPr>
          <p:txBody>
            <a:bodyPr>
              <a:spAutoFit/>
            </a:bodyPr>
            <a:lstStyle/>
            <a:p>
              <a:pPr marL="171450" marR="0" lvl="0" indent="-17145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INDIA</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Low-cost labor </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High-quality talent </a:t>
              </a:r>
            </a:p>
          </p:txBody>
        </p:sp>
        <p:sp>
          <p:nvSpPr>
            <p:cNvPr id="80" name="Rectangle 79"/>
            <p:cNvSpPr/>
            <p:nvPr/>
          </p:nvSpPr>
          <p:spPr>
            <a:xfrm>
              <a:off x="6189873" y="2905020"/>
              <a:ext cx="674743" cy="256085"/>
            </a:xfrm>
            <a:prstGeom prst="rect">
              <a:avLst/>
            </a:prstGeom>
            <a:solidFill>
              <a:srgbClr val="E3173E"/>
            </a:solidFill>
            <a:ln>
              <a:solidFill>
                <a:srgbClr val="E3173E"/>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Beijing</a:t>
              </a:r>
              <a:endParaRPr kumimoji="0" lang="en-US" sz="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1" name="Rectangle 80"/>
            <p:cNvSpPr/>
            <p:nvPr/>
          </p:nvSpPr>
          <p:spPr>
            <a:xfrm>
              <a:off x="-291065" y="6048602"/>
              <a:ext cx="7403276" cy="290593"/>
            </a:xfrm>
            <a:prstGeom prst="rect">
              <a:avLst/>
            </a:prstGeom>
            <a:solidFill>
              <a:schemeClr val="accent1"/>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latin typeface="Calibri"/>
              </a:endParaRPr>
            </a:p>
          </p:txBody>
        </p:sp>
        <p:sp>
          <p:nvSpPr>
            <p:cNvPr id="82" name="Rectangle 22"/>
            <p:cNvSpPr>
              <a:spLocks noChangeArrowheads="1"/>
            </p:cNvSpPr>
            <p:nvPr/>
          </p:nvSpPr>
          <p:spPr bwMode="auto">
            <a:xfrm>
              <a:off x="-158920" y="6003313"/>
              <a:ext cx="1661722" cy="34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1" indent="0" algn="ctr" defTabSz="914400" eaLnBrk="1" fontAlgn="base" latinLnBrk="0" hangingPunct="1">
                <a:lnSpc>
                  <a:spcPct val="120000"/>
                </a:lnSpc>
                <a:spcBef>
                  <a:spcPct val="0"/>
                </a:spcBef>
                <a:spcAft>
                  <a:spcPts val="600"/>
                </a:spcAft>
                <a:buClrTx/>
                <a:buSzTx/>
                <a:buFontTx/>
                <a:buNone/>
                <a:tabLst/>
                <a:defRPr/>
              </a:pPr>
              <a:r>
                <a:rPr kumimoji="0" lang="en-US" altLang="en-US" sz="1200" b="1" i="0" u="none" strike="noStrike" kern="0" cap="none" spc="0" normalizeH="0" baseline="0" noProof="0" dirty="0" smtClean="0">
                  <a:ln>
                    <a:noFill/>
                  </a:ln>
                  <a:solidFill>
                    <a:srgbClr val="FFFFFF"/>
                  </a:solidFill>
                  <a:effectLst/>
                  <a:uLnTx/>
                  <a:uFillTx/>
                  <a:latin typeface="Arial" panose="020B0604020202020204" pitchFamily="34" charset="0"/>
                  <a:ea typeface="Apex New Medium" pitchFamily="50" charset="0"/>
                  <a:cs typeface="Arial" panose="020B0604020202020204" pitchFamily="34" charset="0"/>
                </a:rPr>
                <a:t>4 continents</a:t>
              </a:r>
            </a:p>
          </p:txBody>
        </p:sp>
        <p:sp>
          <p:nvSpPr>
            <p:cNvPr id="83" name="Rectangle 82"/>
            <p:cNvSpPr/>
            <p:nvPr/>
          </p:nvSpPr>
          <p:spPr>
            <a:xfrm>
              <a:off x="1976979" y="6003314"/>
              <a:ext cx="1368387" cy="357451"/>
            </a:xfrm>
            <a:prstGeom prst="rect">
              <a:avLst/>
            </a:prstGeom>
          </p:spPr>
          <p:txBody>
            <a:bodyPr>
              <a:spAutoFit/>
            </a:bodyPr>
            <a:lstStyle/>
            <a:p>
              <a:pPr marL="0" lvl="1" algn="ctr" fontAlgn="base">
                <a:lnSpc>
                  <a:spcPct val="120000"/>
                </a:lnSpc>
                <a:spcBef>
                  <a:spcPct val="0"/>
                </a:spcBef>
                <a:spcAft>
                  <a:spcPts val="600"/>
                </a:spcAft>
                <a:defRPr/>
              </a:pPr>
              <a:r>
                <a:rPr lang="en-US" sz="1200" b="1" kern="0" dirty="0" smtClean="0">
                  <a:solidFill>
                    <a:srgbClr val="FFFFFF"/>
                  </a:solidFill>
                  <a:latin typeface="Arial" panose="020B0604020202020204" pitchFamily="34" charset="0"/>
                  <a:ea typeface="Apex New Medium" pitchFamily="50" charset="0"/>
                  <a:cs typeface="Arial" panose="020B0604020202020204" pitchFamily="34" charset="0"/>
                </a:rPr>
                <a:t>5 </a:t>
              </a:r>
              <a:r>
                <a:rPr lang="en-US" sz="1200" b="1" kern="0" dirty="0">
                  <a:solidFill>
                    <a:srgbClr val="FFFFFF"/>
                  </a:solidFill>
                  <a:latin typeface="Arial" panose="020B0604020202020204" pitchFamily="34" charset="0"/>
                  <a:ea typeface="Apex New Medium" pitchFamily="50" charset="0"/>
                  <a:cs typeface="Arial" panose="020B0604020202020204" pitchFamily="34" charset="0"/>
                </a:rPr>
                <a:t>time zones</a:t>
              </a:r>
            </a:p>
          </p:txBody>
        </p:sp>
        <p:sp>
          <p:nvSpPr>
            <p:cNvPr id="84" name="Rectangle 83"/>
            <p:cNvSpPr/>
            <p:nvPr/>
          </p:nvSpPr>
          <p:spPr>
            <a:xfrm>
              <a:off x="3791415" y="6003314"/>
              <a:ext cx="1368387" cy="357451"/>
            </a:xfrm>
            <a:prstGeom prst="rect">
              <a:avLst/>
            </a:prstGeom>
          </p:spPr>
          <p:txBody>
            <a:bodyPr>
              <a:spAutoFit/>
            </a:bodyPr>
            <a:lstStyle/>
            <a:p>
              <a:pPr marL="0" lvl="1" algn="ctr" fontAlgn="base">
                <a:lnSpc>
                  <a:spcPct val="120000"/>
                </a:lnSpc>
                <a:spcBef>
                  <a:spcPct val="0"/>
                </a:spcBef>
                <a:spcAft>
                  <a:spcPts val="600"/>
                </a:spcAft>
                <a:defRPr/>
              </a:pPr>
              <a:r>
                <a:rPr lang="en-US" sz="1200" b="1" kern="0" dirty="0" smtClean="0">
                  <a:solidFill>
                    <a:srgbClr val="FFFFFF"/>
                  </a:solidFill>
                  <a:latin typeface="Arial" panose="020B0604020202020204" pitchFamily="34" charset="0"/>
                  <a:ea typeface="Apex New Medium" pitchFamily="50" charset="0"/>
                  <a:cs typeface="Arial" panose="020B0604020202020204" pitchFamily="34" charset="0"/>
                </a:rPr>
                <a:t>16 </a:t>
              </a:r>
              <a:r>
                <a:rPr lang="en-US" sz="1200" b="1" kern="0" dirty="0">
                  <a:solidFill>
                    <a:srgbClr val="FFFFFF"/>
                  </a:solidFill>
                  <a:latin typeface="Arial" panose="020B0604020202020204" pitchFamily="34" charset="0"/>
                  <a:ea typeface="Apex New Medium" pitchFamily="50" charset="0"/>
                  <a:cs typeface="Arial" panose="020B0604020202020204" pitchFamily="34" charset="0"/>
                </a:rPr>
                <a:t>locations</a:t>
              </a:r>
            </a:p>
          </p:txBody>
        </p:sp>
        <p:cxnSp>
          <p:nvCxnSpPr>
            <p:cNvPr id="85" name="Straight Connector 84"/>
            <p:cNvCxnSpPr/>
            <p:nvPr/>
          </p:nvCxnSpPr>
          <p:spPr>
            <a:xfrm>
              <a:off x="1633798" y="6083278"/>
              <a:ext cx="0" cy="215113"/>
            </a:xfrm>
            <a:prstGeom prst="line">
              <a:avLst/>
            </a:prstGeom>
            <a:noFill/>
            <a:ln w="25400" cap="flat" cmpd="sng" algn="ctr">
              <a:solidFill>
                <a:srgbClr val="FFFFFF"/>
              </a:solidFill>
              <a:prstDash val="solid"/>
            </a:ln>
            <a:effectLst/>
          </p:spPr>
        </p:cxnSp>
        <p:cxnSp>
          <p:nvCxnSpPr>
            <p:cNvPr id="86" name="Straight Connector 85"/>
            <p:cNvCxnSpPr/>
            <p:nvPr/>
          </p:nvCxnSpPr>
          <p:spPr>
            <a:xfrm>
              <a:off x="3559034" y="6083278"/>
              <a:ext cx="0" cy="215113"/>
            </a:xfrm>
            <a:prstGeom prst="line">
              <a:avLst/>
            </a:prstGeom>
            <a:noFill/>
            <a:ln w="25400" cap="flat" cmpd="sng" algn="ctr">
              <a:solidFill>
                <a:srgbClr val="FFFFFF"/>
              </a:solidFill>
              <a:prstDash val="solid"/>
            </a:ln>
            <a:effectLst/>
          </p:spPr>
        </p:cxnSp>
        <p:sp>
          <p:nvSpPr>
            <p:cNvPr id="87" name="Rectangle 27"/>
            <p:cNvSpPr>
              <a:spLocks noChangeArrowheads="1"/>
            </p:cNvSpPr>
            <p:nvPr/>
          </p:nvSpPr>
          <p:spPr bwMode="auto">
            <a:xfrm>
              <a:off x="5333685" y="6016220"/>
              <a:ext cx="1700499" cy="35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lvl="1" algn="ctr" fontAlgn="base">
                <a:lnSpc>
                  <a:spcPct val="120000"/>
                </a:lnSpc>
                <a:spcBef>
                  <a:spcPct val="0"/>
                </a:spcBef>
                <a:spcAft>
                  <a:spcPts val="600"/>
                </a:spcAft>
                <a:defRPr/>
              </a:pPr>
              <a:r>
                <a:rPr lang="en-US" altLang="en-US" sz="1200" b="1" kern="0" dirty="0">
                  <a:solidFill>
                    <a:srgbClr val="FFFFFF"/>
                  </a:solidFill>
                  <a:latin typeface="Arial" panose="020B0604020202020204" pitchFamily="34" charset="0"/>
                  <a:ea typeface="Apex New Medium" pitchFamily="50" charset="0"/>
                  <a:cs typeface="Arial" panose="020B0604020202020204" pitchFamily="34" charset="0"/>
                </a:rPr>
                <a:t>24 x 7 x </a:t>
              </a:r>
              <a:r>
                <a:rPr lang="en-US" altLang="en-US" sz="1200" b="1" kern="0" dirty="0" smtClean="0">
                  <a:solidFill>
                    <a:srgbClr val="FFFFFF"/>
                  </a:solidFill>
                  <a:latin typeface="Arial" panose="020B0604020202020204" pitchFamily="34" charset="0"/>
                  <a:ea typeface="Apex New Medium" pitchFamily="50" charset="0"/>
                  <a:cs typeface="Arial" panose="020B0604020202020204" pitchFamily="34" charset="0"/>
                </a:rPr>
                <a:t>365 days </a:t>
              </a:r>
              <a:endParaRPr lang="en-US" altLang="en-US" sz="1200" b="1" kern="0" dirty="0">
                <a:solidFill>
                  <a:srgbClr val="FFFFFF"/>
                </a:solidFill>
                <a:latin typeface="Arial" panose="020B0604020202020204" pitchFamily="34" charset="0"/>
                <a:ea typeface="Apex New Medium" pitchFamily="50" charset="0"/>
                <a:cs typeface="Arial" panose="020B0604020202020204" pitchFamily="34" charset="0"/>
              </a:endParaRPr>
            </a:p>
          </p:txBody>
        </p:sp>
        <p:cxnSp>
          <p:nvCxnSpPr>
            <p:cNvPr id="88" name="Straight Connector 87"/>
            <p:cNvCxnSpPr/>
            <p:nvPr/>
          </p:nvCxnSpPr>
          <p:spPr>
            <a:xfrm>
              <a:off x="5233296" y="6087051"/>
              <a:ext cx="0" cy="215113"/>
            </a:xfrm>
            <a:prstGeom prst="line">
              <a:avLst/>
            </a:prstGeom>
            <a:noFill/>
            <a:ln w="25400" cap="flat" cmpd="sng" algn="ctr">
              <a:solidFill>
                <a:srgbClr val="FFFFFF"/>
              </a:solidFill>
              <a:prstDash val="solid"/>
            </a:ln>
            <a:effectLst/>
          </p:spPr>
        </p:cxnSp>
        <p:sp>
          <p:nvSpPr>
            <p:cNvPr id="89" name="Oval 88"/>
            <p:cNvSpPr/>
            <p:nvPr/>
          </p:nvSpPr>
          <p:spPr>
            <a:xfrm>
              <a:off x="4598462" y="5337314"/>
              <a:ext cx="134192" cy="143409"/>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sp>
          <p:nvSpPr>
            <p:cNvPr id="90" name="Oval 89"/>
            <p:cNvSpPr/>
            <p:nvPr/>
          </p:nvSpPr>
          <p:spPr>
            <a:xfrm>
              <a:off x="2101722" y="2597444"/>
              <a:ext cx="132303" cy="143409"/>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sp>
          <p:nvSpPr>
            <p:cNvPr id="91" name="Rectangle 90"/>
            <p:cNvSpPr/>
            <p:nvPr/>
          </p:nvSpPr>
          <p:spPr>
            <a:xfrm>
              <a:off x="2288837" y="2440827"/>
              <a:ext cx="895878" cy="256085"/>
            </a:xfrm>
            <a:prstGeom prst="rect">
              <a:avLst/>
            </a:prstGeom>
            <a:solidFill>
              <a:srgbClr val="E3173E"/>
            </a:solidFill>
            <a:ln>
              <a:solidFill>
                <a:srgbClr val="E3173E"/>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Toronto</a:t>
              </a:r>
              <a:endParaRPr kumimoji="0" lang="en-US" sz="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nvGrpSpPr>
            <p:cNvPr id="92" name="Group 35"/>
            <p:cNvGrpSpPr>
              <a:grpSpLocks/>
            </p:cNvGrpSpPr>
            <p:nvPr/>
          </p:nvGrpSpPr>
          <p:grpSpPr bwMode="auto">
            <a:xfrm>
              <a:off x="8410666" y="2555931"/>
              <a:ext cx="824055" cy="891992"/>
              <a:chOff x="7583352" y="637639"/>
              <a:chExt cx="824055" cy="891992"/>
            </a:xfrm>
          </p:grpSpPr>
          <p:sp>
            <p:nvSpPr>
              <p:cNvPr id="118" name="Oval 117"/>
              <p:cNvSpPr/>
              <p:nvPr/>
            </p:nvSpPr>
            <p:spPr>
              <a:xfrm>
                <a:off x="7583352" y="673491"/>
                <a:ext cx="132303" cy="143409"/>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sp>
            <p:nvSpPr>
              <p:cNvPr id="119" name="Rectangle 118"/>
              <p:cNvSpPr/>
              <p:nvPr/>
            </p:nvSpPr>
            <p:spPr>
              <a:xfrm>
                <a:off x="7815827" y="637639"/>
                <a:ext cx="591580" cy="256085"/>
              </a:xfrm>
              <a:prstGeom prst="rect">
                <a:avLst/>
              </a:prstGeom>
              <a:solidFill>
                <a:srgbClr val="E3173E"/>
              </a:solidFill>
              <a:ln>
                <a:solidFill>
                  <a:srgbClr val="E3173E"/>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PFL</a:t>
                </a:r>
              </a:p>
            </p:txBody>
          </p:sp>
          <p:sp>
            <p:nvSpPr>
              <p:cNvPr id="120" name="Oval 119"/>
              <p:cNvSpPr/>
              <p:nvPr/>
            </p:nvSpPr>
            <p:spPr>
              <a:xfrm>
                <a:off x="7590912" y="990083"/>
                <a:ext cx="132303" cy="143409"/>
              </a:xfrm>
              <a:prstGeom prst="ellipse">
                <a:avLst/>
              </a:prstGeom>
              <a:solidFill>
                <a:schemeClr val="accent3"/>
              </a:solidFill>
              <a:ln w="9525" cap="flat" cmpd="sng" algn="ctr">
                <a:solidFill>
                  <a:schemeClr val="accent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121" name="Rectangle 120"/>
              <p:cNvSpPr/>
              <p:nvPr/>
            </p:nvSpPr>
            <p:spPr>
              <a:xfrm>
                <a:off x="7823387" y="954230"/>
                <a:ext cx="584020" cy="256085"/>
              </a:xfrm>
              <a:prstGeom prst="rect">
                <a:avLst/>
              </a:prstGeom>
              <a:solidFill>
                <a:schemeClr val="accent3"/>
              </a:solidFill>
              <a:ln>
                <a:solidFill>
                  <a:schemeClr val="accent3"/>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DNeg</a:t>
                </a:r>
              </a:p>
            </p:txBody>
          </p:sp>
          <p:sp>
            <p:nvSpPr>
              <p:cNvPr id="122" name="Oval 121"/>
              <p:cNvSpPr/>
              <p:nvPr/>
            </p:nvSpPr>
            <p:spPr>
              <a:xfrm>
                <a:off x="7583352" y="1309398"/>
                <a:ext cx="132303" cy="143409"/>
              </a:xfrm>
              <a:prstGeom prst="ellipse">
                <a:avLst/>
              </a:prstGeom>
              <a:solidFill>
                <a:srgbClr val="0070C0"/>
              </a:solidFill>
              <a:ln w="9525"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123" name="Rectangle 122"/>
              <p:cNvSpPr/>
              <p:nvPr/>
            </p:nvSpPr>
            <p:spPr>
              <a:xfrm>
                <a:off x="7815827" y="1273546"/>
                <a:ext cx="591580" cy="256085"/>
              </a:xfrm>
              <a:prstGeom prst="rect">
                <a:avLst/>
              </a:prstGeom>
              <a:solidFill>
                <a:srgbClr val="0070C0"/>
              </a:solidFill>
              <a:ln>
                <a:solidFill>
                  <a:srgbClr val="0070C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RMW</a:t>
                </a:r>
              </a:p>
            </p:txBody>
          </p:sp>
        </p:grpSp>
        <p:sp>
          <p:nvSpPr>
            <p:cNvPr id="93" name="Oval 92"/>
            <p:cNvSpPr/>
            <p:nvPr/>
          </p:nvSpPr>
          <p:spPr>
            <a:xfrm>
              <a:off x="6048119" y="3499412"/>
              <a:ext cx="134193" cy="143409"/>
            </a:xfrm>
            <a:prstGeom prst="ellipse">
              <a:avLst/>
            </a:prstGeom>
            <a:solidFill>
              <a:srgbClr val="E3173E"/>
            </a:solidFill>
            <a:ln w="9525" cap="flat" cmpd="sng" algn="ctr">
              <a:solidFill>
                <a:srgbClr val="E3173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sp>
          <p:nvSpPr>
            <p:cNvPr id="94" name="Oval 93"/>
            <p:cNvSpPr/>
            <p:nvPr/>
          </p:nvSpPr>
          <p:spPr>
            <a:xfrm>
              <a:off x="6131281" y="3748491"/>
              <a:ext cx="132303" cy="143409"/>
            </a:xfrm>
            <a:prstGeom prst="ellipse">
              <a:avLst/>
            </a:prstGeom>
            <a:solidFill>
              <a:srgbClr val="0070C0"/>
            </a:solidFill>
            <a:ln w="9525"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95" name="Oval 94"/>
            <p:cNvSpPr/>
            <p:nvPr/>
          </p:nvSpPr>
          <p:spPr>
            <a:xfrm>
              <a:off x="6208773" y="3937188"/>
              <a:ext cx="132303" cy="145297"/>
            </a:xfrm>
            <a:prstGeom prst="ellipse">
              <a:avLst/>
            </a:prstGeom>
            <a:solidFill>
              <a:srgbClr val="0070C0"/>
            </a:solidFill>
            <a:ln w="9525"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96" name="Rectangle 95"/>
            <p:cNvSpPr/>
            <p:nvPr/>
          </p:nvSpPr>
          <p:spPr>
            <a:xfrm>
              <a:off x="5380937" y="3907485"/>
              <a:ext cx="734278" cy="415133"/>
            </a:xfrm>
            <a:prstGeom prst="rect">
              <a:avLst/>
            </a:prstGeom>
            <a:solidFill>
              <a:srgbClr val="0070C0"/>
            </a:solidFill>
            <a:ln>
              <a:solidFill>
                <a:srgbClr val="0070C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Mumbai</a:t>
              </a:r>
              <a:r>
                <a:rPr kumimoji="0" lang="en-US" sz="800" b="1" i="0" u="none" strike="noStrike" kern="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a:t>
              </a:r>
              <a:r>
                <a:rPr kumimoji="0" lang="en-US" sz="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Chennai</a:t>
              </a:r>
              <a:endPar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7" name="Oval 96"/>
            <p:cNvSpPr/>
            <p:nvPr/>
          </p:nvSpPr>
          <p:spPr>
            <a:xfrm>
              <a:off x="990380" y="3084281"/>
              <a:ext cx="132303" cy="143409"/>
            </a:xfrm>
            <a:prstGeom prst="ellipse">
              <a:avLst/>
            </a:prstGeom>
            <a:solidFill>
              <a:srgbClr val="0070C0"/>
            </a:solidFill>
            <a:ln w="9525"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98" name="Oval 97"/>
            <p:cNvSpPr/>
            <p:nvPr/>
          </p:nvSpPr>
          <p:spPr>
            <a:xfrm>
              <a:off x="1007391" y="3178629"/>
              <a:ext cx="132303" cy="143409"/>
            </a:xfrm>
            <a:prstGeom prst="ellipse">
              <a:avLst/>
            </a:prstGeom>
            <a:solidFill>
              <a:srgbClr val="0070C0"/>
            </a:solidFill>
            <a:ln w="9525"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99" name="Oval 98"/>
            <p:cNvSpPr/>
            <p:nvPr/>
          </p:nvSpPr>
          <p:spPr>
            <a:xfrm>
              <a:off x="1073542" y="2735193"/>
              <a:ext cx="132303" cy="145296"/>
            </a:xfrm>
            <a:prstGeom prst="ellipse">
              <a:avLst/>
            </a:prstGeom>
            <a:solidFill>
              <a:srgbClr val="0070C0"/>
            </a:solidFill>
            <a:ln w="9525"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100" name="Oval 99"/>
            <p:cNvSpPr/>
            <p:nvPr/>
          </p:nvSpPr>
          <p:spPr>
            <a:xfrm>
              <a:off x="4197774" y="2621975"/>
              <a:ext cx="132303" cy="145296"/>
            </a:xfrm>
            <a:prstGeom prst="ellipse">
              <a:avLst/>
            </a:prstGeom>
            <a:solidFill>
              <a:schemeClr val="accent3"/>
            </a:solidFill>
            <a:ln w="9525" cap="flat" cmpd="sng" algn="ctr">
              <a:solidFill>
                <a:schemeClr val="accent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101" name="Rectangle 100"/>
            <p:cNvSpPr/>
            <p:nvPr/>
          </p:nvSpPr>
          <p:spPr>
            <a:xfrm>
              <a:off x="3594853" y="2569140"/>
              <a:ext cx="544331" cy="256085"/>
            </a:xfrm>
            <a:prstGeom prst="rect">
              <a:avLst/>
            </a:prstGeom>
            <a:solidFill>
              <a:schemeClr val="accent3"/>
            </a:solidFill>
            <a:ln>
              <a:solidFill>
                <a:schemeClr val="accent3"/>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DNeg</a:t>
              </a:r>
            </a:p>
          </p:txBody>
        </p:sp>
        <p:sp>
          <p:nvSpPr>
            <p:cNvPr id="102" name="Oval 101"/>
            <p:cNvSpPr/>
            <p:nvPr/>
          </p:nvSpPr>
          <p:spPr>
            <a:xfrm>
              <a:off x="6879736" y="4227780"/>
              <a:ext cx="134193" cy="143409"/>
            </a:xfrm>
            <a:prstGeom prst="ellipse">
              <a:avLst/>
            </a:prstGeom>
            <a:solidFill>
              <a:schemeClr val="accent3"/>
            </a:solidFill>
            <a:ln w="9525" cap="flat" cmpd="sng" algn="ctr">
              <a:solidFill>
                <a:schemeClr val="accent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ndParaRPr>
            </a:p>
          </p:txBody>
        </p:sp>
        <p:sp>
          <p:nvSpPr>
            <p:cNvPr id="103" name="TextBox 55"/>
            <p:cNvSpPr txBox="1">
              <a:spLocks noChangeArrowheads="1"/>
            </p:cNvSpPr>
            <p:nvPr/>
          </p:nvSpPr>
          <p:spPr bwMode="auto">
            <a:xfrm>
              <a:off x="797597" y="916307"/>
              <a:ext cx="3501171" cy="3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spcBef>
                  <a:spcPct val="20000"/>
                </a:spcBef>
                <a:buFont typeface="Arial" charset="0"/>
                <a:buChar char="•"/>
                <a:defRPr sz="2000">
                  <a:solidFill>
                    <a:schemeClr val="tx1"/>
                  </a:solidFill>
                  <a:latin typeface="Apex New Book" pitchFamily="50" charset="0"/>
                  <a:ea typeface="Apex New Book" pitchFamily="50" charset="0"/>
                  <a:cs typeface="Apex New Book" pitchFamily="50" charset="0"/>
                </a:defRPr>
              </a:lvl1pPr>
              <a:lvl2pPr marL="461963" indent="-234950">
                <a:spcBef>
                  <a:spcPct val="20000"/>
                </a:spcBef>
                <a:buFont typeface="Arial" charset="0"/>
                <a:buChar char="–"/>
                <a:defRPr>
                  <a:solidFill>
                    <a:schemeClr val="tx1"/>
                  </a:solidFill>
                  <a:latin typeface="Apex New Book" pitchFamily="50" charset="0"/>
                  <a:ea typeface="Apex New Book" pitchFamily="50" charset="0"/>
                  <a:cs typeface="Apex New Book" pitchFamily="50" charset="0"/>
                </a:defRPr>
              </a:lvl2pPr>
              <a:lvl3pPr marL="687388" indent="-225425">
                <a:spcBef>
                  <a:spcPct val="20000"/>
                </a:spcBef>
                <a:buFont typeface="Arial" charset="0"/>
                <a:buChar char="•"/>
                <a:defRPr sz="1600">
                  <a:solidFill>
                    <a:schemeClr val="tx1"/>
                  </a:solidFill>
                  <a:latin typeface="Apex New Book" pitchFamily="50" charset="0"/>
                  <a:ea typeface="Apex New Book" pitchFamily="50" charset="0"/>
                  <a:cs typeface="Apex New Book" pitchFamily="50" charset="0"/>
                </a:defRPr>
              </a:lvl3pPr>
              <a:lvl4pPr marL="914400" indent="-227013">
                <a:spcBef>
                  <a:spcPct val="20000"/>
                </a:spcBef>
                <a:buFont typeface="Arial" charset="0"/>
                <a:buChar char="–"/>
                <a:defRPr sz="1400">
                  <a:solidFill>
                    <a:schemeClr val="tx1"/>
                  </a:solidFill>
                  <a:latin typeface="Apex New Book" pitchFamily="50" charset="0"/>
                  <a:ea typeface="Apex New Book" pitchFamily="50" charset="0"/>
                  <a:cs typeface="Apex New Book" pitchFamily="50" charset="0"/>
                </a:defRPr>
              </a:lvl4pPr>
              <a:lvl5pPr marL="1141413" indent="-227013">
                <a:spcBef>
                  <a:spcPct val="20000"/>
                </a:spcBef>
                <a:buFont typeface="Arial" charset="0"/>
                <a:buChar char="»"/>
                <a:defRPr sz="1400">
                  <a:solidFill>
                    <a:schemeClr val="tx1"/>
                  </a:solidFill>
                  <a:latin typeface="Apex New Book" pitchFamily="50" charset="0"/>
                  <a:ea typeface="Apex New Book" pitchFamily="50" charset="0"/>
                  <a:cs typeface="Apex New Book" pitchFamily="50" charset="0"/>
                </a:defRPr>
              </a:lvl5pPr>
              <a:lvl6pPr marL="1598613" indent="-227013" fontAlgn="base">
                <a:spcBef>
                  <a:spcPct val="20000"/>
                </a:spcBef>
                <a:spcAft>
                  <a:spcPct val="0"/>
                </a:spcAft>
                <a:buFont typeface="Arial" charset="0"/>
                <a:buChar char="»"/>
                <a:defRPr sz="1400">
                  <a:solidFill>
                    <a:schemeClr val="tx1"/>
                  </a:solidFill>
                  <a:latin typeface="Apex New Book" pitchFamily="50" charset="0"/>
                  <a:ea typeface="Apex New Book" pitchFamily="50" charset="0"/>
                  <a:cs typeface="Apex New Book" pitchFamily="50" charset="0"/>
                </a:defRPr>
              </a:lvl6pPr>
              <a:lvl7pPr marL="2055813" indent="-227013" fontAlgn="base">
                <a:spcBef>
                  <a:spcPct val="20000"/>
                </a:spcBef>
                <a:spcAft>
                  <a:spcPct val="0"/>
                </a:spcAft>
                <a:buFont typeface="Arial" charset="0"/>
                <a:buChar char="»"/>
                <a:defRPr sz="1400">
                  <a:solidFill>
                    <a:schemeClr val="tx1"/>
                  </a:solidFill>
                  <a:latin typeface="Apex New Book" pitchFamily="50" charset="0"/>
                  <a:ea typeface="Apex New Book" pitchFamily="50" charset="0"/>
                  <a:cs typeface="Apex New Book" pitchFamily="50" charset="0"/>
                </a:defRPr>
              </a:lvl7pPr>
              <a:lvl8pPr marL="2513013" indent="-227013" fontAlgn="base">
                <a:spcBef>
                  <a:spcPct val="20000"/>
                </a:spcBef>
                <a:spcAft>
                  <a:spcPct val="0"/>
                </a:spcAft>
                <a:buFont typeface="Arial" charset="0"/>
                <a:buChar char="»"/>
                <a:defRPr sz="1400">
                  <a:solidFill>
                    <a:schemeClr val="tx1"/>
                  </a:solidFill>
                  <a:latin typeface="Apex New Book" pitchFamily="50" charset="0"/>
                  <a:ea typeface="Apex New Book" pitchFamily="50" charset="0"/>
                  <a:cs typeface="Apex New Book" pitchFamily="50" charset="0"/>
                </a:defRPr>
              </a:lvl8pPr>
              <a:lvl9pPr marL="2970213" indent="-227013" fontAlgn="base">
                <a:spcBef>
                  <a:spcPct val="20000"/>
                </a:spcBef>
                <a:spcAft>
                  <a:spcPct val="0"/>
                </a:spcAft>
                <a:buFont typeface="Arial" charset="0"/>
                <a:buChar char="»"/>
                <a:defRPr sz="1400">
                  <a:solidFill>
                    <a:schemeClr val="tx1"/>
                  </a:solidFill>
                  <a:latin typeface="Apex New Book" pitchFamily="50" charset="0"/>
                  <a:ea typeface="Apex New Book" pitchFamily="50" charset="0"/>
                  <a:cs typeface="Apex New Book" pitchFamily="50" charset="0"/>
                </a:defRPr>
              </a:lvl9pPr>
            </a:lstStyle>
            <a:p>
              <a:pPr marL="0" marR="0" lvl="0" indent="0" algn="ctr" defTabSz="914400" eaLnBrk="1" fontAlgn="base" latinLnBrk="0" hangingPunct="1">
                <a:lnSpc>
                  <a:spcPct val="100000"/>
                </a:lnSpc>
                <a:spcBef>
                  <a:spcPts val="400"/>
                </a:spcBef>
                <a:spcAft>
                  <a:spcPct val="0"/>
                </a:spcAft>
                <a:buClr>
                  <a:srgbClr val="6D6E71"/>
                </a:buClr>
                <a:buSzPct val="75000"/>
                <a:buNone/>
                <a:tabLst/>
                <a:defRPr/>
              </a:pPr>
              <a:r>
                <a:rPr lang="en-IN" altLang="en-US" sz="1400" b="1" dirty="0">
                  <a:latin typeface="Arial" panose="020B0604020202020204" pitchFamily="34" charset="0"/>
                  <a:cs typeface="Arial" panose="020B0604020202020204" pitchFamily="34" charset="0"/>
                </a:rPr>
                <a:t>Stronger front-end</a:t>
              </a:r>
            </a:p>
          </p:txBody>
        </p:sp>
        <p:sp>
          <p:nvSpPr>
            <p:cNvPr id="104" name="TextBox 56"/>
            <p:cNvSpPr txBox="1">
              <a:spLocks noChangeArrowheads="1"/>
            </p:cNvSpPr>
            <p:nvPr/>
          </p:nvSpPr>
          <p:spPr bwMode="auto">
            <a:xfrm>
              <a:off x="5483331" y="946302"/>
              <a:ext cx="3501171" cy="3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spcBef>
                  <a:spcPct val="20000"/>
                </a:spcBef>
                <a:buFont typeface="Arial" charset="0"/>
                <a:buChar char="•"/>
                <a:defRPr sz="2000">
                  <a:solidFill>
                    <a:schemeClr val="tx1"/>
                  </a:solidFill>
                  <a:latin typeface="Apex New Book" pitchFamily="50" charset="0"/>
                  <a:ea typeface="Apex New Book" pitchFamily="50" charset="0"/>
                  <a:cs typeface="Apex New Book" pitchFamily="50" charset="0"/>
                </a:defRPr>
              </a:lvl1pPr>
              <a:lvl2pPr marL="461963" indent="-234950">
                <a:spcBef>
                  <a:spcPct val="20000"/>
                </a:spcBef>
                <a:buFont typeface="Arial" charset="0"/>
                <a:buChar char="–"/>
                <a:defRPr>
                  <a:solidFill>
                    <a:schemeClr val="tx1"/>
                  </a:solidFill>
                  <a:latin typeface="Apex New Book" pitchFamily="50" charset="0"/>
                  <a:ea typeface="Apex New Book" pitchFamily="50" charset="0"/>
                  <a:cs typeface="Apex New Book" pitchFamily="50" charset="0"/>
                </a:defRPr>
              </a:lvl2pPr>
              <a:lvl3pPr marL="687388" indent="-225425">
                <a:spcBef>
                  <a:spcPct val="20000"/>
                </a:spcBef>
                <a:buFont typeface="Arial" charset="0"/>
                <a:buChar char="•"/>
                <a:defRPr sz="1600">
                  <a:solidFill>
                    <a:schemeClr val="tx1"/>
                  </a:solidFill>
                  <a:latin typeface="Apex New Book" pitchFamily="50" charset="0"/>
                  <a:ea typeface="Apex New Book" pitchFamily="50" charset="0"/>
                  <a:cs typeface="Apex New Book" pitchFamily="50" charset="0"/>
                </a:defRPr>
              </a:lvl3pPr>
              <a:lvl4pPr marL="914400" indent="-227013">
                <a:spcBef>
                  <a:spcPct val="20000"/>
                </a:spcBef>
                <a:buFont typeface="Arial" charset="0"/>
                <a:buChar char="–"/>
                <a:defRPr sz="1400">
                  <a:solidFill>
                    <a:schemeClr val="tx1"/>
                  </a:solidFill>
                  <a:latin typeface="Apex New Book" pitchFamily="50" charset="0"/>
                  <a:ea typeface="Apex New Book" pitchFamily="50" charset="0"/>
                  <a:cs typeface="Apex New Book" pitchFamily="50" charset="0"/>
                </a:defRPr>
              </a:lvl4pPr>
              <a:lvl5pPr marL="1141413" indent="-227013">
                <a:spcBef>
                  <a:spcPct val="20000"/>
                </a:spcBef>
                <a:buFont typeface="Arial" charset="0"/>
                <a:buChar char="»"/>
                <a:defRPr sz="1400">
                  <a:solidFill>
                    <a:schemeClr val="tx1"/>
                  </a:solidFill>
                  <a:latin typeface="Apex New Book" pitchFamily="50" charset="0"/>
                  <a:ea typeface="Apex New Book" pitchFamily="50" charset="0"/>
                  <a:cs typeface="Apex New Book" pitchFamily="50" charset="0"/>
                </a:defRPr>
              </a:lvl5pPr>
              <a:lvl6pPr marL="1598613" indent="-227013" fontAlgn="base">
                <a:spcBef>
                  <a:spcPct val="20000"/>
                </a:spcBef>
                <a:spcAft>
                  <a:spcPct val="0"/>
                </a:spcAft>
                <a:buFont typeface="Arial" charset="0"/>
                <a:buChar char="»"/>
                <a:defRPr sz="1400">
                  <a:solidFill>
                    <a:schemeClr val="tx1"/>
                  </a:solidFill>
                  <a:latin typeface="Apex New Book" pitchFamily="50" charset="0"/>
                  <a:ea typeface="Apex New Book" pitchFamily="50" charset="0"/>
                  <a:cs typeface="Apex New Book" pitchFamily="50" charset="0"/>
                </a:defRPr>
              </a:lvl6pPr>
              <a:lvl7pPr marL="2055813" indent="-227013" fontAlgn="base">
                <a:spcBef>
                  <a:spcPct val="20000"/>
                </a:spcBef>
                <a:spcAft>
                  <a:spcPct val="0"/>
                </a:spcAft>
                <a:buFont typeface="Arial" charset="0"/>
                <a:buChar char="»"/>
                <a:defRPr sz="1400">
                  <a:solidFill>
                    <a:schemeClr val="tx1"/>
                  </a:solidFill>
                  <a:latin typeface="Apex New Book" pitchFamily="50" charset="0"/>
                  <a:ea typeface="Apex New Book" pitchFamily="50" charset="0"/>
                  <a:cs typeface="Apex New Book" pitchFamily="50" charset="0"/>
                </a:defRPr>
              </a:lvl7pPr>
              <a:lvl8pPr marL="2513013" indent="-227013" fontAlgn="base">
                <a:spcBef>
                  <a:spcPct val="20000"/>
                </a:spcBef>
                <a:spcAft>
                  <a:spcPct val="0"/>
                </a:spcAft>
                <a:buFont typeface="Arial" charset="0"/>
                <a:buChar char="»"/>
                <a:defRPr sz="1400">
                  <a:solidFill>
                    <a:schemeClr val="tx1"/>
                  </a:solidFill>
                  <a:latin typeface="Apex New Book" pitchFamily="50" charset="0"/>
                  <a:ea typeface="Apex New Book" pitchFamily="50" charset="0"/>
                  <a:cs typeface="Apex New Book" pitchFamily="50" charset="0"/>
                </a:defRPr>
              </a:lvl8pPr>
              <a:lvl9pPr marL="2970213" indent="-227013" fontAlgn="base">
                <a:spcBef>
                  <a:spcPct val="20000"/>
                </a:spcBef>
                <a:spcAft>
                  <a:spcPct val="0"/>
                </a:spcAft>
                <a:buFont typeface="Arial" charset="0"/>
                <a:buChar char="»"/>
                <a:defRPr sz="1400">
                  <a:solidFill>
                    <a:schemeClr val="tx1"/>
                  </a:solidFill>
                  <a:latin typeface="Apex New Book" pitchFamily="50" charset="0"/>
                  <a:ea typeface="Apex New Book" pitchFamily="50" charset="0"/>
                  <a:cs typeface="Apex New Book" pitchFamily="50" charset="0"/>
                </a:defRPr>
              </a:lvl9pPr>
            </a:lstStyle>
            <a:p>
              <a:pPr marL="0" marR="0" lvl="0" indent="0" algn="ctr" defTabSz="914400" eaLnBrk="1" fontAlgn="base" latinLnBrk="0" hangingPunct="1">
                <a:lnSpc>
                  <a:spcPct val="100000"/>
                </a:lnSpc>
                <a:spcBef>
                  <a:spcPts val="400"/>
                </a:spcBef>
                <a:spcAft>
                  <a:spcPct val="0"/>
                </a:spcAft>
                <a:buClr>
                  <a:srgbClr val="6D6E71"/>
                </a:buClr>
                <a:buSzPct val="75000"/>
                <a:buNone/>
                <a:tabLst/>
                <a:defRPr/>
              </a:pPr>
              <a:r>
                <a:rPr lang="en-IN" altLang="en-US" sz="1400" b="1" dirty="0">
                  <a:latin typeface="Arial" panose="020B0604020202020204" pitchFamily="34" charset="0"/>
                  <a:cs typeface="Arial" panose="020B0604020202020204" pitchFamily="34" charset="0"/>
                </a:rPr>
                <a:t>Unmatched </a:t>
              </a:r>
              <a:r>
                <a:rPr lang="en-IN" altLang="en-US" sz="1400" b="1" dirty="0" smtClean="0">
                  <a:latin typeface="Arial" panose="020B0604020202020204" pitchFamily="34" charset="0"/>
                  <a:cs typeface="Arial" panose="020B0604020202020204" pitchFamily="34" charset="0"/>
                </a:rPr>
                <a:t>Off-shoring synergies</a:t>
              </a:r>
              <a:endParaRPr lang="en-IN" altLang="en-US" sz="1400" b="1" dirty="0">
                <a:latin typeface="Arial" panose="020B0604020202020204" pitchFamily="34" charset="0"/>
                <a:cs typeface="Arial" panose="020B0604020202020204" pitchFamily="34" charset="0"/>
              </a:endParaRPr>
            </a:p>
          </p:txBody>
        </p:sp>
        <p:sp>
          <p:nvSpPr>
            <p:cNvPr id="105" name="Oval 104"/>
            <p:cNvSpPr/>
            <p:nvPr/>
          </p:nvSpPr>
          <p:spPr>
            <a:xfrm>
              <a:off x="1" y="1497346"/>
              <a:ext cx="4823374" cy="2507772"/>
            </a:xfrm>
            <a:prstGeom prst="ellipse">
              <a:avLst/>
            </a:prstGeom>
            <a:noFill/>
            <a:ln w="6350" cap="flat" cmpd="sng" algn="ctr">
              <a:solidFill>
                <a:srgbClr val="FF0000"/>
              </a:solidFill>
              <a:prstDash val="lg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Calibri"/>
              </a:endParaRPr>
            </a:p>
          </p:txBody>
        </p:sp>
        <p:sp>
          <p:nvSpPr>
            <p:cNvPr id="106" name="Oval 105"/>
            <p:cNvSpPr/>
            <p:nvPr/>
          </p:nvSpPr>
          <p:spPr>
            <a:xfrm>
              <a:off x="4921657" y="2070984"/>
              <a:ext cx="3247085" cy="3655039"/>
            </a:xfrm>
            <a:prstGeom prst="ellipse">
              <a:avLst/>
            </a:prstGeom>
            <a:noFill/>
            <a:ln w="6350" cap="flat" cmpd="sng" algn="ctr">
              <a:solidFill>
                <a:srgbClr val="FF0000"/>
              </a:solidFill>
              <a:prstDash val="lg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Calibri"/>
              </a:endParaRPr>
            </a:p>
          </p:txBody>
        </p:sp>
        <p:sp>
          <p:nvSpPr>
            <p:cNvPr id="107" name="Rectangle 106"/>
            <p:cNvSpPr/>
            <p:nvPr/>
          </p:nvSpPr>
          <p:spPr>
            <a:xfrm>
              <a:off x="6737984" y="1928173"/>
              <a:ext cx="1430757" cy="929029"/>
            </a:xfrm>
            <a:prstGeom prst="rect">
              <a:avLst/>
            </a:prstGeom>
            <a:solidFill>
              <a:srgbClr val="E3173E"/>
            </a:solidFill>
            <a:ln>
              <a:solidFill>
                <a:srgbClr val="E3173E"/>
              </a:solidFill>
            </a:ln>
          </p:spPr>
          <p:txBody>
            <a:bodyPr>
              <a:spAutoFit/>
            </a:bodyPr>
            <a:lstStyle/>
            <a:p>
              <a:pPr marL="171450" marR="0" lvl="0" indent="-17145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CHINA</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Low-cost labor</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Government support</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Partnerships with Hollywood </a:t>
              </a:r>
              <a:r>
                <a:rPr kumimoji="0" lang="en-US" sz="8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studios</a:t>
              </a:r>
              <a:endPar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8" name="Rectangle 107"/>
            <p:cNvSpPr/>
            <p:nvPr/>
          </p:nvSpPr>
          <p:spPr>
            <a:xfrm>
              <a:off x="3997430" y="1462009"/>
              <a:ext cx="1589521" cy="765077"/>
            </a:xfrm>
            <a:prstGeom prst="rect">
              <a:avLst/>
            </a:prstGeom>
            <a:solidFill>
              <a:srgbClr val="E3173E"/>
            </a:solidFill>
            <a:ln>
              <a:solidFill>
                <a:srgbClr val="E3173E"/>
              </a:solidFill>
            </a:ln>
          </p:spPr>
          <p:txBody>
            <a:bodyPr>
              <a:spAutoFit/>
            </a:bodyPr>
            <a:lstStyle/>
            <a:p>
              <a:pPr marL="171450" marR="0" lvl="0" indent="-17145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UK</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Tax incentives</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Strong domestic TV and commercials market </a:t>
              </a:r>
            </a:p>
          </p:txBody>
        </p:sp>
        <p:sp>
          <p:nvSpPr>
            <p:cNvPr id="109" name="Rectangle 108"/>
            <p:cNvSpPr/>
            <p:nvPr/>
          </p:nvSpPr>
          <p:spPr>
            <a:xfrm>
              <a:off x="740896" y="1569611"/>
              <a:ext cx="1547941" cy="694402"/>
            </a:xfrm>
            <a:prstGeom prst="rect">
              <a:avLst/>
            </a:prstGeom>
            <a:solidFill>
              <a:srgbClr val="E3173E"/>
            </a:solidFill>
            <a:ln>
              <a:solidFill>
                <a:srgbClr val="E3173E"/>
              </a:solidFill>
            </a:ln>
          </p:spPr>
          <p:txBody>
            <a:bodyPr>
              <a:spAutoFit/>
            </a:bodyPr>
            <a:lstStyle/>
            <a:p>
              <a:pPr marL="171450" marR="0" lvl="0" indent="-17145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CANADA</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Tax incentives</a:t>
              </a:r>
            </a:p>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Language and cultural similarities </a:t>
              </a:r>
            </a:p>
          </p:txBody>
        </p:sp>
        <p:sp>
          <p:nvSpPr>
            <p:cNvPr id="110" name="Rectangle 109"/>
            <p:cNvSpPr/>
            <p:nvPr/>
          </p:nvSpPr>
          <p:spPr>
            <a:xfrm>
              <a:off x="230586" y="3672606"/>
              <a:ext cx="1283336" cy="499189"/>
            </a:xfrm>
            <a:prstGeom prst="rect">
              <a:avLst/>
            </a:prstGeom>
            <a:solidFill>
              <a:srgbClr val="E3173E"/>
            </a:solidFill>
            <a:ln>
              <a:solidFill>
                <a:srgbClr val="E3173E"/>
              </a:solidFill>
            </a:ln>
          </p:spPr>
          <p:txBody>
            <a:bodyPr>
              <a:spAutoFit/>
            </a:bodyPr>
            <a:lstStyle/>
            <a:p>
              <a:pPr marL="171450" marR="0" lvl="0" indent="-171450" defTabSz="914400" eaLnBrk="1" fontAlgn="auto" latinLnBrk="0" hangingPunct="1">
                <a:lnSpc>
                  <a:spcPct val="100000"/>
                </a:lnSpc>
                <a:spcBef>
                  <a:spcPts val="0"/>
                </a:spcBef>
                <a:spcAft>
                  <a:spcPts val="0"/>
                </a:spcAft>
                <a:buClrTx/>
                <a:buSzTx/>
                <a:buFont typeface="Wingdings" charset="2"/>
                <a:buChar char="§"/>
                <a:tabLst/>
                <a:defRPr/>
              </a:pPr>
              <a:r>
                <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Heart of Hollywood market</a:t>
              </a:r>
            </a:p>
          </p:txBody>
        </p:sp>
        <p:sp>
          <p:nvSpPr>
            <p:cNvPr id="111" name="Rectangle 110"/>
            <p:cNvSpPr/>
            <p:nvPr/>
          </p:nvSpPr>
          <p:spPr>
            <a:xfrm>
              <a:off x="156875" y="3378647"/>
              <a:ext cx="1529039" cy="256085"/>
            </a:xfrm>
            <a:prstGeom prst="rect">
              <a:avLst/>
            </a:prstGeom>
            <a:solidFill>
              <a:srgbClr val="E3173E"/>
            </a:solidFill>
            <a:ln>
              <a:solidFill>
                <a:srgbClr val="E3173E"/>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Los Angeles</a:t>
              </a:r>
            </a:p>
          </p:txBody>
        </p:sp>
        <p:sp>
          <p:nvSpPr>
            <p:cNvPr id="112" name="Rectangle 111"/>
            <p:cNvSpPr/>
            <p:nvPr/>
          </p:nvSpPr>
          <p:spPr>
            <a:xfrm>
              <a:off x="4851727" y="5159939"/>
              <a:ext cx="1287115" cy="402418"/>
            </a:xfrm>
            <a:prstGeom prst="rect">
              <a:avLst/>
            </a:prstGeom>
            <a:solidFill>
              <a:srgbClr val="E3173E"/>
            </a:solidFill>
            <a:ln>
              <a:solidFill>
                <a:srgbClr val="E3173E"/>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Cape Town Johannesburg</a:t>
              </a:r>
              <a:endParaRPr kumimoji="0" lang="en-US" sz="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3" name="Rectangle 112"/>
            <p:cNvSpPr/>
            <p:nvPr/>
          </p:nvSpPr>
          <p:spPr>
            <a:xfrm>
              <a:off x="7112211" y="4191929"/>
              <a:ext cx="1298455" cy="256085"/>
            </a:xfrm>
            <a:prstGeom prst="rect">
              <a:avLst/>
            </a:prstGeom>
            <a:solidFill>
              <a:schemeClr val="accent3"/>
            </a:solidFill>
            <a:ln>
              <a:solidFill>
                <a:schemeClr val="accent3"/>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Singapore DNeg</a:t>
              </a:r>
              <a:endParaRPr kumimoji="0" lang="en-US" sz="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4" name="Rectangle 113"/>
            <p:cNvSpPr/>
            <p:nvPr/>
          </p:nvSpPr>
          <p:spPr>
            <a:xfrm>
              <a:off x="4970797" y="2652766"/>
              <a:ext cx="994158" cy="1030968"/>
            </a:xfrm>
            <a:prstGeom prst="rect">
              <a:avLst/>
            </a:prstGeom>
            <a:solidFill>
              <a:srgbClr val="E3173E"/>
            </a:solidFill>
            <a:ln>
              <a:solidFill>
                <a:srgbClr val="E3173E"/>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Mumbai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Chandigarh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Delhi</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Kolkata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Bangalore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Hyderabad</a:t>
              </a:r>
            </a:p>
          </p:txBody>
        </p:sp>
        <p:sp>
          <p:nvSpPr>
            <p:cNvPr id="115" name="Rectangle 114"/>
            <p:cNvSpPr/>
            <p:nvPr/>
          </p:nvSpPr>
          <p:spPr>
            <a:xfrm>
              <a:off x="4260857" y="2292477"/>
              <a:ext cx="689863" cy="365834"/>
            </a:xfrm>
            <a:prstGeom prst="rect">
              <a:avLst/>
            </a:prstGeom>
            <a:solidFill>
              <a:srgbClr val="E3173E"/>
            </a:solidFill>
            <a:ln>
              <a:solidFill>
                <a:srgbClr val="E3173E"/>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LondonPFW</a:t>
              </a:r>
              <a:endParaRPr kumimoji="0" lang="en-US" sz="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6" name="Rectangle 115"/>
            <p:cNvSpPr/>
            <p:nvPr/>
          </p:nvSpPr>
          <p:spPr>
            <a:xfrm>
              <a:off x="-109621" y="2606384"/>
              <a:ext cx="946909" cy="402418"/>
            </a:xfrm>
            <a:prstGeom prst="rect">
              <a:avLst/>
            </a:prstGeom>
            <a:solidFill>
              <a:srgbClr val="0070C0"/>
            </a:solidFill>
            <a:ln>
              <a:solidFill>
                <a:srgbClr val="0070C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Burbank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Lowry </a:t>
              </a:r>
              <a:r>
                <a:rPr kumimoji="0" lang="en-US" sz="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Digital</a:t>
              </a:r>
              <a:endParaRPr kumimoji="0" lang="en-US"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7" name="Rectangle 116"/>
            <p:cNvSpPr/>
            <p:nvPr/>
          </p:nvSpPr>
          <p:spPr>
            <a:xfrm>
              <a:off x="-109621" y="3048357"/>
              <a:ext cx="990379" cy="256085"/>
            </a:xfrm>
            <a:prstGeom prst="rect">
              <a:avLst/>
            </a:prstGeom>
            <a:solidFill>
              <a:srgbClr val="0070C0"/>
            </a:solidFill>
            <a:ln>
              <a:solidFill>
                <a:srgbClr val="0070C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alibri"/>
                  <a:cs typeface="Century Gothic"/>
                </a:rPr>
                <a:t>Digital Domain</a:t>
              </a:r>
            </a:p>
          </p:txBody>
        </p:sp>
      </p:grpSp>
    </p:spTree>
    <p:extLst>
      <p:ext uri="{BB962C8B-B14F-4D97-AF65-F5344CB8AC3E}">
        <p14:creationId xmlns:p14="http://schemas.microsoft.com/office/powerpoint/2010/main" val="31407872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iir17zYkEOKrQjij7J_dg"/>
</p:tagLst>
</file>

<file path=ppt/theme/theme1.xml><?xml version="1.0" encoding="utf-8"?>
<a:theme xmlns:a="http://schemas.openxmlformats.org/drawingml/2006/main" name="7_Office Theme">
  <a:themeElements>
    <a:clrScheme name="PFT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8_Office Theme">
  <a:themeElements>
    <a:clrScheme name="PFT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PFT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lgn="ctr">
          <a:noFill/>
          <a:round/>
          <a:headEnd/>
          <a:tailEnd/>
        </a:ln>
        <a:effectLst/>
      </a:spPr>
      <a:bodyPr tIns="91440" bIns="91440" rtlCol="0" anchor="ctr"/>
      <a:lstStyle>
        <a:defPPr algn="ctr" eaLnBrk="0" hangingPunct="0">
          <a:spcAft>
            <a:spcPct val="0"/>
          </a:spcAft>
          <a:defRPr sz="1100" b="1" dirty="0">
            <a:solidFill>
              <a:schemeClr val="bg1"/>
            </a:solidFill>
            <a:latin typeface="Arial" pitchFamily="34" charset="0"/>
            <a:ea typeface="ＭＳ Ｐゴシック" pitchFamily="34" charset="-128"/>
            <a:cs typeface="Arial" pitchFamily="34" charset="0"/>
          </a:defRPr>
        </a:defPPr>
      </a:lstStyle>
    </a:spDef>
  </a:objectDefaults>
  <a:extraClrSchemeLst/>
</a:theme>
</file>

<file path=ppt/theme/theme4.xml><?xml version="1.0" encoding="utf-8"?>
<a:theme xmlns:a="http://schemas.openxmlformats.org/drawingml/2006/main" name="2_Custom Design">
  <a:themeElements>
    <a:clrScheme name="PFT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Custom Design">
  <a:themeElements>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PFL Powerpoint Template</Template>
  <TotalTime>6202</TotalTime>
  <Words>6639</Words>
  <Application>Microsoft Office PowerPoint</Application>
  <PresentationFormat>On-screen Show (4:3)</PresentationFormat>
  <Paragraphs>1409</Paragraphs>
  <Slides>64</Slides>
  <Notes>5</Notes>
  <HiddenSlides>0</HiddenSlides>
  <MMClips>0</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7_Office Theme</vt:lpstr>
      <vt:lpstr>8_Office Theme</vt:lpstr>
      <vt:lpstr>2_Office Theme</vt:lpstr>
      <vt:lpstr>2_Custom Design</vt:lpstr>
      <vt:lpstr>4_Custom Design</vt:lpstr>
      <vt:lpstr>PowerPoint Presentation</vt:lpstr>
      <vt:lpstr>Safe Harbor</vt:lpstr>
      <vt:lpstr>Contents</vt:lpstr>
      <vt:lpstr>PowerPoint Presentation</vt:lpstr>
      <vt:lpstr>PFL…The Paradigm Has Been Shifted</vt:lpstr>
      <vt:lpstr>All businesses on accelerated growth paths</vt:lpstr>
      <vt:lpstr>Strong synergies from recent mergers with DNEG &amp; RMW</vt:lpstr>
      <vt:lpstr>With 2014 emerging as year of transformation</vt:lpstr>
      <vt:lpstr>‘WorldSourcing’ model providing unmatched competitive edge</vt:lpstr>
      <vt:lpstr>Fuelling success with marquee clients across the globe</vt:lpstr>
      <vt:lpstr>Partnering award winning Hollywood studios for top grossers</vt:lpstr>
      <vt:lpstr>Partnering award winning Hollywood studios for top grossers</vt:lpstr>
      <vt:lpstr>PowerPoint Presentation</vt:lpstr>
      <vt:lpstr>PowerPoint Presentation</vt:lpstr>
      <vt:lpstr>PowerPoint Presentation</vt:lpstr>
      <vt:lpstr>Academy Award Winning Lowry Digital</vt:lpstr>
      <vt:lpstr>PowerPoint Presentation</vt:lpstr>
      <vt:lpstr>PowerPoint Presentation</vt:lpstr>
      <vt:lpstr>PowerPoint Presentation</vt:lpstr>
      <vt:lpstr>PowerPoint Presentation</vt:lpstr>
      <vt:lpstr>PowerPoint Presentation</vt:lpstr>
      <vt:lpstr>Technology business serving clients across the content lifecycle</vt:lpstr>
      <vt:lpstr>PFT’s True North – 106,000 SQFT global content operations hub in Mumbai, India</vt:lpstr>
      <vt:lpstr>Gaining increasing global recognition</vt:lpstr>
      <vt:lpstr>PowerPoint Presentation</vt:lpstr>
      <vt:lpstr>Prime Focus World – leading international creative services provider</vt:lpstr>
      <vt:lpstr>PowerPoint Presentation</vt:lpstr>
      <vt:lpstr>PowerPoint Presentation</vt:lpstr>
      <vt:lpstr>PowerPoint Presentation</vt:lpstr>
      <vt:lpstr>PowerPoint Presentation</vt:lpstr>
      <vt:lpstr>Complete bouquet of post production services to Bollywood</vt:lpstr>
      <vt:lpstr>Prime Focus Technologies – leader in Media ERP solution</vt:lpstr>
      <vt:lpstr>With a robust non linear, scalable business model</vt:lpstr>
      <vt:lpstr>PowerPoint Presentation</vt:lpstr>
      <vt:lpstr>PowerPoint Presentation</vt:lpstr>
      <vt:lpstr>PowerPoint Presentation</vt:lpstr>
      <vt:lpstr>Expanding E&amp;M industry globally….</vt:lpstr>
      <vt:lpstr>…with growing opportunities in key segments</vt:lpstr>
      <vt:lpstr>Indian E&amp;M industry on higher growth trajectory</vt:lpstr>
      <vt:lpstr>Digital content solutions  a large market opportunity</vt:lpstr>
      <vt:lpstr>PFL offering unmatched, winning proposition in Media Services</vt:lpstr>
      <vt:lpstr>PowerPoint Presentation</vt:lpstr>
      <vt:lpstr>PowerPoint Presentation</vt:lpstr>
      <vt:lpstr>Operating margins maintained in double-digits</vt:lpstr>
      <vt:lpstr>PowerPoint Presentation</vt:lpstr>
      <vt:lpstr>Q1FY15: Transition to Integrated Tier I M&amp;E Services Co</vt:lpstr>
      <vt:lpstr>PowerPoint Presentation</vt:lpstr>
      <vt:lpstr>Debt profile</vt:lpstr>
      <vt:lpstr>PowerPoint Presentation</vt:lpstr>
      <vt:lpstr>Strategic plan for next phase of growth</vt:lpstr>
      <vt:lpstr>Immense Integration benefits – huge upside potential</vt:lpstr>
      <vt:lpstr>PowerPoint Presentation</vt:lpstr>
      <vt:lpstr>PFL Shareholding Pattern Evolution</vt:lpstr>
      <vt:lpstr>PFW - DNEG &amp; PFL- RMW Transaction Highlights</vt:lpstr>
      <vt:lpstr>With marquee long term PE investors</vt:lpstr>
      <vt:lpstr>Board of Directors</vt:lpstr>
      <vt:lpstr>Key Management</vt:lpstr>
      <vt:lpstr>PowerPoint Presentation</vt:lpstr>
      <vt:lpstr>Historical financials – Profit and Loss </vt:lpstr>
      <vt:lpstr>Segmental break-up of revenue</vt:lpstr>
      <vt:lpstr>Balance Sheet</vt:lpstr>
      <vt:lpstr>PowerPoint Presentation</vt:lpstr>
      <vt:lpstr>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 FOCUS LIMITED</dc:title>
  <dc:creator>Amit Pardeshi</dc:creator>
  <cp:lastModifiedBy>Vinay Saroya</cp:lastModifiedBy>
  <cp:revision>1025</cp:revision>
  <dcterms:created xsi:type="dcterms:W3CDTF">2014-02-11T15:26:32Z</dcterms:created>
  <dcterms:modified xsi:type="dcterms:W3CDTF">2015-01-17T10:20:57Z</dcterms:modified>
</cp:coreProperties>
</file>